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1.xml" ContentType="application/vnd.openxmlformats-officedocument.presentationml.slide+xml"/>
  <Override PartName="/ppt/slides/slide4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2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C2D48-5B89-C14C-AA90-0CD8065E2E90}" type="datetimeFigureOut">
              <a:rPr lang="en-US" smtClean="0"/>
              <a:t>3/11/2013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98385-DB7B-A244-BB30-C4CF92609C1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C2D48-5B89-C14C-AA90-0CD8065E2E90}" type="datetimeFigureOut">
              <a:rPr lang="en-US" smtClean="0"/>
              <a:t>3/11/2013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98385-DB7B-A244-BB30-C4CF92609C1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C2D48-5B89-C14C-AA90-0CD8065E2E90}" type="datetimeFigureOut">
              <a:rPr lang="en-US" smtClean="0"/>
              <a:t>3/11/2013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98385-DB7B-A244-BB30-C4CF92609C1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C2D48-5B89-C14C-AA90-0CD8065E2E90}" type="datetimeFigureOut">
              <a:rPr lang="en-US" smtClean="0"/>
              <a:t>3/11/2013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98385-DB7B-A244-BB30-C4CF92609C1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C2D48-5B89-C14C-AA90-0CD8065E2E90}" type="datetimeFigureOut">
              <a:rPr lang="en-US" smtClean="0"/>
              <a:t>3/11/2013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98385-DB7B-A244-BB30-C4CF92609C1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C2D48-5B89-C14C-AA90-0CD8065E2E90}" type="datetimeFigureOut">
              <a:rPr lang="en-US" smtClean="0"/>
              <a:t>3/11/2013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98385-DB7B-A244-BB30-C4CF92609C1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C2D48-5B89-C14C-AA90-0CD8065E2E90}" type="datetimeFigureOut">
              <a:rPr lang="en-US" smtClean="0"/>
              <a:t>3/11/2013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98385-DB7B-A244-BB30-C4CF92609C1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C2D48-5B89-C14C-AA90-0CD8065E2E90}" type="datetimeFigureOut">
              <a:rPr lang="en-US" smtClean="0"/>
              <a:t>3/11/2013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98385-DB7B-A244-BB30-C4CF92609C1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C2D48-5B89-C14C-AA90-0CD8065E2E90}" type="datetimeFigureOut">
              <a:rPr lang="en-US" smtClean="0"/>
              <a:t>3/11/2013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98385-DB7B-A244-BB30-C4CF92609C1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C2D48-5B89-C14C-AA90-0CD8065E2E90}" type="datetimeFigureOut">
              <a:rPr lang="en-US" smtClean="0"/>
              <a:t>3/11/2013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98385-DB7B-A244-BB30-C4CF92609C1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C2D48-5B89-C14C-AA90-0CD8065E2E90}" type="datetimeFigureOut">
              <a:rPr lang="en-US" smtClean="0"/>
              <a:t>3/11/2013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98385-DB7B-A244-BB30-C4CF92609C1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FC2D48-5B89-C14C-AA90-0CD8065E2E90}" type="datetimeFigureOut">
              <a:rPr lang="en-US" smtClean="0"/>
              <a:t>3/11/2013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998385-DB7B-A244-BB30-C4CF92609C1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The Warren and Burger</a:t>
            </a:r>
            <a:br>
              <a:rPr lang="en-US" dirty="0" smtClean="0"/>
            </a:br>
            <a:r>
              <a:rPr lang="en-US" dirty="0" smtClean="0"/>
              <a:t>(Brennan) Courts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Warren says redistricting his greatest legacy</a:t>
            </a:r>
          </a:p>
          <a:p>
            <a:pPr lvl="1"/>
            <a:r>
              <a:rPr lang="en-US" dirty="0" smtClean="0"/>
              <a:t>Baker </a:t>
            </a:r>
            <a:r>
              <a:rPr lang="en-US" dirty="0" err="1" smtClean="0"/>
              <a:t>v</a:t>
            </a:r>
            <a:r>
              <a:rPr lang="en-US" dirty="0" smtClean="0"/>
              <a:t>. Carr (1962)</a:t>
            </a:r>
          </a:p>
          <a:p>
            <a:pPr lvl="2"/>
            <a:r>
              <a:rPr lang="en-US" dirty="0" smtClean="0"/>
              <a:t>Apportionment of a state legislature is </a:t>
            </a:r>
            <a:r>
              <a:rPr lang="en-US" dirty="0" err="1" smtClean="0"/>
              <a:t>justiciable</a:t>
            </a:r>
            <a:endParaRPr lang="en-US" dirty="0" smtClean="0"/>
          </a:p>
          <a:p>
            <a:pPr lvl="1"/>
            <a:r>
              <a:rPr lang="en-US" dirty="0" smtClean="0"/>
              <a:t>Gray </a:t>
            </a:r>
            <a:r>
              <a:rPr lang="en-US" dirty="0" err="1" smtClean="0"/>
              <a:t>v</a:t>
            </a:r>
            <a:r>
              <a:rPr lang="en-US" dirty="0" smtClean="0"/>
              <a:t>. Sanders (1963)</a:t>
            </a:r>
          </a:p>
          <a:p>
            <a:pPr lvl="2"/>
            <a:r>
              <a:rPr lang="en-US" dirty="0" smtClean="0"/>
              <a:t>One man, one vote</a:t>
            </a:r>
          </a:p>
          <a:p>
            <a:pPr lvl="1"/>
            <a:r>
              <a:rPr lang="en-US" dirty="0" err="1" smtClean="0"/>
              <a:t>Wesberry</a:t>
            </a:r>
            <a:r>
              <a:rPr lang="en-US" dirty="0" smtClean="0"/>
              <a:t> </a:t>
            </a:r>
            <a:r>
              <a:rPr lang="en-US" dirty="0" err="1" smtClean="0"/>
              <a:t>v</a:t>
            </a:r>
            <a:r>
              <a:rPr lang="en-US" dirty="0" smtClean="0"/>
              <a:t>. Sanders (1964)</a:t>
            </a:r>
          </a:p>
          <a:p>
            <a:pPr lvl="2"/>
            <a:r>
              <a:rPr lang="en-US" dirty="0" smtClean="0"/>
              <a:t>One man, one vote in congressional districts</a:t>
            </a:r>
          </a:p>
          <a:p>
            <a:pPr lvl="1"/>
            <a:r>
              <a:rPr lang="en-US" dirty="0" smtClean="0"/>
              <a:t>Reynolds </a:t>
            </a:r>
            <a:r>
              <a:rPr lang="en-US" dirty="0" err="1" smtClean="0"/>
              <a:t>v</a:t>
            </a:r>
            <a:r>
              <a:rPr lang="en-US" dirty="0" smtClean="0"/>
              <a:t>. Simms (1964)</a:t>
            </a:r>
          </a:p>
          <a:p>
            <a:pPr lvl="2"/>
            <a:r>
              <a:rPr lang="en-US" dirty="0" smtClean="0"/>
              <a:t>One man, one vote applies to every state legislative house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Criminal Law</a:t>
            </a:r>
          </a:p>
          <a:p>
            <a:pPr lvl="1"/>
            <a:r>
              <a:rPr lang="en-US" dirty="0" smtClean="0"/>
              <a:t>Gideon </a:t>
            </a:r>
            <a:r>
              <a:rPr lang="en-US" dirty="0" err="1" smtClean="0"/>
              <a:t>v</a:t>
            </a:r>
            <a:r>
              <a:rPr lang="en-US" dirty="0" smtClean="0"/>
              <a:t>. Wainwright (1963)</a:t>
            </a:r>
          </a:p>
          <a:p>
            <a:pPr lvl="2"/>
            <a:r>
              <a:rPr lang="en-US" dirty="0" smtClean="0"/>
              <a:t>SCUS says states must provides attorneys to indigent criminal defendants</a:t>
            </a:r>
          </a:p>
          <a:p>
            <a:pPr lvl="1"/>
            <a:r>
              <a:rPr lang="en-US" dirty="0" smtClean="0"/>
              <a:t>Miranda </a:t>
            </a:r>
            <a:r>
              <a:rPr lang="en-US" dirty="0" err="1" smtClean="0"/>
              <a:t>v</a:t>
            </a:r>
            <a:r>
              <a:rPr lang="en-US" dirty="0" smtClean="0"/>
              <a:t>. Arizona (1966)</a:t>
            </a:r>
          </a:p>
          <a:p>
            <a:pPr lvl="2"/>
            <a:r>
              <a:rPr lang="en-US" dirty="0" smtClean="0"/>
              <a:t>“You have the right to remain silent….”</a:t>
            </a:r>
          </a:p>
          <a:p>
            <a:pPr lvl="1"/>
            <a:r>
              <a:rPr lang="en-US" dirty="0" smtClean="0"/>
              <a:t>Furman </a:t>
            </a:r>
            <a:r>
              <a:rPr lang="en-US" dirty="0" err="1" smtClean="0"/>
              <a:t>v</a:t>
            </a:r>
            <a:r>
              <a:rPr lang="en-US" dirty="0" smtClean="0"/>
              <a:t>. Georgia (1973)</a:t>
            </a:r>
          </a:p>
          <a:p>
            <a:pPr lvl="2"/>
            <a:r>
              <a:rPr lang="en-US" dirty="0" smtClean="0"/>
              <a:t>Due Process Clause (“incorporating” the Eighth Amendment) bars capital punishment</a:t>
            </a:r>
          </a:p>
          <a:p>
            <a:pPr lvl="2"/>
            <a:r>
              <a:rPr lang="en-US" dirty="0" smtClean="0"/>
              <a:t>Apotheosis of Political Judging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Green </a:t>
            </a:r>
            <a:r>
              <a:rPr lang="en-US" dirty="0" err="1" smtClean="0"/>
              <a:t>v</a:t>
            </a:r>
            <a:r>
              <a:rPr lang="en-US" dirty="0" smtClean="0"/>
              <a:t>. County School Board of New Kent County (1968)</a:t>
            </a:r>
          </a:p>
          <a:p>
            <a:pPr lvl="1"/>
            <a:r>
              <a:rPr lang="en-US" dirty="0" smtClean="0"/>
              <a:t>Immediately “unitary” (i.e., racially indistinguishable)</a:t>
            </a:r>
          </a:p>
          <a:p>
            <a:pPr lvl="1"/>
            <a:r>
              <a:rPr lang="en-US" dirty="0" smtClean="0"/>
              <a:t>Inverting Brown to “implement” it</a:t>
            </a:r>
          </a:p>
          <a:p>
            <a:pPr lvl="1"/>
            <a:r>
              <a:rPr lang="en-US" dirty="0" smtClean="0"/>
              <a:t>Freedom-of-choice had left racially identifiable schools, so it had to end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Swann </a:t>
            </a:r>
            <a:r>
              <a:rPr lang="en-US" dirty="0" err="1" smtClean="0"/>
              <a:t>v</a:t>
            </a:r>
            <a:r>
              <a:rPr lang="en-US" dirty="0" smtClean="0"/>
              <a:t>. Charlotte-Mecklenburg (1971)</a:t>
            </a:r>
          </a:p>
          <a:p>
            <a:pPr lvl="1"/>
            <a:r>
              <a:rPr lang="en-US" dirty="0" smtClean="0"/>
              <a:t>Massive busing order</a:t>
            </a:r>
          </a:p>
          <a:p>
            <a:r>
              <a:rPr lang="en-US" dirty="0" smtClean="0"/>
              <a:t>Keyes </a:t>
            </a:r>
            <a:r>
              <a:rPr lang="en-US" dirty="0" err="1" smtClean="0"/>
              <a:t>v</a:t>
            </a:r>
            <a:r>
              <a:rPr lang="en-US" dirty="0" smtClean="0"/>
              <a:t>. District No. 1, Denver, Colorado (1973)</a:t>
            </a:r>
          </a:p>
          <a:p>
            <a:pPr marL="742950" lvl="2" indent="-342900"/>
            <a:r>
              <a:rPr lang="en-US" dirty="0" smtClean="0"/>
              <a:t>“Desegregation” of a jurisdiction that had never been segregated—redefining “segregation” again</a:t>
            </a:r>
          </a:p>
          <a:p>
            <a:r>
              <a:rPr lang="en-US" dirty="0" smtClean="0"/>
              <a:t>Soon, busing in Boston</a:t>
            </a:r>
          </a:p>
          <a:p>
            <a:pPr lvl="1"/>
            <a:r>
              <a:rPr lang="en-US" dirty="0" smtClean="0"/>
              <a:t>Riots</a:t>
            </a:r>
          </a:p>
          <a:p>
            <a:pPr lvl="1"/>
            <a:r>
              <a:rPr lang="en-US" dirty="0" smtClean="0"/>
              <a:t>Black mother as chief of opposition</a:t>
            </a:r>
          </a:p>
          <a:p>
            <a:pPr lvl="1"/>
            <a:r>
              <a:rPr lang="en-US" dirty="0" smtClean="0"/>
              <a:t>George Wallace winning Maryland and Michigan primaries</a:t>
            </a:r>
          </a:p>
          <a:p>
            <a:r>
              <a:rPr lang="en-US" dirty="0" smtClean="0"/>
              <a:t>Milliken </a:t>
            </a:r>
            <a:r>
              <a:rPr lang="en-US" dirty="0" err="1" smtClean="0"/>
              <a:t>v</a:t>
            </a:r>
            <a:r>
              <a:rPr lang="en-US" dirty="0" smtClean="0"/>
              <a:t>. Bradley (1974)</a:t>
            </a:r>
          </a:p>
          <a:p>
            <a:pPr lvl="1"/>
            <a:r>
              <a:rPr lang="en-US" dirty="0" smtClean="0"/>
              <a:t>Court by 5-4 disallows busing in a Michigan area larger than Connecticut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Griswold </a:t>
            </a:r>
            <a:r>
              <a:rPr lang="en-US" dirty="0" smtClean="0"/>
              <a:t>v. Connecticut</a:t>
            </a:r>
          </a:p>
          <a:p>
            <a:r>
              <a:rPr lang="en-US" dirty="0" smtClean="0"/>
              <a:t>Roe v. Wade</a:t>
            </a:r>
          </a:p>
          <a:p>
            <a:r>
              <a:rPr lang="en-US" dirty="0" smtClean="0"/>
              <a:t>Furman v. Georgia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40191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</TotalTime>
  <Words>259</Words>
  <Application>Microsoft Office PowerPoint</Application>
  <PresentationFormat>On-screen Show (4:3)</PresentationFormat>
  <Paragraphs>35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The Warren and Burger (Brennan) Courts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Western Connecticut State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Kevin Gutzman</dc:creator>
  <cp:lastModifiedBy>Kevin Gutzman</cp:lastModifiedBy>
  <cp:revision>3</cp:revision>
  <dcterms:created xsi:type="dcterms:W3CDTF">2012-12-28T22:45:54Z</dcterms:created>
  <dcterms:modified xsi:type="dcterms:W3CDTF">2013-03-11T16:54:58Z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-2092301075</vt:i4>
  </property>
  <property fmtid="{D5CDD505-2E9C-101B-9397-08002B2CF9AE}" pid="3" name="_NewReviewCycle">
    <vt:lpwstr/>
  </property>
  <property fmtid="{D5CDD505-2E9C-101B-9397-08002B2CF9AE}" pid="4" name="_EmailSubject">
    <vt:lpwstr>Lecture 23 ppts</vt:lpwstr>
  </property>
  <property fmtid="{D5CDD505-2E9C-101B-9397-08002B2CF9AE}" pid="5" name="_AuthorEmail">
    <vt:lpwstr>GutzmanK@wcsu.edu</vt:lpwstr>
  </property>
  <property fmtid="{D5CDD505-2E9C-101B-9397-08002B2CF9AE}" pid="6" name="_AuthorEmailDisplayName">
    <vt:lpwstr>Kevin Gutzman</vt:lpwstr>
  </property>
</Properties>
</file>