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presProps.xml" ContentType="application/vnd.openxmlformats-officedocument.presentationml.presProps+xml"/>
  <Default Extension="jpeg" ContentType="image/jpeg"/>
  <Override PartName="/ppt/slideLayouts/slideLayout5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Masters/slideMaster1.xml" ContentType="application/vnd.openxmlformats-officedocument.presentationml.slideMaster+xml"/>
  <Override PartName="/ppt/viewProps.xml" ContentType="application/vnd.openxmlformats-officedocument.presentationml.viewProps+xml"/>
  <Default Extension="bin" ContentType="application/vnd.openxmlformats-officedocument.presentationml.printerSettings"/>
  <Default Extension="rels" ContentType="application/vnd.openxmlformats-package.relationships+xml"/>
  <Override PartName="/ppt/slides/slide9.xml" ContentType="application/vnd.openxmlformats-officedocument.presentationml.slide+xml"/>
  <Override PartName="/ppt/slides/slide6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91" d="100"/>
          <a:sy n="91" d="100"/>
        </p:scale>
        <p:origin x="-848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4" Type="http://schemas.openxmlformats.org/officeDocument/2006/relationships/theme" Target="theme/theme1.xml"/><Relationship Id="rId4" Type="http://schemas.openxmlformats.org/officeDocument/2006/relationships/slide" Target="slides/slide3.xml"/><Relationship Id="rId7" Type="http://schemas.openxmlformats.org/officeDocument/2006/relationships/slide" Target="slides/slide6.xml"/><Relationship Id="rId11" Type="http://schemas.openxmlformats.org/officeDocument/2006/relationships/printerSettings" Target="printerSettings/printerSettings1.bin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10" Type="http://schemas.openxmlformats.org/officeDocument/2006/relationships/slide" Target="slides/slide9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9" Type="http://schemas.openxmlformats.org/officeDocument/2006/relationships/slide" Target="slides/slide8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998ED-2E54-984C-BB91-8372CB838A9A}" type="datetimeFigureOut">
              <a:rPr lang="en-US" smtClean="0"/>
              <a:t>12/18/12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E463A-07F6-CD4F-B7D5-440894ADDA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998ED-2E54-984C-BB91-8372CB838A9A}" type="datetimeFigureOut">
              <a:rPr lang="en-US" smtClean="0"/>
              <a:t>12/18/12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E463A-07F6-CD4F-B7D5-440894ADDA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998ED-2E54-984C-BB91-8372CB838A9A}" type="datetimeFigureOut">
              <a:rPr lang="en-US" smtClean="0"/>
              <a:t>12/18/12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E463A-07F6-CD4F-B7D5-440894ADDA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998ED-2E54-984C-BB91-8372CB838A9A}" type="datetimeFigureOut">
              <a:rPr lang="en-US" smtClean="0"/>
              <a:t>12/18/12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E463A-07F6-CD4F-B7D5-440894ADDA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998ED-2E54-984C-BB91-8372CB838A9A}" type="datetimeFigureOut">
              <a:rPr lang="en-US" smtClean="0"/>
              <a:t>12/18/12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E463A-07F6-CD4F-B7D5-440894ADDA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998ED-2E54-984C-BB91-8372CB838A9A}" type="datetimeFigureOut">
              <a:rPr lang="en-US" smtClean="0"/>
              <a:t>12/18/12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E463A-07F6-CD4F-B7D5-440894ADDA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998ED-2E54-984C-BB91-8372CB838A9A}" type="datetimeFigureOut">
              <a:rPr lang="en-US" smtClean="0"/>
              <a:t>12/18/12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E463A-07F6-CD4F-B7D5-440894ADDA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998ED-2E54-984C-BB91-8372CB838A9A}" type="datetimeFigureOut">
              <a:rPr lang="en-US" smtClean="0"/>
              <a:t>12/18/12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E463A-07F6-CD4F-B7D5-440894ADDA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998ED-2E54-984C-BB91-8372CB838A9A}" type="datetimeFigureOut">
              <a:rPr lang="en-US" smtClean="0"/>
              <a:t>12/18/12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E463A-07F6-CD4F-B7D5-440894ADDA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998ED-2E54-984C-BB91-8372CB838A9A}" type="datetimeFigureOut">
              <a:rPr lang="en-US" smtClean="0"/>
              <a:t>12/18/12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E463A-07F6-CD4F-B7D5-440894ADDA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998ED-2E54-984C-BB91-8372CB838A9A}" type="datetimeFigureOut">
              <a:rPr lang="en-US" smtClean="0"/>
              <a:t>12/18/12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E463A-07F6-CD4F-B7D5-440894ADDA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4" Type="http://schemas.openxmlformats.org/officeDocument/2006/relationships/slideLayout" Target="../slideLayouts/slideLayout4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B998ED-2E54-984C-BB91-8372CB838A9A}" type="datetimeFigureOut">
              <a:rPr lang="en-US" smtClean="0"/>
              <a:t>12/18/12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9E463A-07F6-CD4F-B7D5-440894ADDA7C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Revolutionary State</a:t>
            </a:r>
            <a:br>
              <a:rPr lang="en-US" dirty="0" smtClean="0"/>
            </a:br>
            <a:r>
              <a:rPr lang="en-US" dirty="0" smtClean="0"/>
              <a:t>Constitutions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US Constitution was not the only one</a:t>
            </a:r>
          </a:p>
          <a:p>
            <a:r>
              <a:rPr lang="en-US" dirty="0" smtClean="0"/>
              <a:t>It was not the first one</a:t>
            </a:r>
          </a:p>
          <a:p>
            <a:r>
              <a:rPr lang="en-US" dirty="0" smtClean="0"/>
              <a:t>American Revolutionaries invented written constitutions adopted by the people’s representatives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Virginia Constitution of 1776</a:t>
            </a:r>
          </a:p>
          <a:p>
            <a:r>
              <a:rPr lang="en-US" dirty="0" smtClean="0"/>
              <a:t>First written constitution adopted by the people’s representatives in the history of the world</a:t>
            </a:r>
          </a:p>
          <a:p>
            <a:r>
              <a:rPr lang="en-US" dirty="0" smtClean="0"/>
              <a:t>Implemented June 29, 1776 with Patrick Henry’s inauguration</a:t>
            </a:r>
          </a:p>
          <a:p>
            <a:r>
              <a:rPr lang="en-US" dirty="0" smtClean="0"/>
              <a:t>Fulfillment of Virginia’s republican independence (May 15, 1776)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Virginia Constitution of 1776 (George Mason)</a:t>
            </a:r>
          </a:p>
          <a:p>
            <a:pPr lvl="1"/>
            <a:r>
              <a:rPr lang="en-US" dirty="0" smtClean="0"/>
              <a:t>Preceded by a Declaration of Rights (after the model of 1688) (George Mason)</a:t>
            </a:r>
          </a:p>
          <a:p>
            <a:pPr lvl="2"/>
            <a:r>
              <a:rPr lang="en-US" dirty="0" smtClean="0"/>
              <a:t>Laid out basic constitutional principles</a:t>
            </a:r>
          </a:p>
          <a:p>
            <a:pPr lvl="3"/>
            <a:r>
              <a:rPr lang="en-US" dirty="0" smtClean="0"/>
              <a:t>Popular sovereignty</a:t>
            </a:r>
          </a:p>
          <a:p>
            <a:pPr lvl="3"/>
            <a:r>
              <a:rPr lang="en-US" dirty="0" smtClean="0"/>
              <a:t>Government’s responsibility to protect citizens’ rights</a:t>
            </a:r>
          </a:p>
          <a:p>
            <a:pPr lvl="4"/>
            <a:r>
              <a:rPr lang="en-US" dirty="0" smtClean="0"/>
              <a:t>But not slaves’</a:t>
            </a:r>
          </a:p>
          <a:p>
            <a:pPr lvl="3"/>
            <a:r>
              <a:rPr lang="en-US" dirty="0" smtClean="0"/>
              <a:t>Representatives’ accountability</a:t>
            </a:r>
          </a:p>
          <a:p>
            <a:pPr lvl="3"/>
            <a:r>
              <a:rPr lang="en-US" dirty="0" smtClean="0"/>
              <a:t>Separation of powers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Virginia Constitution of 1776 (continued)</a:t>
            </a:r>
          </a:p>
          <a:p>
            <a:pPr lvl="2"/>
            <a:r>
              <a:rPr lang="en-US" dirty="0" smtClean="0"/>
              <a:t>Elevated certain historic rights</a:t>
            </a:r>
          </a:p>
          <a:p>
            <a:pPr lvl="3"/>
            <a:r>
              <a:rPr lang="en-US" dirty="0" smtClean="0"/>
              <a:t>Trial by jury</a:t>
            </a:r>
          </a:p>
          <a:p>
            <a:pPr lvl="3"/>
            <a:r>
              <a:rPr lang="en-US" dirty="0" smtClean="0"/>
              <a:t>Free exercise of religion</a:t>
            </a:r>
          </a:p>
          <a:p>
            <a:pPr lvl="3"/>
            <a:r>
              <a:rPr lang="en-US" dirty="0" smtClean="0"/>
              <a:t>The right to vote</a:t>
            </a:r>
          </a:p>
          <a:p>
            <a:pPr lvl="3"/>
            <a:r>
              <a:rPr lang="en-US" dirty="0" smtClean="0"/>
              <a:t>Freedom of the press</a:t>
            </a:r>
            <a:endParaRPr lang="en-US" dirty="0" smtClean="0"/>
          </a:p>
          <a:p>
            <a:pPr lvl="1"/>
            <a:r>
              <a:rPr lang="en-US" dirty="0" smtClean="0"/>
              <a:t>Three branches of government</a:t>
            </a:r>
          </a:p>
          <a:p>
            <a:pPr lvl="2"/>
            <a:r>
              <a:rPr lang="en-US" dirty="0" smtClean="0"/>
              <a:t>Executive</a:t>
            </a:r>
          </a:p>
          <a:p>
            <a:pPr lvl="3"/>
            <a:r>
              <a:rPr lang="en-US" dirty="0" smtClean="0"/>
              <a:t>Weak governor</a:t>
            </a:r>
          </a:p>
          <a:p>
            <a:pPr lvl="4"/>
            <a:r>
              <a:rPr lang="en-US" dirty="0" smtClean="0"/>
              <a:t>No veto</a:t>
            </a:r>
          </a:p>
          <a:p>
            <a:pPr lvl="4"/>
            <a:r>
              <a:rPr lang="en-US" dirty="0" smtClean="0"/>
              <a:t>One-year term</a:t>
            </a:r>
          </a:p>
          <a:p>
            <a:pPr lvl="4"/>
            <a:r>
              <a:rPr lang="en-US" dirty="0" smtClean="0"/>
              <a:t>Elected by legislature</a:t>
            </a:r>
          </a:p>
          <a:p>
            <a:pPr lvl="4"/>
            <a:r>
              <a:rPr lang="en-US" dirty="0" smtClean="0"/>
              <a:t>Chairman of Council of State</a:t>
            </a:r>
          </a:p>
          <a:p>
            <a:pPr lvl="2"/>
            <a:r>
              <a:rPr lang="en-US" dirty="0" smtClean="0"/>
              <a:t>Legislative</a:t>
            </a:r>
          </a:p>
          <a:p>
            <a:pPr lvl="3"/>
            <a:r>
              <a:rPr lang="en-US" dirty="0" smtClean="0"/>
              <a:t>Bicameral</a:t>
            </a:r>
          </a:p>
          <a:p>
            <a:pPr lvl="4"/>
            <a:r>
              <a:rPr lang="en-US" dirty="0" smtClean="0"/>
              <a:t>Upper house a “Senate”</a:t>
            </a:r>
          </a:p>
          <a:p>
            <a:pPr lvl="4"/>
            <a:r>
              <a:rPr lang="en-US" dirty="0" smtClean="0"/>
              <a:t>Lower house all-powerful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Pennsylvania Constitution of 1776</a:t>
            </a:r>
          </a:p>
          <a:p>
            <a:pPr lvl="1"/>
            <a:r>
              <a:rPr lang="en-US" dirty="0" smtClean="0"/>
              <a:t>No governor</a:t>
            </a:r>
          </a:p>
          <a:p>
            <a:pPr lvl="1"/>
            <a:r>
              <a:rPr lang="en-US" dirty="0" smtClean="0"/>
              <a:t>Unicameral legislature</a:t>
            </a:r>
          </a:p>
          <a:p>
            <a:pPr lvl="1"/>
            <a:r>
              <a:rPr lang="en-US" dirty="0" smtClean="0"/>
              <a:t>Council of Censors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New York Constitution (1777) (John Jay)</a:t>
            </a:r>
          </a:p>
          <a:p>
            <a:pPr lvl="1"/>
            <a:r>
              <a:rPr lang="en-US" dirty="0" smtClean="0"/>
              <a:t>Three branches</a:t>
            </a:r>
          </a:p>
          <a:p>
            <a:pPr lvl="1"/>
            <a:r>
              <a:rPr lang="en-US" dirty="0" smtClean="0"/>
              <a:t>Strong governor</a:t>
            </a:r>
          </a:p>
          <a:p>
            <a:pPr lvl="2"/>
            <a:r>
              <a:rPr lang="en-US" dirty="0" smtClean="0"/>
              <a:t>Appointment power</a:t>
            </a:r>
          </a:p>
          <a:p>
            <a:pPr lvl="2"/>
            <a:r>
              <a:rPr lang="en-US" dirty="0" smtClean="0"/>
              <a:t>Council of Revision chairman</a:t>
            </a:r>
          </a:p>
          <a:p>
            <a:pPr lvl="2"/>
            <a:r>
              <a:rPr lang="en-US" dirty="0" smtClean="0"/>
              <a:t>Independently elected</a:t>
            </a:r>
          </a:p>
          <a:p>
            <a:pPr lvl="2"/>
            <a:r>
              <a:rPr lang="en-US" dirty="0" smtClean="0"/>
              <a:t>Four-year term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Massachusetts Constitution (1780) (John Adams</a:t>
            </a:r>
          </a:p>
          <a:p>
            <a:pPr lvl="1"/>
            <a:r>
              <a:rPr lang="en-US" dirty="0" smtClean="0"/>
              <a:t>Specially ratified by town meetings (or was it?)</a:t>
            </a:r>
          </a:p>
          <a:p>
            <a:pPr lvl="1"/>
            <a:r>
              <a:rPr lang="en-US" dirty="0" smtClean="0"/>
              <a:t>Retained tax support for Puritanism</a:t>
            </a:r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Connecticut and Rhode Island stood outside this trend</a:t>
            </a:r>
          </a:p>
          <a:p>
            <a:r>
              <a:rPr lang="en-US" dirty="0" smtClean="0"/>
              <a:t>Each of them retained its colonial charter, simply substituting the state for the king in </a:t>
            </a:r>
            <a:r>
              <a:rPr lang="en-US" smtClean="0"/>
              <a:t>government oaths</a:t>
            </a:r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262</Words>
  <Application>Microsoft Macintosh PowerPoint</Application>
  <PresentationFormat>On-screen Show (4:3)</PresentationFormat>
  <Paragraphs>49</Paragraphs>
  <Slides>9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Revolutionary State Constitutions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Company>Western Connecticut State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Revolutionary State Constitutions</dc:title>
  <dc:creator>Kevin Gutzman</dc:creator>
  <cp:lastModifiedBy>Kevin Gutzman</cp:lastModifiedBy>
  <cp:revision>2</cp:revision>
  <dcterms:created xsi:type="dcterms:W3CDTF">2012-12-18T20:31:26Z</dcterms:created>
  <dcterms:modified xsi:type="dcterms:W3CDTF">2012-12-18T21:12:56Z</dcterms:modified>
</cp:coreProperties>
</file>