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1" d="100"/>
          <a:sy n="91" d="100"/>
        </p:scale>
        <p:origin x="-84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esProps" Target="pres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heme" Target="theme/theme1.xml"/><Relationship Id="rId8" Type="http://schemas.openxmlformats.org/officeDocument/2006/relationships/slide" Target="slides/slide7.xml"/><Relationship Id="rId13" Type="http://schemas.openxmlformats.org/officeDocument/2006/relationships/printerSettings" Target="printerSettings/printerSettings1.bin"/><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t>12/18/12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t>12/18/12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t>12/18/12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E99FB-F28A-EA40-82D3-D8D0024403B4}" type="datetimeFigureOut">
              <a:rPr lang="en-US" smtClean="0"/>
              <a:t>12/18/12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5E99FB-F28A-EA40-82D3-D8D0024403B4}" type="datetimeFigureOut">
              <a:rPr lang="en-US" smtClean="0"/>
              <a:t>12/18/12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5E99FB-F28A-EA40-82D3-D8D0024403B4}" type="datetimeFigureOut">
              <a:rPr lang="en-US" smtClean="0"/>
              <a:t>12/18/12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5E99FB-F28A-EA40-82D3-D8D0024403B4}" type="datetimeFigureOut">
              <a:rPr lang="en-US" smtClean="0"/>
              <a:t>12/18/12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5E99FB-F28A-EA40-82D3-D8D0024403B4}" type="datetimeFigureOut">
              <a:rPr lang="en-US" smtClean="0"/>
              <a:t>12/18/12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E99FB-F28A-EA40-82D3-D8D0024403B4}" type="datetimeFigureOut">
              <a:rPr lang="en-US" smtClean="0"/>
              <a:t>12/18/12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E99FB-F28A-EA40-82D3-D8D0024403B4}" type="datetimeFigureOut">
              <a:rPr lang="en-US" smtClean="0"/>
              <a:t>12/18/12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E99FB-F28A-EA40-82D3-D8D0024403B4}" type="datetimeFigureOut">
              <a:rPr lang="en-US" smtClean="0"/>
              <a:t>12/18/12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C17D61-FB7D-224A-82FF-6C17E4B53AD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E99FB-F28A-EA40-82D3-D8D0024403B4}" type="datetimeFigureOut">
              <a:rPr lang="en-US" smtClean="0"/>
              <a:t>12/18/12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17D61-FB7D-224A-82FF-6C17E4B53AD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Federalist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Federalist #78 (Hamilton)</a:t>
            </a:r>
          </a:p>
          <a:p>
            <a:r>
              <a:rPr lang="en-US" dirty="0" smtClean="0"/>
              <a:t>The Judiciary (Article III)</a:t>
            </a:r>
          </a:p>
          <a:p>
            <a:r>
              <a:rPr lang="en-US" dirty="0" smtClean="0"/>
              <a:t>“Good behaviour” tenure</a:t>
            </a:r>
          </a:p>
          <a:p>
            <a:pPr lvl="1"/>
            <a:r>
              <a:rPr lang="en-US" dirty="0" smtClean="0"/>
              <a:t>May seem </a:t>
            </a:r>
            <a:r>
              <a:rPr lang="en-US" dirty="0" err="1" smtClean="0"/>
              <a:t>unrepublican</a:t>
            </a:r>
            <a:endParaRPr lang="en-US" dirty="0" smtClean="0"/>
          </a:p>
          <a:p>
            <a:pPr lvl="1"/>
            <a:r>
              <a:rPr lang="en-US" dirty="0" smtClean="0"/>
              <a:t>Actually a great discovery of modern political science</a:t>
            </a:r>
          </a:p>
          <a:p>
            <a:r>
              <a:rPr lang="en-US" dirty="0" smtClean="0"/>
              <a:t>Judicial review</a:t>
            </a:r>
          </a:p>
          <a:p>
            <a:pPr lvl="1"/>
            <a:r>
              <a:rPr lang="en-US" dirty="0" smtClean="0"/>
              <a:t>Antifederalists said this put the Judiciary above the Legislative Branch</a:t>
            </a:r>
          </a:p>
          <a:p>
            <a:pPr lvl="1"/>
            <a:r>
              <a:rPr lang="en-US" dirty="0" smtClean="0"/>
              <a:t>Hamilton insisted that it put the Constitution, thus the people, above them both</a:t>
            </a:r>
            <a:endParaRPr lang="en-US" dirty="0" smtClean="0"/>
          </a:p>
          <a:p>
            <a:r>
              <a:rPr lang="en-US" dirty="0" smtClean="0"/>
              <a:t>The classic argument for judicial review even now</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Other notable arguments</a:t>
            </a:r>
          </a:p>
          <a:p>
            <a:pPr lvl="1"/>
            <a:r>
              <a:rPr lang="en-US" dirty="0" smtClean="0"/>
              <a:t>#62 &amp; #63:  Madison defends the Senate’s apportionment and mode of election, both of which he had decried in Philadelphia and since</a:t>
            </a:r>
          </a:p>
          <a:p>
            <a:pPr lvl="1"/>
            <a:r>
              <a:rPr lang="en-US" dirty="0" smtClean="0"/>
              <a:t>#85:  Hamilton persists in arguing against a bill of rights</a:t>
            </a:r>
            <a:endParaRPr lang="en-US" dirty="0" smtClean="0"/>
          </a:p>
          <a:p>
            <a:r>
              <a:rPr lang="en-US" dirty="0" smtClean="0"/>
              <a:t>Effect of The Federalist</a:t>
            </a:r>
          </a:p>
          <a:p>
            <a:pPr lvl="1"/>
            <a:r>
              <a:rPr lang="en-US" dirty="0" smtClean="0"/>
              <a:t>Little at the time</a:t>
            </a:r>
          </a:p>
          <a:p>
            <a:pPr lvl="1"/>
            <a:r>
              <a:rPr lang="en-US" dirty="0" smtClean="0"/>
              <a:t>Great since, as John Marshall used it in Marbury and McCulloch and people commonly rely on it now</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An 85-essay series</a:t>
            </a:r>
          </a:p>
          <a:p>
            <a:r>
              <a:rPr lang="en-US" dirty="0" smtClean="0"/>
              <a:t>77 fist appeared in two New York City newspapers</a:t>
            </a:r>
          </a:p>
          <a:p>
            <a:r>
              <a:rPr lang="en-US" dirty="0" smtClean="0"/>
              <a:t>8 first appeared at the end of the 2</a:t>
            </a:r>
            <a:r>
              <a:rPr lang="en-US" baseline="30000" dirty="0" smtClean="0"/>
              <a:t>nd</a:t>
            </a:r>
            <a:r>
              <a:rPr lang="en-US" dirty="0" smtClean="0"/>
              <a:t> volume of the first bound edition</a:t>
            </a:r>
          </a:p>
          <a:p>
            <a:r>
              <a:rPr lang="en-US" dirty="0" smtClean="0"/>
              <a:t>Some later reprinted in other states</a:t>
            </a:r>
          </a:p>
          <a:p>
            <a:r>
              <a:rPr lang="en-US" dirty="0" smtClean="0"/>
              <a:t>No state in which all were reprinted</a:t>
            </a:r>
          </a:p>
          <a:p>
            <a:r>
              <a:rPr lang="en-US" dirty="0" smtClean="0"/>
              <a:t>Organized by Alexander Hamilton</a:t>
            </a:r>
          </a:p>
          <a:p>
            <a:r>
              <a:rPr lang="en-US" dirty="0" smtClean="0"/>
              <a:t>~60% by Hamilton, 5 essays by Jay, others by James Madison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The series’ influence has been wildly exaggerated, viz., Sanford Levinson referring to them as “the official version” of the Constitution</a:t>
            </a:r>
          </a:p>
          <a:p>
            <a:r>
              <a:rPr lang="en-US" dirty="0" smtClean="0"/>
              <a:t>8 states had ratified by the time the last of them were published</a:t>
            </a:r>
          </a:p>
          <a:p>
            <a:r>
              <a:rPr lang="en-US" dirty="0" smtClean="0"/>
              <a:t>Only in New York were they all published, and even there they did not bring about ratification</a:t>
            </a:r>
          </a:p>
          <a:p>
            <a:pPr lvl="1"/>
            <a:r>
              <a:rPr lang="en-US" dirty="0" smtClean="0"/>
              <a:t>2/3 of delegates to New York Ratification Convention elected on pledge to vote “no”</a:t>
            </a:r>
          </a:p>
          <a:p>
            <a:pPr lvl="1"/>
            <a:r>
              <a:rPr lang="en-US" dirty="0" smtClean="0"/>
              <a:t>Virginia and New Hampshire ratified while New Yorkers met</a:t>
            </a:r>
          </a:p>
          <a:p>
            <a:pPr lvl="1"/>
            <a:r>
              <a:rPr lang="en-US" dirty="0" smtClean="0"/>
              <a:t>New York City delegates threatened to secede from New York if it did not ratify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can we glean from The Federalist then?</a:t>
            </a:r>
          </a:p>
          <a:p>
            <a:pPr lvl="1"/>
            <a:r>
              <a:rPr lang="en-US" dirty="0" smtClean="0"/>
              <a:t>Arguments made by Federalists in New York—which were indeed the version of the Constitution to which New York agreed</a:t>
            </a:r>
          </a:p>
          <a:p>
            <a:pPr lvl="1"/>
            <a:r>
              <a:rPr lang="en-US" dirty="0" smtClean="0"/>
              <a:t>The thinking of two notable Federalists and James Madison, the foremost proponent of the Constitution, may be found here</a:t>
            </a:r>
          </a:p>
          <a:p>
            <a:pPr lvl="2"/>
            <a:r>
              <a:rPr lang="en-US" dirty="0" smtClean="0"/>
              <a:t>To the extent the essays are candid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Some key themes</a:t>
            </a:r>
          </a:p>
          <a:p>
            <a:pPr lvl="1"/>
            <a:r>
              <a:rPr lang="en-US" dirty="0" smtClean="0"/>
              <a:t>The Articles of Confederation are inadequate</a:t>
            </a:r>
          </a:p>
          <a:p>
            <a:pPr lvl="1"/>
            <a:r>
              <a:rPr lang="en-US" dirty="0" smtClean="0"/>
              <a:t>Antifederalists are offering no alternative</a:t>
            </a:r>
          </a:p>
          <a:p>
            <a:pPr lvl="1"/>
            <a:r>
              <a:rPr lang="en-US" dirty="0" smtClean="0"/>
              <a:t>Other federations have failed for lack of power in the center</a:t>
            </a:r>
          </a:p>
          <a:p>
            <a:pPr lvl="1"/>
            <a:r>
              <a:rPr lang="en-US" dirty="0" smtClean="0"/>
              <a:t>The Constitution, though imperfect, is good</a:t>
            </a:r>
            <a:endParaRPr lang="en-US" dirty="0" smtClean="0"/>
          </a:p>
          <a:p>
            <a:pPr lvl="1"/>
            <a:r>
              <a:rPr lang="en-US" dirty="0" smtClean="0"/>
              <a:t>A second convention is unlikely to yield a better</a:t>
            </a:r>
          </a:p>
          <a:p>
            <a:pPr lvl="1"/>
            <a:r>
              <a:rPr lang="en-US" dirty="0" smtClean="0"/>
              <a:t>Antifederalists have bad motives</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Key numbers</a:t>
            </a:r>
          </a:p>
          <a:p>
            <a:r>
              <a:rPr lang="en-US" dirty="0" smtClean="0"/>
              <a:t>Federalist #1 (Hamilton)</a:t>
            </a:r>
          </a:p>
          <a:p>
            <a:pPr lvl="1"/>
            <a:r>
              <a:rPr lang="en-US" dirty="0" smtClean="0"/>
              <a:t>Introduction</a:t>
            </a:r>
          </a:p>
          <a:p>
            <a:pPr lvl="1"/>
            <a:r>
              <a:rPr lang="en-US" dirty="0" smtClean="0"/>
              <a:t>Americans have a nearly unique opportunity to answer the question whether men can be governed through “reflection and choice” rather than “accident and force”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Federalist #10 (Madison)</a:t>
            </a:r>
          </a:p>
          <a:p>
            <a:pPr lvl="1"/>
            <a:r>
              <a:rPr lang="en-US" dirty="0" smtClean="0"/>
              <a:t>On “faction,” which Madison considers the characteristic problem of republican governments</a:t>
            </a:r>
          </a:p>
          <a:p>
            <a:pPr lvl="1"/>
            <a:r>
              <a:rPr lang="en-US" dirty="0" smtClean="0"/>
              <a:t>Two kinds of faction:  majority and minority</a:t>
            </a:r>
          </a:p>
          <a:p>
            <a:pPr lvl="1"/>
            <a:r>
              <a:rPr lang="en-US" dirty="0" smtClean="0"/>
              <a:t>Minority faction has an easy solution:  vote against the faction (Note Madison’s uncharacteristic optimism here.  Recall that the series is a lawyer’s brief, not a candid philosophical essay.)</a:t>
            </a:r>
          </a:p>
          <a:p>
            <a:pPr lvl="1"/>
            <a:r>
              <a:rPr lang="en-US" dirty="0" smtClean="0"/>
              <a:t>Majority faction can be made far less likely by “extension of the sphere”</a:t>
            </a:r>
          </a:p>
          <a:p>
            <a:pPr lvl="2"/>
            <a:r>
              <a:rPr lang="en-US" dirty="0" smtClean="0"/>
              <a:t>Here Madison answers Montesquieu—which reminds us that The Federalist is not only a statement in favor of the Constitution, but an answer to ongoing </a:t>
            </a:r>
            <a:r>
              <a:rPr lang="en-US" dirty="0" err="1" smtClean="0"/>
              <a:t>Antifederalist</a:t>
            </a:r>
            <a:r>
              <a:rPr lang="en-US" dirty="0" smtClean="0"/>
              <a:t> criticism</a:t>
            </a:r>
            <a:endParaRPr lang="en-US" dirty="0" smtClean="0"/>
          </a:p>
          <a:p>
            <a:pPr lvl="1"/>
            <a:r>
              <a:rPr lang="en-US" dirty="0" smtClean="0"/>
              <a:t>Notice Madison doesn’t say faction can’t happen.  He concedes it can only be prevented perfectly by abolishing freedom of expression or elections.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Federalist #51 (Madison)</a:t>
            </a:r>
          </a:p>
          <a:p>
            <a:r>
              <a:rPr lang="en-US" dirty="0" smtClean="0"/>
              <a:t>“Checks and balances”</a:t>
            </a:r>
          </a:p>
          <a:p>
            <a:r>
              <a:rPr lang="en-US" dirty="0" smtClean="0"/>
              <a:t>Answering </a:t>
            </a:r>
            <a:r>
              <a:rPr lang="en-US" dirty="0" err="1" smtClean="0"/>
              <a:t>Antifederalist</a:t>
            </a:r>
            <a:r>
              <a:rPr lang="en-US" dirty="0" smtClean="0"/>
              <a:t> claims that the new government would be dangerous because too powerful.</a:t>
            </a:r>
          </a:p>
          <a:p>
            <a:r>
              <a:rPr lang="en-US" dirty="0" smtClean="0"/>
              <a:t>Where in #10 had contradicted Montesquieu, here he borrows from him.</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a:t>
            </a:r>
            <a:r>
              <a:rPr lang="en-US" dirty="0" smtClean="0"/>
              <a:t>Ambition must be mad to counteract ambition.  The interest of the man must be connected with the constitutional rights of the place.  It may b</a:t>
            </a:r>
            <a:r>
              <a:rPr lang="en-US" dirty="0" smtClean="0"/>
              <a:t>e a reflection on human nature, that such devices should be necessary to control the abuses of government.  But what is government itself, but the greatest of all reflections on human nature?  If</a:t>
            </a:r>
            <a:r>
              <a:rPr lang="en-US" dirty="0" smtClean="0"/>
              <a:t> men were angels, no government would be necessary. If angels were to govern men, neither external nor internal controls on government would be necessary.”</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TotalTime>
  <Words>696</Words>
  <Application>Microsoft Macintosh PowerPoint</Application>
  <PresentationFormat>On-screen Show (4:3)</PresentationFormat>
  <Paragraphs>56</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Office Theme</vt:lpstr>
      <vt:lpstr>The Federalist</vt:lpstr>
      <vt:lpstr>Slide 2</vt:lpstr>
      <vt:lpstr>Slide 3</vt:lpstr>
      <vt:lpstr>Slide 4</vt:lpstr>
      <vt:lpstr>Slide 5</vt:lpstr>
      <vt:lpstr>Slide 6</vt:lpstr>
      <vt:lpstr>Slide 7</vt:lpstr>
      <vt:lpstr>Slide 8</vt:lpstr>
      <vt:lpstr>Slide 9</vt:lpstr>
      <vt:lpstr>Slide 10</vt:lpstr>
      <vt:lpstr>Slide 11</vt:lpstr>
    </vt:vector>
  </TitlesOfParts>
  <Company>Western Connecticut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Gutzman</dc:creator>
  <cp:lastModifiedBy>Kevin Gutzman</cp:lastModifiedBy>
  <cp:revision>6</cp:revision>
  <dcterms:created xsi:type="dcterms:W3CDTF">2012-12-18T19:48:48Z</dcterms:created>
  <dcterms:modified xsi:type="dcterms:W3CDTF">2012-12-18T20:31:14Z</dcterms:modified>
</cp:coreProperties>
</file>