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Override PartName="/docProps/custom.xml" ContentType="application/vnd.openxmlformats-officedocument.custom-properties+xml"/>
  <Override PartName="/ppt/slides/slide5.xml" ContentType="application/vnd.openxmlformats-officedocument.presentationml.slide+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4.xml" ContentType="application/vnd.openxmlformats-officedocument.presentationml.slide+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theme/theme2.xml" ContentType="application/vnd.openxmlformats-officedocument.theme+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2" d="100"/>
          <a:sy n="92" d="100"/>
        </p:scale>
        <p:origin x="-81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17651-DF20-4271-B716-0461EE8A48FF}" type="datetimeFigureOut">
              <a:rPr lang="en-US" smtClean="0"/>
              <a:pPr/>
              <a:t>3/17/13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F9B606-ADBE-48F8-9D55-9E69EB6DE5F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22591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pPr/>
              <a:t>3/17/13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pPr/>
              <a:t>3/17/13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pPr/>
              <a:t>3/17/13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pPr/>
              <a:t>3/17/13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5E99FB-F28A-EA40-82D3-D8D0024403B4}" type="datetimeFigureOut">
              <a:rPr lang="en-US" smtClean="0"/>
              <a:pPr/>
              <a:t>3/17/13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5E99FB-F28A-EA40-82D3-D8D0024403B4}" type="datetimeFigureOut">
              <a:rPr lang="en-US" smtClean="0"/>
              <a:pPr/>
              <a:t>3/17/13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5E99FB-F28A-EA40-82D3-D8D0024403B4}" type="datetimeFigureOut">
              <a:rPr lang="en-US" smtClean="0"/>
              <a:pPr/>
              <a:t>3/17/13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5E99FB-F28A-EA40-82D3-D8D0024403B4}" type="datetimeFigureOut">
              <a:rPr lang="en-US" smtClean="0"/>
              <a:pPr/>
              <a:t>3/17/13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E99FB-F28A-EA40-82D3-D8D0024403B4}" type="datetimeFigureOut">
              <a:rPr lang="en-US" smtClean="0"/>
              <a:pPr/>
              <a:t>3/17/13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E99FB-F28A-EA40-82D3-D8D0024403B4}" type="datetimeFigureOut">
              <a:rPr lang="en-US" smtClean="0"/>
              <a:pPr/>
              <a:t>3/17/13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E99FB-F28A-EA40-82D3-D8D0024403B4}" type="datetimeFigureOut">
              <a:rPr lang="en-US" smtClean="0"/>
              <a:pPr/>
              <a:t>3/17/13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C17D61-FB7D-224A-82FF-6C17E4B53A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E99FB-F28A-EA40-82D3-D8D0024403B4}" type="datetimeFigureOut">
              <a:rPr lang="en-US" smtClean="0"/>
              <a:pPr/>
              <a:t>3/17/13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17D61-FB7D-224A-82FF-6C17E4B53AD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 the Philadelphia Convention</a:t>
            </a:r>
            <a:endParaRPr lang="en-US" dirty="0"/>
          </a:p>
        </p:txBody>
      </p:sp>
      <p:sp>
        <p:nvSpPr>
          <p:cNvPr id="3" name="Subtitle 2"/>
          <p:cNvSpPr>
            <a:spLocks noGrp="1"/>
          </p:cNvSpPr>
          <p:nvPr>
            <p:ph type="subTitle" idx="1"/>
          </p:nvPr>
        </p:nvSpPr>
        <p:spPr/>
        <p:txBody>
          <a:bodyPr/>
          <a:lstStyle/>
          <a:p>
            <a:r>
              <a:rPr lang="en-US" dirty="0" smtClean="0"/>
              <a:t>Mt. Vernon, Annapolis, and</a:t>
            </a:r>
          </a:p>
          <a:p>
            <a:r>
              <a:rPr lang="en-US" dirty="0" smtClean="0"/>
              <a:t>James Madison’s Research Project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Mount Vernon Conference (1785)</a:t>
            </a:r>
          </a:p>
          <a:p>
            <a:pPr lvl="1"/>
            <a:r>
              <a:rPr lang="en-US" dirty="0" smtClean="0"/>
              <a:t>At George Washington’s Potomac estate</a:t>
            </a:r>
          </a:p>
          <a:p>
            <a:pPr lvl="1"/>
            <a:r>
              <a:rPr lang="en-US" dirty="0" smtClean="0"/>
              <a:t>Subject:  Sharing the Potomac</a:t>
            </a:r>
          </a:p>
          <a:p>
            <a:pPr lvl="1"/>
            <a:r>
              <a:rPr lang="en-US" dirty="0" smtClean="0"/>
              <a:t>Products</a:t>
            </a:r>
          </a:p>
          <a:p>
            <a:pPr lvl="2"/>
            <a:r>
              <a:rPr lang="en-US" dirty="0" smtClean="0"/>
              <a:t>Agreement regarding the Potomac</a:t>
            </a:r>
          </a:p>
          <a:p>
            <a:pPr lvl="2"/>
            <a:r>
              <a:rPr lang="en-US" dirty="0" smtClean="0"/>
              <a:t>A call for a continental convention the next year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Annapolis Convention (1786)</a:t>
            </a:r>
          </a:p>
          <a:p>
            <a:pPr lvl="1"/>
            <a:r>
              <a:rPr lang="en-US" dirty="0" smtClean="0"/>
              <a:t>Purpose:  Continental trade issues</a:t>
            </a:r>
          </a:p>
          <a:p>
            <a:pPr lvl="1"/>
            <a:r>
              <a:rPr lang="en-US" dirty="0" smtClean="0"/>
              <a:t>Outcome:</a:t>
            </a:r>
          </a:p>
          <a:p>
            <a:pPr lvl="2"/>
            <a:r>
              <a:rPr lang="en-US" dirty="0" smtClean="0"/>
              <a:t>Five states’ delegates attended (with one or two more en route).  Attendees judged this inadequate attendance to proceed to business.</a:t>
            </a:r>
          </a:p>
          <a:p>
            <a:pPr lvl="2"/>
            <a:r>
              <a:rPr lang="en-US" dirty="0" smtClean="0"/>
              <a:t>Attendees, led by Hamilton, Madison, and Randolph, drafted resolution</a:t>
            </a:r>
          </a:p>
          <a:p>
            <a:pPr lvl="2"/>
            <a:r>
              <a:rPr lang="en-US" dirty="0" smtClean="0"/>
              <a:t>Call for a new convention the following summer in Philadelphia, “</a:t>
            </a:r>
            <a:r>
              <a:rPr lang="en-US" dirty="0"/>
              <a:t>to devise such further provisions as shall appear to them necessary to render the constitution of the Federal Government adequate to the exigencies of the Union; and to report such an Act for that purpose to the United States in Congress assembled, as when agreed to, by them, and afterwards confirmed by the Legislatures of every State, will effectually provide for the same</a:t>
            </a:r>
            <a:r>
              <a:rPr lang="en-US" dirty="0" smtClean="0"/>
              <a:t>.”</a:t>
            </a:r>
          </a:p>
          <a:p>
            <a:pPr lvl="2"/>
            <a:r>
              <a:rPr lang="en-US" dirty="0" smtClean="0"/>
              <a:t>Notice the extra-constitutionality of it all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Madison’s preparation</a:t>
            </a:r>
          </a:p>
          <a:p>
            <a:pPr lvl="1"/>
            <a:r>
              <a:rPr lang="en-US" dirty="0"/>
              <a:t>Memorandum regarding federations</a:t>
            </a:r>
          </a:p>
          <a:p>
            <a:pPr lvl="2"/>
            <a:r>
              <a:rPr lang="en-US" dirty="0"/>
              <a:t>Among the ancients</a:t>
            </a:r>
          </a:p>
          <a:p>
            <a:pPr lvl="3"/>
            <a:r>
              <a:rPr lang="en-US" dirty="0" err="1"/>
              <a:t>Lycian</a:t>
            </a:r>
            <a:endParaRPr lang="en-US" dirty="0"/>
          </a:p>
          <a:p>
            <a:pPr lvl="3"/>
            <a:r>
              <a:rPr lang="en-US" dirty="0" err="1"/>
              <a:t>Amphictyonic</a:t>
            </a:r>
            <a:endParaRPr lang="en-US" dirty="0"/>
          </a:p>
          <a:p>
            <a:pPr lvl="2"/>
            <a:r>
              <a:rPr lang="en-US" dirty="0"/>
              <a:t>Modern</a:t>
            </a:r>
          </a:p>
          <a:p>
            <a:pPr lvl="3"/>
            <a:r>
              <a:rPr lang="en-US" dirty="0"/>
              <a:t>Belgic</a:t>
            </a:r>
          </a:p>
          <a:p>
            <a:pPr lvl="1"/>
            <a:r>
              <a:rPr lang="en-US" dirty="0" smtClean="0"/>
              <a:t>His later performance in Philadelphia made clear that he had familiarized himself with the Swiss Confederation and the Holy Roman Empire as well</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40737214"/>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1"/>
            <a:r>
              <a:rPr lang="en-US" dirty="0"/>
              <a:t>“Vices of </a:t>
            </a:r>
            <a:r>
              <a:rPr lang="en-US"/>
              <a:t>the</a:t>
            </a:r>
            <a:r>
              <a:rPr lang="en-US" smtClean="0"/>
              <a:t> </a:t>
            </a:r>
            <a:r>
              <a:rPr lang="en-US" smtClean="0"/>
              <a:t>Political</a:t>
            </a:r>
            <a:r>
              <a:rPr lang="en-US" smtClean="0"/>
              <a:t> </a:t>
            </a:r>
            <a:r>
              <a:rPr lang="en-US" dirty="0"/>
              <a:t>System of the United States</a:t>
            </a:r>
            <a:r>
              <a:rPr lang="en-US" dirty="0" smtClean="0"/>
              <a:t>” (April 1787)</a:t>
            </a:r>
          </a:p>
          <a:p>
            <a:pPr lvl="2"/>
            <a:r>
              <a:rPr lang="en-US" dirty="0" smtClean="0"/>
              <a:t>States ignore/fail to meet congressional requisitions</a:t>
            </a:r>
          </a:p>
          <a:p>
            <a:pPr lvl="2"/>
            <a:r>
              <a:rPr lang="en-US" dirty="0" smtClean="0"/>
              <a:t>States encroach on federal authority (Georgia’s Indian treaties, Virginia’s compact with Maryland, Pennsylvania’s compact with New Jersey, troops raised by Massachusetts</a:t>
            </a:r>
            <a:endParaRPr lang="en-US" dirty="0"/>
          </a:p>
          <a:p>
            <a:pPr lvl="2"/>
            <a:r>
              <a:rPr lang="en-US" dirty="0" smtClean="0"/>
              <a:t>Violations of law of nations and of treaties (French treaty, Dutch treaty, Treaty of Paris)</a:t>
            </a:r>
          </a:p>
          <a:p>
            <a:pPr lvl="2"/>
            <a:r>
              <a:rPr lang="en-US" dirty="0" smtClean="0"/>
              <a:t>States violate each other’s rights</a:t>
            </a:r>
          </a:p>
          <a:p>
            <a:pPr lvl="2"/>
            <a:r>
              <a:rPr lang="en-US" dirty="0" smtClean="0"/>
              <a:t>Inability to cooperate—as in creating canals, colleges, copyright laws, etc.</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25626204"/>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“Vices of the Federal System…” (continued)</a:t>
            </a:r>
          </a:p>
          <a:p>
            <a:pPr lvl="1"/>
            <a:r>
              <a:rPr lang="en-US" dirty="0" smtClean="0"/>
              <a:t>Inability to guarantee states’ republican forms of government</a:t>
            </a:r>
          </a:p>
          <a:p>
            <a:pPr lvl="1"/>
            <a:r>
              <a:rPr lang="en-US" dirty="0" smtClean="0"/>
              <a:t>Lack of enforcement power</a:t>
            </a:r>
          </a:p>
          <a:p>
            <a:pPr lvl="1"/>
            <a:r>
              <a:rPr lang="en-US" dirty="0" smtClean="0"/>
              <a:t>Absence of popular ratification</a:t>
            </a:r>
          </a:p>
          <a:p>
            <a:pPr lvl="1"/>
            <a:r>
              <a:rPr lang="en-US" dirty="0" smtClean="0"/>
              <a:t>“Multiplicity of laws in the several states”</a:t>
            </a:r>
          </a:p>
          <a:p>
            <a:pPr lvl="1"/>
            <a:r>
              <a:rPr lang="en-US" dirty="0" smtClean="0"/>
              <a:t>Frequent changes to, and profusion of, state statutes</a:t>
            </a:r>
          </a:p>
          <a:p>
            <a:pPr lvl="1"/>
            <a:r>
              <a:rPr lang="en-US" dirty="0" smtClean="0"/>
              <a:t>“Injustice of the laws of the states”—which Madison thinks could be corrected via “an enlargement of the sphere”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949809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379</Words>
  <Application>Microsoft Macintosh PowerPoint</Application>
  <PresentationFormat>On-screen Show (4:3)</PresentationFormat>
  <Paragraphs>37</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To the Philadelphia Convention</vt:lpstr>
      <vt:lpstr>Slide 2</vt:lpstr>
      <vt:lpstr>Slide 3</vt:lpstr>
      <vt:lpstr>Slide 4</vt:lpstr>
      <vt:lpstr>Slide 5</vt:lpstr>
      <vt:lpstr>Slide 6</vt:lpstr>
    </vt:vector>
  </TitlesOfParts>
  <Company>Western Connecticut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Gutzman</dc:creator>
  <cp:lastModifiedBy>Kevin Gutzman</cp:lastModifiedBy>
  <cp:revision>14</cp:revision>
  <dcterms:created xsi:type="dcterms:W3CDTF">2013-03-17T04:09:48Z</dcterms:created>
  <dcterms:modified xsi:type="dcterms:W3CDTF">2013-03-17T04:10:40Z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2071078439</vt:i4>
  </property>
  <property fmtid="{D5CDD505-2E9C-101B-9397-08002B2CF9AE}" pid="3" name="_NewReviewCycle">
    <vt:lpwstr/>
  </property>
  <property fmtid="{D5CDD505-2E9C-101B-9397-08002B2CF9AE}" pid="4" name="_EmailSubject">
    <vt:lpwstr>Lecture 6 PPts</vt:lpwstr>
  </property>
  <property fmtid="{D5CDD505-2E9C-101B-9397-08002B2CF9AE}" pid="5" name="_AuthorEmail">
    <vt:lpwstr>GutzmanK@wcsu.edu</vt:lpwstr>
  </property>
  <property fmtid="{D5CDD505-2E9C-101B-9397-08002B2CF9AE}" pid="6" name="_AuthorEmailDisplayName">
    <vt:lpwstr>Kevin Gutzman</vt:lpwstr>
  </property>
  <property fmtid="{D5CDD505-2E9C-101B-9397-08002B2CF9AE}" pid="7" name="_PreviousAdHocReviewCycleID">
    <vt:i4>553943290</vt:i4>
  </property>
</Properties>
</file>