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32A38D9-EC03-9544-9E50-50CA1AE815B0}" type="datetimeFigureOut">
              <a:rPr lang="en-US" smtClean="0"/>
              <a:t>2/14/2013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1AE621-1162-E249-ADFE-3B911E0F36F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2A38D9-EC03-9544-9E50-50CA1AE815B0}" type="datetimeFigureOut">
              <a:rPr lang="en-US" smtClean="0"/>
              <a:t>2/14/2013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1AE621-1162-E249-ADFE-3B911E0F36F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2A38D9-EC03-9544-9E50-50CA1AE815B0}" type="datetimeFigureOut">
              <a:rPr lang="en-US" smtClean="0"/>
              <a:t>2/14/2013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1AE621-1162-E249-ADFE-3B911E0F36F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2A38D9-EC03-9544-9E50-50CA1AE815B0}" type="datetimeFigureOut">
              <a:rPr lang="en-US" smtClean="0"/>
              <a:t>2/14/2013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1AE621-1162-E249-ADFE-3B911E0F36F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2A38D9-EC03-9544-9E50-50CA1AE815B0}" type="datetimeFigureOut">
              <a:rPr lang="en-US" smtClean="0"/>
              <a:t>2/14/2013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1AE621-1162-E249-ADFE-3B911E0F36F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32A38D9-EC03-9544-9E50-50CA1AE815B0}" type="datetimeFigureOut">
              <a:rPr lang="en-US" smtClean="0"/>
              <a:t>2/14/2013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1AE621-1162-E249-ADFE-3B911E0F36F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32A38D9-EC03-9544-9E50-50CA1AE815B0}" type="datetimeFigureOut">
              <a:rPr lang="en-US" smtClean="0"/>
              <a:t>2/14/2013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1AE621-1162-E249-ADFE-3B911E0F36F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32A38D9-EC03-9544-9E50-50CA1AE815B0}" type="datetimeFigureOut">
              <a:rPr lang="en-US" smtClean="0"/>
              <a:t>2/14/2013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1AE621-1162-E249-ADFE-3B911E0F36F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2A38D9-EC03-9544-9E50-50CA1AE815B0}" type="datetimeFigureOut">
              <a:rPr lang="en-US" smtClean="0"/>
              <a:t>2/14/2013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1AE621-1162-E249-ADFE-3B911E0F36F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2A38D9-EC03-9544-9E50-50CA1AE815B0}" type="datetimeFigureOut">
              <a:rPr lang="en-US" smtClean="0"/>
              <a:t>2/14/2013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1AE621-1162-E249-ADFE-3B911E0F36F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2A38D9-EC03-9544-9E50-50CA1AE815B0}" type="datetimeFigureOut">
              <a:rPr lang="en-US" smtClean="0"/>
              <a:t>2/14/2013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1AE621-1162-E249-ADFE-3B911E0F36F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2A38D9-EC03-9544-9E50-50CA1AE815B0}" type="datetimeFigureOut">
              <a:rPr lang="en-US" smtClean="0"/>
              <a:t>2/14/2013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1AE621-1162-E249-ADFE-3B911E0F36F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Declaration of</a:t>
            </a:r>
            <a:br>
              <a:rPr lang="en-US" dirty="0" smtClean="0"/>
            </a:br>
            <a:r>
              <a:rPr lang="en-US" dirty="0" smtClean="0"/>
              <a:t>Independence</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Popular perception</a:t>
            </a:r>
          </a:p>
          <a:p>
            <a:pPr lvl="1"/>
            <a:r>
              <a:rPr lang="en-US" dirty="0" smtClean="0"/>
              <a:t>“America’s Creed”</a:t>
            </a:r>
          </a:p>
          <a:p>
            <a:pPr lvl="1"/>
            <a:r>
              <a:rPr lang="en-US" dirty="0" smtClean="0"/>
              <a:t>Martin Luther King, Jr.’s “I Have a Dream” speech</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Actual content</a:t>
            </a:r>
          </a:p>
          <a:p>
            <a:pPr lvl="1"/>
            <a:r>
              <a:rPr lang="en-US" dirty="0" smtClean="0"/>
              <a:t>Four sections</a:t>
            </a:r>
          </a:p>
          <a:p>
            <a:pPr lvl="2"/>
            <a:r>
              <a:rPr lang="en-US" dirty="0" smtClean="0"/>
              <a:t>Preamble:  “When </a:t>
            </a:r>
            <a:r>
              <a:rPr lang="en-US" dirty="0"/>
              <a:t>in the Course of human events it becomes necessary for one people to dissolve the political bands which have connected them with another and to assume among the powers of the earth, the separate and equal station to which the Laws of Nature and of Nature's God entitle them, a decent respect to the opinions of mankind requires that they should declare the causes which impel them to the separation</a:t>
            </a:r>
            <a:r>
              <a:rPr lang="en-US"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lvl="1"/>
            <a:r>
              <a:rPr lang="en-US" dirty="0" smtClean="0"/>
              <a:t>Philosophical section</a:t>
            </a:r>
          </a:p>
          <a:p>
            <a:pPr lvl="2"/>
            <a:r>
              <a:rPr lang="en-US" dirty="0" smtClean="0"/>
              <a:t>“We hold these truths to be self-evident….”</a:t>
            </a:r>
          </a:p>
          <a:p>
            <a:pPr lvl="1"/>
            <a:r>
              <a:rPr lang="en-US" dirty="0" smtClean="0"/>
              <a:t>Enumeration of charges against King George</a:t>
            </a:r>
          </a:p>
          <a:p>
            <a:pPr lvl="2"/>
            <a:r>
              <a:rPr lang="en-US" dirty="0" smtClean="0"/>
              <a:t>He has dissolved their assemblies and not let them meet for years on end</a:t>
            </a:r>
          </a:p>
          <a:p>
            <a:pPr lvl="2"/>
            <a:r>
              <a:rPr lang="en-US" dirty="0" smtClean="0"/>
              <a:t>He has sent foreign mercenaries to subdue them</a:t>
            </a:r>
          </a:p>
          <a:p>
            <a:pPr lvl="2"/>
            <a:r>
              <a:rPr lang="en-US" dirty="0" smtClean="0"/>
              <a:t>He has encouraged domestic insurrection</a:t>
            </a:r>
          </a:p>
          <a:p>
            <a:pPr lvl="2"/>
            <a:r>
              <a:rPr lang="en-US" dirty="0" smtClean="0"/>
              <a:t>He has encouraged the Indians to attack us</a:t>
            </a:r>
          </a:p>
          <a:p>
            <a:pPr lvl="2"/>
            <a:r>
              <a:rPr lang="en-US" dirty="0" smtClean="0"/>
              <a:t>He has reconstructed our governments</a:t>
            </a:r>
          </a:p>
          <a:p>
            <a:pPr lvl="2"/>
            <a:r>
              <a:rPr lang="en-US" dirty="0" smtClean="0"/>
              <a:t>He has allowed Parliament to tax us without representation</a:t>
            </a:r>
          </a:p>
          <a:p>
            <a:pPr lvl="2"/>
            <a:r>
              <a:rPr lang="en-US" dirty="0" smtClean="0"/>
              <a:t>He has closed the port of Boston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Appeal to British cousins</a:t>
            </a:r>
          </a:p>
          <a:p>
            <a:r>
              <a:rPr lang="en-US" dirty="0" smtClean="0"/>
              <a:t>Declaration of Independence</a:t>
            </a:r>
          </a:p>
          <a:p>
            <a:pPr lvl="1"/>
            <a:r>
              <a:rPr lang="en-US" dirty="0" smtClean="0"/>
              <a:t>These colonies “are, and of Right ought to be </a:t>
            </a:r>
            <a:r>
              <a:rPr lang="en-US" dirty="0"/>
              <a:t>F</a:t>
            </a:r>
            <a:r>
              <a:rPr lang="en-US" dirty="0" smtClean="0"/>
              <a:t>ree and Independent </a:t>
            </a:r>
            <a:r>
              <a:rPr lang="en-US" dirty="0"/>
              <a:t>S</a:t>
            </a:r>
            <a:r>
              <a:rPr lang="en-US" dirty="0" smtClean="0"/>
              <a:t>tates”</a:t>
            </a:r>
          </a:p>
          <a:p>
            <a:pPr lvl="2"/>
            <a:r>
              <a:rPr lang="en-US" dirty="0" smtClean="0"/>
              <a:t>They can do what states can do</a:t>
            </a:r>
          </a:p>
          <a:p>
            <a:pPr lvl="3"/>
            <a:r>
              <a:rPr lang="en-US" dirty="0" smtClean="0"/>
              <a:t>Enter into treaties</a:t>
            </a:r>
          </a:p>
          <a:p>
            <a:pPr lvl="3"/>
            <a:r>
              <a:rPr lang="en-US" dirty="0" smtClean="0"/>
              <a:t>Make alliances</a:t>
            </a:r>
          </a:p>
          <a:p>
            <a:pPr lvl="3"/>
            <a:r>
              <a:rPr lang="en-US" dirty="0" smtClean="0"/>
              <a:t>Make commitments (such as to repay loans)</a:t>
            </a:r>
          </a:p>
          <a:p>
            <a:pPr lvl="3">
              <a:buNone/>
            </a:pPr>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Clearly, the different sections have different audiences in mind</a:t>
            </a:r>
          </a:p>
          <a:p>
            <a:r>
              <a:rPr lang="en-US" dirty="0" smtClean="0"/>
              <a:t>The operative language at the end was dictated by the Virginia Convention</a:t>
            </a:r>
          </a:p>
          <a:p>
            <a:r>
              <a:rPr lang="en-US" dirty="0" smtClean="0"/>
              <a:t>Virginia’s congressmen, independent since May 15, were the only ones instructed to declare independence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Thomas Jefferson’s role</a:t>
            </a:r>
          </a:p>
          <a:p>
            <a:pPr lvl="1"/>
            <a:r>
              <a:rPr lang="en-US" dirty="0" smtClean="0"/>
              <a:t>Chief draftsman</a:t>
            </a:r>
          </a:p>
          <a:p>
            <a:r>
              <a:rPr lang="en-US" dirty="0" smtClean="0"/>
              <a:t>Chosen by John Adams</a:t>
            </a:r>
          </a:p>
          <a:p>
            <a:pPr lvl="1"/>
            <a:r>
              <a:rPr lang="en-US" dirty="0" smtClean="0"/>
              <a:t>Jefferson a Virginian</a:t>
            </a:r>
          </a:p>
          <a:p>
            <a:pPr lvl="1"/>
            <a:r>
              <a:rPr lang="en-US" dirty="0" smtClean="0"/>
              <a:t>Adams “obnoxious”</a:t>
            </a:r>
          </a:p>
          <a:p>
            <a:pPr lvl="1"/>
            <a:r>
              <a:rPr lang="en-US" dirty="0" smtClean="0"/>
              <a:t>Jefferson a better penman</a:t>
            </a:r>
          </a:p>
          <a:p>
            <a:pPr lvl="2"/>
            <a:r>
              <a:rPr lang="en-US" dirty="0" smtClean="0"/>
              <a:t>Author of “A Summary View of the Rights of British America”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pPr marL="342900" lvl="1" indent="-342900">
              <a:buFont typeface="Arial"/>
              <a:buChar char="•"/>
            </a:pPr>
            <a:r>
              <a:rPr lang="en-US" dirty="0" smtClean="0"/>
              <a:t>What was a “declaration?”</a:t>
            </a:r>
          </a:p>
          <a:p>
            <a:pPr marL="742950" lvl="2" indent="-342900"/>
            <a:r>
              <a:rPr lang="en-US" dirty="0" smtClean="0"/>
              <a:t>It did not do anything, but announced what was already true (Pauline Maier, AMERICAN SCRIPTURE)</a:t>
            </a:r>
          </a:p>
          <a:p>
            <a:r>
              <a:rPr lang="en-US" dirty="0" smtClean="0"/>
              <a:t>Founding document?</a:t>
            </a:r>
          </a:p>
          <a:p>
            <a:pPr lvl="1"/>
            <a:r>
              <a:rPr lang="en-US" dirty="0" smtClean="0"/>
              <a:t>The Continental Congress had no such power</a:t>
            </a:r>
          </a:p>
          <a:p>
            <a:pPr lvl="2"/>
            <a:r>
              <a:rPr lang="en-US" dirty="0" smtClean="0"/>
              <a:t>It was no popularly elected, but appointed by legislatures</a:t>
            </a:r>
          </a:p>
          <a:p>
            <a:pPr lvl="2"/>
            <a:r>
              <a:rPr lang="en-US" dirty="0" smtClean="0"/>
              <a:t>Even the legislatures had not instructed Congress to adopt a “national philosophy”</a:t>
            </a:r>
          </a:p>
          <a:p>
            <a:pPr lvl="1"/>
            <a:r>
              <a:rPr lang="en-US" dirty="0" smtClean="0"/>
              <a:t>If it had been, Adams would not have delegated it to Jefferson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Meant to be read aloud</a:t>
            </a:r>
          </a:p>
          <a:p>
            <a:r>
              <a:rPr lang="en-US" dirty="0" smtClean="0"/>
              <a:t>Not widely credited to Jefferson until the 1790s</a:t>
            </a:r>
          </a:p>
          <a:p>
            <a:r>
              <a:rPr lang="en-US" dirty="0" smtClean="0"/>
              <a:t>Recalled annually thereafter—though not </a:t>
            </a:r>
            <a:r>
              <a:rPr lang="en-US" smtClean="0"/>
              <a:t>on July 2</a:t>
            </a: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4629</TotalTime>
  <Words>384</Words>
  <Application>Microsoft Office PowerPoint</Application>
  <PresentationFormat>On-screen Show (4:3)</PresentationFormat>
  <Paragraphs>44</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The Declaration of Independence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Western Connecticut State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Declaration of Independence</dc:title>
  <dc:creator>Kevin Gutzman</dc:creator>
  <cp:lastModifiedBy>gutzmank</cp:lastModifiedBy>
  <cp:revision>3</cp:revision>
  <dcterms:created xsi:type="dcterms:W3CDTF">2012-12-14T16:44:28Z</dcterms:created>
  <dcterms:modified xsi:type="dcterms:W3CDTF">2013-02-14T21:31:25Z</dcterms:modified>
</cp:coreProperties>
</file>