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1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07" autoAdjust="0"/>
    <p:restoredTop sz="94676" autoAdjust="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AB0D9E-9C2B-4ABA-B89F-5520007D5268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78A21-A5F9-4A84-A2E2-0C7EB35A90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87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26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895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93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02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500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795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4433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34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57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D78A21-A5F9-4A84-A2E2-0C7EB35A900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800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446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00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19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946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3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674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6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1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61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3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438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CAC432-B584-42AD-9A85-939993F1DB86}" type="datetimeFigureOut">
              <a:rPr lang="en-US" smtClean="0"/>
              <a:pPr/>
              <a:t>2/28/2013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4C396-6DA8-40DC-AF31-1EE7452D126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18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American Constitutional History</a:t>
            </a:r>
            <a:br>
              <a:rPr lang="en-US" dirty="0" smtClean="0"/>
            </a:br>
            <a:r>
              <a:rPr lang="en-US" dirty="0" smtClean="0"/>
              <a:t>Lecture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German and British</a:t>
            </a:r>
          </a:p>
          <a:p>
            <a:r>
              <a:rPr lang="en-US" dirty="0" smtClean="0"/>
              <a:t>Antecedents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901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Bill of Rights (1689</a:t>
            </a:r>
            <a:r>
              <a:rPr lang="en-US" dirty="0" smtClean="0"/>
              <a:t>)</a:t>
            </a:r>
          </a:p>
          <a:p>
            <a:r>
              <a:rPr lang="en-US" dirty="0"/>
              <a:t>William &amp; </a:t>
            </a:r>
            <a:r>
              <a:rPr lang="en-US" dirty="0" smtClean="0"/>
              <a:t>Mary</a:t>
            </a:r>
          </a:p>
          <a:p>
            <a:r>
              <a:rPr lang="en-US" dirty="0" smtClean="0"/>
              <a:t>Bill of Rights</a:t>
            </a:r>
            <a:endParaRPr lang="en-US" dirty="0"/>
          </a:p>
          <a:p>
            <a:pPr lvl="1"/>
            <a:r>
              <a:rPr lang="en-US" dirty="0" smtClean="0"/>
              <a:t>Monarchs are not permitted to</a:t>
            </a:r>
          </a:p>
          <a:p>
            <a:pPr lvl="2"/>
            <a:r>
              <a:rPr lang="en-US" dirty="0" smtClean="0"/>
              <a:t>Establish courts or judge cases</a:t>
            </a:r>
          </a:p>
          <a:p>
            <a:pPr lvl="2"/>
            <a:r>
              <a:rPr lang="en-US" dirty="0" smtClean="0"/>
              <a:t>Institute taxes without Parliament’s consent</a:t>
            </a:r>
          </a:p>
          <a:p>
            <a:pPr lvl="2"/>
            <a:r>
              <a:rPr lang="en-US" dirty="0" smtClean="0"/>
              <a:t>Punish petitioners</a:t>
            </a:r>
          </a:p>
          <a:p>
            <a:pPr lvl="2"/>
            <a:r>
              <a:rPr lang="en-US" dirty="0" smtClean="0"/>
              <a:t>Maintain standing armies without Parliament’s authorization</a:t>
            </a:r>
          </a:p>
          <a:p>
            <a:pPr lvl="2"/>
            <a:r>
              <a:rPr lang="en-US" dirty="0" smtClean="0"/>
              <a:t>Disarm Protestant subjects</a:t>
            </a:r>
          </a:p>
          <a:p>
            <a:pPr lvl="2"/>
            <a:r>
              <a:rPr lang="en-US" dirty="0" smtClean="0"/>
              <a:t>Interfere in Parliamentary elections</a:t>
            </a:r>
          </a:p>
          <a:p>
            <a:pPr lvl="2"/>
            <a:r>
              <a:rPr lang="en-US" dirty="0" smtClean="0"/>
              <a:t>Inflict “cruel and </a:t>
            </a:r>
            <a:r>
              <a:rPr lang="en-US" dirty="0" err="1" smtClean="0"/>
              <a:t>unusual”punishments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1244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German and English constitutions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4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i="1" dirty="0" smtClean="0"/>
              <a:t>Germania</a:t>
            </a:r>
            <a:r>
              <a:rPr lang="en-US" dirty="0" smtClean="0"/>
              <a:t> (A.D. 98)</a:t>
            </a:r>
          </a:p>
          <a:p>
            <a:r>
              <a:rPr lang="en-US" dirty="0" smtClean="0"/>
              <a:t>Tacitus</a:t>
            </a:r>
          </a:p>
          <a:p>
            <a:r>
              <a:rPr lang="en-US" dirty="0" smtClean="0"/>
              <a:t>Who the Germans were</a:t>
            </a:r>
          </a:p>
          <a:p>
            <a:r>
              <a:rPr lang="en-US" dirty="0" smtClean="0"/>
              <a:t>Description of their first-century government</a:t>
            </a:r>
          </a:p>
          <a:p>
            <a:pPr lvl="1"/>
            <a:r>
              <a:rPr lang="en-US" dirty="0" smtClean="0"/>
              <a:t>Assemblies</a:t>
            </a:r>
          </a:p>
          <a:p>
            <a:pPr lvl="1"/>
            <a:r>
              <a:rPr lang="en-US" dirty="0" smtClean="0"/>
              <a:t>Chief figures (whether by office or by accomplishment) may speak</a:t>
            </a:r>
          </a:p>
          <a:p>
            <a:pPr lvl="1"/>
            <a:r>
              <a:rPr lang="en-US" dirty="0" smtClean="0"/>
              <a:t>Priests control</a:t>
            </a:r>
          </a:p>
          <a:p>
            <a:pPr lvl="1"/>
            <a:r>
              <a:rPr lang="en-US" dirty="0" smtClean="0"/>
              <a:t>Men generally may vote</a:t>
            </a:r>
          </a:p>
        </p:txBody>
      </p:sp>
    </p:spTree>
    <p:extLst>
      <p:ext uri="{BB962C8B-B14F-4D97-AF65-F5344CB8AC3E}">
        <p14:creationId xmlns:p14="http://schemas.microsoft.com/office/powerpoint/2010/main" val="3603038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(18</a:t>
            </a:r>
            <a:r>
              <a:rPr lang="en-US" baseline="30000" dirty="0" smtClean="0"/>
              <a:t>th</a:t>
            </a:r>
            <a:r>
              <a:rPr lang="en-US" dirty="0" smtClean="0"/>
              <a:t>-century) </a:t>
            </a:r>
            <a:r>
              <a:rPr lang="en-US" dirty="0" smtClean="0"/>
              <a:t>Saxon Myth:</a:t>
            </a:r>
          </a:p>
          <a:p>
            <a:pPr lvl="1"/>
            <a:r>
              <a:rPr lang="en-US" dirty="0" smtClean="0"/>
              <a:t>Before the Norman Conquest, local government and the rule of law</a:t>
            </a:r>
          </a:p>
          <a:p>
            <a:pPr lvl="1"/>
            <a:r>
              <a:rPr lang="en-US" dirty="0" smtClean="0"/>
              <a:t>After </a:t>
            </a:r>
            <a:r>
              <a:rPr lang="en-US" dirty="0" smtClean="0"/>
              <a:t>the Norman Conquest (1066), a very hierarchical church and </a:t>
            </a:r>
            <a:r>
              <a:rPr lang="en-US" dirty="0" smtClean="0"/>
              <a:t>government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1201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Magna Charta</a:t>
            </a:r>
            <a:r>
              <a:rPr lang="en-US" dirty="0"/>
              <a:t> (1215) made a notable change</a:t>
            </a:r>
          </a:p>
          <a:p>
            <a:pPr lvl="1"/>
            <a:r>
              <a:rPr lang="en-US" dirty="0"/>
              <a:t>Background in expenses of wars</a:t>
            </a:r>
          </a:p>
          <a:p>
            <a:pPr lvl="2"/>
            <a:r>
              <a:rPr lang="en-US" dirty="0"/>
              <a:t>Richard I “The </a:t>
            </a:r>
            <a:r>
              <a:rPr lang="en-US" dirty="0" err="1"/>
              <a:t>Lionheart</a:t>
            </a:r>
            <a:r>
              <a:rPr lang="en-US" dirty="0"/>
              <a:t>” (King John’s brother, military hero) imposed stiff war taxes</a:t>
            </a:r>
          </a:p>
          <a:p>
            <a:pPr lvl="1"/>
            <a:r>
              <a:rPr lang="en-US" dirty="0"/>
              <a:t>Extracted by the barons (perhaps including ancestors of George Washington)</a:t>
            </a:r>
          </a:p>
          <a:p>
            <a:pPr lvl="1"/>
            <a:r>
              <a:rPr lang="en-US" dirty="0"/>
              <a:t>Limitations on royal power:  Due process, </a:t>
            </a:r>
            <a:r>
              <a:rPr lang="en-US" dirty="0" smtClean="0"/>
              <a:t>Taxes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92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17</a:t>
            </a:r>
            <a:r>
              <a:rPr lang="en-US" baseline="30000" dirty="0" smtClean="0"/>
              <a:t>th</a:t>
            </a:r>
            <a:r>
              <a:rPr lang="en-US" dirty="0" smtClean="0"/>
              <a:t> Century and the conflict between Crown and </a:t>
            </a:r>
            <a:r>
              <a:rPr lang="en-US" dirty="0" smtClean="0"/>
              <a:t>Parliament</a:t>
            </a:r>
          </a:p>
          <a:p>
            <a:pPr lvl="1"/>
            <a:r>
              <a:rPr lang="en-US" dirty="0" smtClean="0"/>
              <a:t>Episcopalian kings</a:t>
            </a:r>
          </a:p>
          <a:p>
            <a:pPr lvl="1"/>
            <a:r>
              <a:rPr lang="en-US" dirty="0" smtClean="0"/>
              <a:t>Puritan (Calvinist) Parliaments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6564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Scottish Stuarts</a:t>
            </a:r>
          </a:p>
          <a:p>
            <a:pPr lvl="1"/>
            <a:r>
              <a:rPr lang="en-US" dirty="0"/>
              <a:t>James I</a:t>
            </a:r>
          </a:p>
          <a:p>
            <a:pPr lvl="2"/>
            <a:r>
              <a:rPr lang="en-US" dirty="0"/>
              <a:t>“The king is the law speaking”</a:t>
            </a:r>
          </a:p>
          <a:p>
            <a:pPr lvl="2"/>
            <a:r>
              <a:rPr lang="en-US" dirty="0"/>
              <a:t>Refused to abolish episcopacy</a:t>
            </a:r>
          </a:p>
          <a:p>
            <a:pPr lvl="1"/>
            <a:r>
              <a:rPr lang="en-US" dirty="0"/>
              <a:t>Charles I</a:t>
            </a:r>
          </a:p>
          <a:p>
            <a:pPr lvl="2"/>
            <a:r>
              <a:rPr lang="en-US" dirty="0"/>
              <a:t>Increasingly arbitrary </a:t>
            </a:r>
            <a:r>
              <a:rPr lang="en-US" dirty="0" smtClean="0"/>
              <a:t>acts</a:t>
            </a:r>
          </a:p>
          <a:p>
            <a:pPr lvl="2"/>
            <a:r>
              <a:rPr lang="en-US" dirty="0" smtClean="0"/>
              <a:t>Petition of Right (Parliament, 1628)</a:t>
            </a:r>
          </a:p>
          <a:p>
            <a:pPr lvl="3"/>
            <a:r>
              <a:rPr lang="en-US" dirty="0" smtClean="0"/>
              <a:t>Presented by Sir Edward Coke, champion of the common law</a:t>
            </a:r>
          </a:p>
          <a:p>
            <a:pPr lvl="3"/>
            <a:r>
              <a:rPr lang="en-US" dirty="0" smtClean="0"/>
              <a:t>Restricted kings’ powers regarding</a:t>
            </a:r>
          </a:p>
          <a:p>
            <a:pPr lvl="4"/>
            <a:r>
              <a:rPr lang="en-US" dirty="0" smtClean="0"/>
              <a:t>Taxation</a:t>
            </a:r>
          </a:p>
          <a:p>
            <a:pPr lvl="4"/>
            <a:r>
              <a:rPr lang="en-US" dirty="0" err="1" smtClean="0"/>
              <a:t>Billoting</a:t>
            </a:r>
            <a:r>
              <a:rPr lang="en-US" dirty="0" smtClean="0"/>
              <a:t> troops</a:t>
            </a:r>
          </a:p>
          <a:p>
            <a:pPr lvl="4"/>
            <a:r>
              <a:rPr lang="en-US" dirty="0" smtClean="0"/>
              <a:t>Imprisonment</a:t>
            </a:r>
          </a:p>
          <a:p>
            <a:pPr lvl="4"/>
            <a:r>
              <a:rPr lang="en-US" dirty="0" smtClean="0"/>
              <a:t>Martial law</a:t>
            </a:r>
            <a:endParaRPr lang="en-US" dirty="0"/>
          </a:p>
          <a:p>
            <a:pPr lvl="2"/>
            <a:r>
              <a:rPr lang="en-US" dirty="0"/>
              <a:t>Impeachment of Strafford (1641)</a:t>
            </a:r>
          </a:p>
          <a:p>
            <a:pPr lvl="2"/>
            <a:r>
              <a:rPr lang="en-US" dirty="0"/>
              <a:t>Civil War (1642-49)</a:t>
            </a:r>
          </a:p>
          <a:p>
            <a:pPr lvl="2"/>
            <a:r>
              <a:rPr lang="en-US" dirty="0"/>
              <a:t>Refusal to plead before Parliament</a:t>
            </a:r>
          </a:p>
          <a:p>
            <a:pPr lvl="2"/>
            <a:r>
              <a:rPr lang="en-US" dirty="0" smtClean="0"/>
              <a:t>Execution</a:t>
            </a:r>
          </a:p>
          <a:p>
            <a:pPr lvl="2"/>
            <a:r>
              <a:rPr lang="en-US" dirty="0" smtClean="0"/>
              <a:t>Abolition of Episcopacy and Lords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094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Charles II (1660-85)</a:t>
            </a:r>
          </a:p>
          <a:p>
            <a:pPr lvl="2"/>
            <a:r>
              <a:rPr lang="en-US" dirty="0"/>
              <a:t>Restoration of Crown, Episcopacy, and Lords</a:t>
            </a:r>
          </a:p>
          <a:p>
            <a:pPr lvl="1"/>
            <a:r>
              <a:rPr lang="en-US" dirty="0"/>
              <a:t>James II (1685-88)</a:t>
            </a:r>
          </a:p>
          <a:p>
            <a:pPr lvl="2"/>
            <a:r>
              <a:rPr lang="en-US" dirty="0"/>
              <a:t>Seemingly Catholic, baptizes his son Catholic</a:t>
            </a:r>
          </a:p>
          <a:p>
            <a:pPr lvl="2"/>
            <a:r>
              <a:rPr lang="en-US" dirty="0"/>
              <a:t>Made to flee</a:t>
            </a:r>
          </a:p>
          <a:p>
            <a:pPr lvl="3"/>
            <a:r>
              <a:rPr lang="en-US" dirty="0"/>
              <a:t>Winds up a cardinal</a:t>
            </a:r>
          </a:p>
          <a:p>
            <a:pPr lvl="3"/>
            <a:r>
              <a:rPr lang="en-US" dirty="0"/>
              <a:t>Entombed in the </a:t>
            </a:r>
            <a:r>
              <a:rPr lang="en-US" dirty="0" smtClean="0"/>
              <a:t>Vatican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1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Glorious Revolution (1688)</a:t>
            </a:r>
          </a:p>
          <a:p>
            <a:r>
              <a:rPr lang="en-US" dirty="0" smtClean="0"/>
              <a:t>James II’s </a:t>
            </a:r>
            <a:r>
              <a:rPr lang="en-US" dirty="0" smtClean="0"/>
              <a:t>flight/abdication</a:t>
            </a:r>
            <a:endParaRPr lang="en-US" dirty="0" smtClean="0"/>
          </a:p>
          <a:p>
            <a:r>
              <a:rPr lang="en-US" dirty="0" smtClean="0"/>
              <a:t>Convention, Declaration of Right</a:t>
            </a:r>
          </a:p>
        </p:txBody>
      </p:sp>
    </p:spTree>
    <p:extLst>
      <p:ext uri="{BB962C8B-B14F-4D97-AF65-F5344CB8AC3E}">
        <p14:creationId xmlns:p14="http://schemas.microsoft.com/office/powerpoint/2010/main" val="835247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3464</TotalTime>
  <Words>331</Words>
  <Application>Microsoft Office PowerPoint</Application>
  <PresentationFormat>On-screen Show (4:3)</PresentationFormat>
  <Paragraphs>72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American Constitutional History Lecture 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Connecticut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Kevin Gutzman</dc:creator>
  <cp:lastModifiedBy>gutzmank</cp:lastModifiedBy>
  <cp:revision>17</cp:revision>
  <dcterms:created xsi:type="dcterms:W3CDTF">2012-12-30T23:20:33Z</dcterms:created>
  <dcterms:modified xsi:type="dcterms:W3CDTF">2013-03-01T16:37:36Z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503922952</vt:i4>
  </property>
  <property fmtid="{D5CDD505-2E9C-101B-9397-08002B2CF9AE}" pid="3" name="_NewReviewCycle">
    <vt:lpwstr/>
  </property>
  <property fmtid="{D5CDD505-2E9C-101B-9397-08002B2CF9AE}" pid="4" name="_EmailSubject">
    <vt:lpwstr>LC course</vt:lpwstr>
  </property>
  <property fmtid="{D5CDD505-2E9C-101B-9397-08002B2CF9AE}" pid="5" name="_AuthorEmail">
    <vt:lpwstr>GutzmanK@wcsu.edu</vt:lpwstr>
  </property>
  <property fmtid="{D5CDD505-2E9C-101B-9397-08002B2CF9AE}" pid="6" name="_AuthorEmailDisplayName">
    <vt:lpwstr>Kevin Gutzman</vt:lpwstr>
  </property>
</Properties>
</file>