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57" r:id="rId1"/>
  </p:sldMasterIdLst>
  <p:notesMasterIdLst>
    <p:notesMasterId r:id="rId50"/>
  </p:notesMasterIdLst>
  <p:handoutMasterIdLst>
    <p:handoutMasterId r:id="rId51"/>
  </p:handoutMasterIdLst>
  <p:sldIdLst>
    <p:sldId id="767" r:id="rId2"/>
    <p:sldId id="768" r:id="rId3"/>
    <p:sldId id="769" r:id="rId4"/>
    <p:sldId id="770" r:id="rId5"/>
    <p:sldId id="771" r:id="rId6"/>
    <p:sldId id="772" r:id="rId7"/>
    <p:sldId id="773" r:id="rId8"/>
    <p:sldId id="774" r:id="rId9"/>
    <p:sldId id="775" r:id="rId10"/>
    <p:sldId id="776" r:id="rId11"/>
    <p:sldId id="777" r:id="rId12"/>
    <p:sldId id="778" r:id="rId13"/>
    <p:sldId id="779" r:id="rId14"/>
    <p:sldId id="780" r:id="rId15"/>
    <p:sldId id="781" r:id="rId16"/>
    <p:sldId id="782" r:id="rId17"/>
    <p:sldId id="783" r:id="rId18"/>
    <p:sldId id="784" r:id="rId19"/>
    <p:sldId id="785" r:id="rId20"/>
    <p:sldId id="786" r:id="rId21"/>
    <p:sldId id="787" r:id="rId22"/>
    <p:sldId id="788" r:id="rId23"/>
    <p:sldId id="789" r:id="rId24"/>
    <p:sldId id="790" r:id="rId25"/>
    <p:sldId id="791" r:id="rId26"/>
    <p:sldId id="792" r:id="rId27"/>
    <p:sldId id="793" r:id="rId28"/>
    <p:sldId id="794" r:id="rId29"/>
    <p:sldId id="795" r:id="rId30"/>
    <p:sldId id="796" r:id="rId31"/>
    <p:sldId id="797" r:id="rId32"/>
    <p:sldId id="798" r:id="rId33"/>
    <p:sldId id="799" r:id="rId34"/>
    <p:sldId id="800" r:id="rId35"/>
    <p:sldId id="801" r:id="rId36"/>
    <p:sldId id="802" r:id="rId37"/>
    <p:sldId id="803" r:id="rId38"/>
    <p:sldId id="804" r:id="rId39"/>
    <p:sldId id="805" r:id="rId40"/>
    <p:sldId id="806" r:id="rId41"/>
    <p:sldId id="807" r:id="rId42"/>
    <p:sldId id="808" r:id="rId43"/>
    <p:sldId id="809" r:id="rId44"/>
    <p:sldId id="810" r:id="rId45"/>
    <p:sldId id="811" r:id="rId46"/>
    <p:sldId id="812" r:id="rId47"/>
    <p:sldId id="813" r:id="rId48"/>
    <p:sldId id="814" r:id="rId4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4087" autoAdjust="0"/>
  </p:normalViewPr>
  <p:slideViewPr>
    <p:cSldViewPr snapToGrid="0" snapToObjects="1">
      <p:cViewPr varScale="1">
        <p:scale>
          <a:sx n="105" d="100"/>
          <a:sy n="105" d="100"/>
        </p:scale>
        <p:origin x="-120" y="-52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notesMaster" Target="notesMasters/notesMaster1.xml"/><Relationship Id="rId51" Type="http://schemas.openxmlformats.org/officeDocument/2006/relationships/handoutMaster" Target="handoutMasters/handoutMaster1.xml"/><Relationship Id="rId52" Type="http://schemas.openxmlformats.org/officeDocument/2006/relationships/printerSettings" Target="printerSettings/printerSettings1.bin"/><Relationship Id="rId53" Type="http://schemas.openxmlformats.org/officeDocument/2006/relationships/presProps" Target="presProps.xml"/><Relationship Id="rId54" Type="http://schemas.openxmlformats.org/officeDocument/2006/relationships/viewProps" Target="viewProps.xml"/><Relationship Id="rId55" Type="http://schemas.openxmlformats.org/officeDocument/2006/relationships/theme" Target="theme/theme1.xml"/><Relationship Id="rId56"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48C5A7A-8D59-0940-84EE-22BC1D157D3D}" type="datetimeFigureOut">
              <a:rPr lang="en-US" smtClean="0"/>
              <a:t>24/09/2012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AB6BCF7-A22E-C940-AFD2-A5DEF5485FC6}" type="slidenum">
              <a:rPr lang="en-US" smtClean="0"/>
              <a:t>‹#›</a:t>
            </a:fld>
            <a:endParaRPr lang="en-US" dirty="0"/>
          </a:p>
        </p:txBody>
      </p:sp>
    </p:spTree>
    <p:extLst>
      <p:ext uri="{BB962C8B-B14F-4D97-AF65-F5344CB8AC3E}">
        <p14:creationId xmlns:p14="http://schemas.microsoft.com/office/powerpoint/2010/main" val="24769117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4C511D-C860-444A-B0B6-6EFFABA615E6}" type="datetimeFigureOut">
              <a:rPr lang="en-US" smtClean="0"/>
              <a:t>24/09/2012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86C1AC-86FB-9F47-B0E7-CD44ED022F2A}" type="slidenum">
              <a:rPr lang="en-US" smtClean="0"/>
              <a:t>‹#›</a:t>
            </a:fld>
            <a:endParaRPr lang="en-US" dirty="0"/>
          </a:p>
        </p:txBody>
      </p:sp>
    </p:spTree>
    <p:extLst>
      <p:ext uri="{BB962C8B-B14F-4D97-AF65-F5344CB8AC3E}">
        <p14:creationId xmlns:p14="http://schemas.microsoft.com/office/powerpoint/2010/main" val="76314958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fld id="{FD8860CB-2EB7-DF4E-B6DD-28A117A20822}" type="datetime1">
              <a:rPr lang="en-IE" smtClean="0"/>
              <a:t>24/09/2012</a:t>
            </a:fld>
            <a:endParaRPr lang="en-US" dirty="0"/>
          </a:p>
        </p:txBody>
      </p:sp>
      <p:sp>
        <p:nvSpPr>
          <p:cNvPr id="17" name="Footer Placeholder 16"/>
          <p:cNvSpPr>
            <a:spLocks noGrp="1"/>
          </p:cNvSpPr>
          <p:nvPr>
            <p:ph type="ftr" sz="quarter" idx="11"/>
          </p:nvPr>
        </p:nvSpPr>
        <p:spPr/>
        <p:txBody>
          <a:bodyPr/>
          <a:lstStyle/>
          <a:p>
            <a:r>
              <a:rPr lang="en-US" dirty="0" smtClean="0"/>
              <a:t>Gerard Casey</a:t>
            </a:r>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F581EA2-B2C7-1649-AC10-40D441CFD90B}" type="slidenum">
              <a:rPr lang="en-US" smtClean="0"/>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29145051-5EA6-F04A-8FB3-94136BC4F9B2}" type="datetime1">
              <a:rPr lang="en-IE" smtClean="0"/>
              <a:t>24/09/2012</a:t>
            </a:fld>
            <a:endParaRPr lang="en-US" dirty="0"/>
          </a:p>
        </p:txBody>
      </p:sp>
      <p:sp>
        <p:nvSpPr>
          <p:cNvPr id="5" name="Footer Placeholder 4"/>
          <p:cNvSpPr>
            <a:spLocks noGrp="1"/>
          </p:cNvSpPr>
          <p:nvPr>
            <p:ph type="ftr" sz="quarter" idx="11"/>
          </p:nvPr>
        </p:nvSpPr>
        <p:spPr/>
        <p:txBody>
          <a:bodyPr/>
          <a:lstStyle/>
          <a:p>
            <a:r>
              <a:rPr lang="en-US" dirty="0" smtClean="0"/>
              <a:t>Gerard Casey</a:t>
            </a:r>
            <a:endParaRPr lang="en-US" dirty="0"/>
          </a:p>
        </p:txBody>
      </p:sp>
      <p:sp>
        <p:nvSpPr>
          <p:cNvPr id="6" name="Slide Number Placeholder 5"/>
          <p:cNvSpPr>
            <a:spLocks noGrp="1"/>
          </p:cNvSpPr>
          <p:nvPr>
            <p:ph type="sldNum" sz="quarter" idx="12"/>
          </p:nvPr>
        </p:nvSpPr>
        <p:spPr/>
        <p:txBody>
          <a:bodyPr/>
          <a:lstStyle/>
          <a:p>
            <a:fld id="{8F581EA2-B2C7-1649-AC10-40D441CFD90B}"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8F581EA2-B2C7-1649-AC10-40D441CFD90B}" type="slidenum">
              <a:rPr lang="en-US" smtClean="0"/>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0C90F8AC-3763-D442-825D-559C4E7916DC}" type="datetime1">
              <a:rPr lang="en-IE" smtClean="0"/>
              <a:t>24/09/2012</a:t>
            </a:fld>
            <a:endParaRPr lang="en-US" dirty="0"/>
          </a:p>
        </p:txBody>
      </p:sp>
      <p:sp>
        <p:nvSpPr>
          <p:cNvPr id="5" name="Footer Placeholder 4"/>
          <p:cNvSpPr>
            <a:spLocks noGrp="1"/>
          </p:cNvSpPr>
          <p:nvPr>
            <p:ph type="ftr" sz="quarter" idx="11"/>
          </p:nvPr>
        </p:nvSpPr>
        <p:spPr/>
        <p:txBody>
          <a:bodyPr/>
          <a:lstStyle/>
          <a:p>
            <a:r>
              <a:rPr lang="en-US" dirty="0" smtClean="0"/>
              <a:t>Gerard Casey</a:t>
            </a:r>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7FBC88A3-00CD-FE41-90D9-5AC967982404}" type="datetime1">
              <a:rPr lang="en-IE" smtClean="0"/>
              <a:t>24/09/2012</a:t>
            </a:fld>
            <a:endParaRPr lang="en-US" dirty="0"/>
          </a:p>
        </p:txBody>
      </p:sp>
      <p:sp>
        <p:nvSpPr>
          <p:cNvPr id="5" name="Footer Placeholder 4"/>
          <p:cNvSpPr>
            <a:spLocks noGrp="1"/>
          </p:cNvSpPr>
          <p:nvPr>
            <p:ph type="ftr" sz="quarter" idx="11"/>
          </p:nvPr>
        </p:nvSpPr>
        <p:spPr/>
        <p:txBody>
          <a:bodyPr/>
          <a:lstStyle/>
          <a:p>
            <a:r>
              <a:rPr lang="en-US" dirty="0" smtClean="0"/>
              <a:t>Gerard Casey</a:t>
            </a:r>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8F581EA2-B2C7-1649-AC10-40D441CFD90B}" type="slidenum">
              <a:rPr lang="en-US" smtClean="0"/>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dirty="0" smtClean="0"/>
              <a:t>Gerard Casey</a:t>
            </a:r>
            <a:endParaRPr lang="en-US" dirty="0"/>
          </a:p>
        </p:txBody>
      </p:sp>
      <p:sp>
        <p:nvSpPr>
          <p:cNvPr id="4" name="Date Placeholder 3"/>
          <p:cNvSpPr>
            <a:spLocks noGrp="1"/>
          </p:cNvSpPr>
          <p:nvPr>
            <p:ph type="dt" sz="half" idx="10"/>
          </p:nvPr>
        </p:nvSpPr>
        <p:spPr/>
        <p:txBody>
          <a:bodyPr/>
          <a:lstStyle/>
          <a:p>
            <a:fld id="{DCB03360-F1E6-3241-8E59-4D0F14DB797D}" type="datetime1">
              <a:rPr lang="en-IE" smtClean="0"/>
              <a:t>24/09/2012</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F581EA2-B2C7-1649-AC10-40D441CFD90B}" type="slidenum">
              <a:rPr lang="en-US" smtClean="0"/>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5860246-9676-DA40-A35F-0091E00B524F}" type="datetime1">
              <a:rPr lang="en-IE" smtClean="0"/>
              <a:t>24/09/2012</a:t>
            </a:fld>
            <a:endParaRPr lang="en-US" dirty="0"/>
          </a:p>
        </p:txBody>
      </p:sp>
      <p:sp>
        <p:nvSpPr>
          <p:cNvPr id="6" name="Footer Placeholder 5"/>
          <p:cNvSpPr>
            <a:spLocks noGrp="1"/>
          </p:cNvSpPr>
          <p:nvPr>
            <p:ph type="ftr" sz="quarter" idx="11"/>
          </p:nvPr>
        </p:nvSpPr>
        <p:spPr/>
        <p:txBody>
          <a:bodyPr/>
          <a:lstStyle/>
          <a:p>
            <a:r>
              <a:rPr lang="en-US" dirty="0" smtClean="0"/>
              <a:t>Gerard Casey</a:t>
            </a:r>
            <a:endParaRPr lang="en-US" dirty="0"/>
          </a:p>
        </p:txBody>
      </p:sp>
      <p:sp>
        <p:nvSpPr>
          <p:cNvPr id="7" name="Slide Number Placeholder 6"/>
          <p:cNvSpPr>
            <a:spLocks noGrp="1"/>
          </p:cNvSpPr>
          <p:nvPr>
            <p:ph type="sldNum" sz="quarter" idx="12"/>
          </p:nvPr>
        </p:nvSpPr>
        <p:spPr/>
        <p:txBody>
          <a:bodyPr/>
          <a:lstStyle/>
          <a:p>
            <a:fld id="{8F581EA2-B2C7-1649-AC10-40D441CFD90B}" type="slidenum">
              <a:rPr lang="en-US" smtClean="0"/>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fld id="{7934B134-526C-0E4B-8D26-0334E66905B4}" type="datetime1">
              <a:rPr lang="en-IE" smtClean="0"/>
              <a:t>24/09/2012</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r>
              <a:rPr lang="en-US" dirty="0" smtClean="0"/>
              <a:t>Gerard Casey</a:t>
            </a:r>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8F581EA2-B2C7-1649-AC10-40D441CFD90B}" type="slidenum">
              <a:rPr lang="en-US" smtClean="0"/>
              <a:t>‹#›</a:t>
            </a:fld>
            <a:endParaRPr lang="en-US" dirty="0"/>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09128449-ADCD-F147-8826-6729973AB837}" type="datetime1">
              <a:rPr lang="en-IE" smtClean="0"/>
              <a:t>24/09/2012</a:t>
            </a:fld>
            <a:endParaRPr lang="en-US" dirty="0"/>
          </a:p>
        </p:txBody>
      </p:sp>
      <p:sp>
        <p:nvSpPr>
          <p:cNvPr id="4" name="Footer Placeholder 3"/>
          <p:cNvSpPr>
            <a:spLocks noGrp="1"/>
          </p:cNvSpPr>
          <p:nvPr>
            <p:ph type="ftr" sz="quarter" idx="11"/>
          </p:nvPr>
        </p:nvSpPr>
        <p:spPr/>
        <p:txBody>
          <a:bodyPr/>
          <a:lstStyle/>
          <a:p>
            <a:r>
              <a:rPr lang="en-US" dirty="0" smtClean="0"/>
              <a:t>Gerard Casey</a:t>
            </a:r>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8F581EA2-B2C7-1649-AC10-40D441CFD90B}"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62FAD5B-21A9-AD46-AD0E-FEA02F87DE27}" type="datetime1">
              <a:rPr lang="en-IE" smtClean="0"/>
              <a:t>24/09/2012</a:t>
            </a:fld>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F581EA2-B2C7-1649-AC10-40D441CFD90B}"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F581EA2-B2C7-1649-AC10-40D441CFD90B}" type="slidenum">
              <a:rPr lang="en-US" smtClean="0"/>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fld id="{429DEF3D-74E2-FE47-A7FA-181CB882B351}" type="datetime1">
              <a:rPr lang="en-IE" smtClean="0"/>
              <a:t>24/09/2012</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r>
              <a:rPr lang="en-US" dirty="0" smtClean="0"/>
              <a:t>Gerard Casey</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8F581EA2-B2C7-1649-AC10-40D441CFD90B}" type="slidenum">
              <a:rPr lang="en-US" smtClean="0"/>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fld id="{63001471-A2F6-9A41-A8B2-4FABC13C23A7}" type="datetime1">
              <a:rPr lang="en-IE" smtClean="0"/>
              <a:t>24/09/2012</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r>
              <a:rPr lang="en-US" dirty="0" smtClean="0"/>
              <a:t>Gerard Casey</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398865ED-B05B-6047-BC3E-AF02FD7B74C9}" type="datetime1">
              <a:rPr lang="en-IE" smtClean="0"/>
              <a:t>24/09/2012</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dirty="0" smtClean="0"/>
              <a:t>Gerard Casey</a:t>
            </a:r>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F581EA2-B2C7-1649-AC10-40D441CFD90B}" type="slidenum">
              <a:rPr lang="en-US" smtClean="0"/>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hf sldNum="0"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www.fallacyfiles.org/examples.html" TargetMode="External"/><Relationship Id="rId4" Type="http://schemas.openxmlformats.org/officeDocument/2006/relationships/hyperlink" Target="http://www.don-lindsay-archive.org/skeptic/arguments.html" TargetMode="External"/><Relationship Id="rId5" Type="http://schemas.openxmlformats.org/officeDocument/2006/relationships/hyperlink" Target="http://en.wikipedia.org/wiki/List_of_fallacies" TargetMode="External"/><Relationship Id="rId1" Type="http://schemas.openxmlformats.org/officeDocument/2006/relationships/slideLayout" Target="../slideLayouts/slideLayout2.xml"/><Relationship Id="rId2" Type="http://schemas.openxmlformats.org/officeDocument/2006/relationships/hyperlink" Target="http://www.nizkor.org/features/fallacie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Equivocation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This is a simple enough fallacy but it can catch us out sometimes. It occurs when a term is used with more than one signification in the same argument</a:t>
            </a:r>
          </a:p>
          <a:p>
            <a:endParaRPr lang="en-US" dirty="0"/>
          </a:p>
          <a:p>
            <a:r>
              <a:rPr lang="en-US" dirty="0" smtClean="0"/>
              <a:t>Example:</a:t>
            </a:r>
          </a:p>
          <a:p>
            <a:r>
              <a:rPr lang="en-US" i="1" dirty="0" smtClean="0"/>
              <a:t>We should strive towards our end; death is the end of life so we should strive towards death</a:t>
            </a:r>
          </a:p>
          <a:p>
            <a:r>
              <a:rPr lang="en-US" dirty="0" smtClean="0"/>
              <a:t>It’s pretty obvious that the word ‘end’ is being used in two senses here: ‘end’ as objective or goal, and ‘end’ as terminus</a:t>
            </a:r>
            <a:endParaRPr lang="en-US" dirty="0"/>
          </a:p>
        </p:txBody>
      </p:sp>
    </p:spTree>
    <p:extLst>
      <p:ext uri="{BB962C8B-B14F-4D97-AF65-F5344CB8AC3E}">
        <p14:creationId xmlns:p14="http://schemas.microsoft.com/office/powerpoint/2010/main" val="15603048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Fallacy of division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20000"/>
          </a:bodyPr>
          <a:lstStyle/>
          <a:p>
            <a:r>
              <a:rPr lang="en-US" dirty="0" smtClean="0"/>
              <a:t>This is the obverse of the fallacy of composition. This time we conclude from some whole having a certain property that its parts must have that property as well</a:t>
            </a:r>
          </a:p>
          <a:p>
            <a:r>
              <a:rPr lang="en-US" dirty="0" smtClean="0"/>
              <a:t>Example</a:t>
            </a:r>
          </a:p>
          <a:p>
            <a:r>
              <a:rPr lang="en-US" i="1" dirty="0" smtClean="0"/>
              <a:t>The team pla</a:t>
            </a:r>
            <a:r>
              <a:rPr lang="en-US" dirty="0" smtClean="0"/>
              <a:t>ys really well together so each player must play really well</a:t>
            </a:r>
          </a:p>
          <a:p>
            <a:r>
              <a:rPr lang="en-US" dirty="0" smtClean="0"/>
              <a:t>Is this valid? Hard to tell</a:t>
            </a:r>
          </a:p>
          <a:p>
            <a:r>
              <a:rPr lang="en-US" i="1" dirty="0" smtClean="0"/>
              <a:t>Our brain can think so brain parts, e.g. cells, must be able to think also</a:t>
            </a:r>
          </a:p>
          <a:p>
            <a:r>
              <a:rPr lang="en-US" dirty="0" smtClean="0"/>
              <a:t>Whatever about brains being able to think, it seems absurd to ascribe this property of a whole to its constituent parts</a:t>
            </a:r>
            <a:endParaRPr lang="en-US" dirty="0"/>
          </a:p>
        </p:txBody>
      </p:sp>
    </p:spTree>
    <p:extLst>
      <p:ext uri="{BB962C8B-B14F-4D97-AF65-F5344CB8AC3E}">
        <p14:creationId xmlns:p14="http://schemas.microsoft.com/office/powerpoint/2010/main" val="18335414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False dilemma</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You will recall that a dilemma is an argument in which a finite number of possibilities are outlines, each leading to the same conclusion. It is claimed that since these are all the possibilities that there are, the conclusion must follow</a:t>
            </a:r>
          </a:p>
          <a:p>
            <a:r>
              <a:rPr lang="en-US" dirty="0" smtClean="0"/>
              <a:t>If the individual inferences are valid and the possibilities are all the possibilities, then the dilemma as a whole is valid. Of course, the key question is: are the possibilities listed </a:t>
            </a:r>
            <a:r>
              <a:rPr lang="en-US" i="1" dirty="0" smtClean="0"/>
              <a:t>all</a:t>
            </a:r>
            <a:r>
              <a:rPr lang="en-US" dirty="0" smtClean="0"/>
              <a:t> the possibilities?</a:t>
            </a:r>
            <a:endParaRPr lang="en-US" dirty="0"/>
          </a:p>
        </p:txBody>
      </p:sp>
    </p:spTree>
    <p:extLst>
      <p:ext uri="{BB962C8B-B14F-4D97-AF65-F5344CB8AC3E}">
        <p14:creationId xmlns:p14="http://schemas.microsoft.com/office/powerpoint/2010/main" val="6366765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Example:</a:t>
            </a:r>
          </a:p>
          <a:p>
            <a:r>
              <a:rPr lang="en-US" dirty="0" smtClean="0"/>
              <a:t>If you’re rich you will want the State to redistribute income (so that social unrest will be avoided and your wealth protected); if you’re poor, you will want the State to redistribute income (so that you’ll have some money whether you’re in work or not)’ since you</a:t>
            </a:r>
            <a:r>
              <a:rPr lang="fr-FR" dirty="0" smtClean="0"/>
              <a:t>’</a:t>
            </a:r>
            <a:r>
              <a:rPr lang="en-US" dirty="0" smtClean="0"/>
              <a:t>re either rich of poor, you will want the State to redistribute income</a:t>
            </a:r>
            <a:endParaRPr lang="en-US" dirty="0"/>
          </a:p>
        </p:txBody>
      </p:sp>
    </p:spTree>
    <p:extLst>
      <p:ext uri="{BB962C8B-B14F-4D97-AF65-F5344CB8AC3E}">
        <p14:creationId xmlns:p14="http://schemas.microsoft.com/office/powerpoint/2010/main" val="5869978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Going through the horns of the dilemma is to escape being gored by the alternatives by finding additional possibilities not identified the first time around</a:t>
            </a:r>
          </a:p>
          <a:p>
            <a:r>
              <a:rPr lang="en-US" dirty="0" smtClean="0"/>
              <a:t>In the example, even assuming the validity of the individual inferences (which are dubious in the extreme), it is perfectly possible for someone to be neither rich nor poor and so to pass painlessly through the dilemma’s horns [see Socrates’s Beard]</a:t>
            </a:r>
            <a:endParaRPr lang="en-US" dirty="0"/>
          </a:p>
        </p:txBody>
      </p:sp>
    </p:spTree>
    <p:extLst>
      <p:ext uri="{BB962C8B-B14F-4D97-AF65-F5344CB8AC3E}">
        <p14:creationId xmlns:p14="http://schemas.microsoft.com/office/powerpoint/2010/main" val="12515224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Hasty Generalisation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The fallacy consists in deriving a generalisation from a special or unrepresentative case</a:t>
            </a:r>
          </a:p>
          <a:p>
            <a:r>
              <a:rPr lang="en-US" dirty="0" smtClean="0"/>
              <a:t>Example:</a:t>
            </a:r>
          </a:p>
          <a:p>
            <a:r>
              <a:rPr lang="en-US" i="1" dirty="0" smtClean="0"/>
              <a:t>All the swans in England and Ireland and Wales and Scotland (and even in France) are white so all swans are white</a:t>
            </a:r>
          </a:p>
          <a:p>
            <a:r>
              <a:rPr lang="en-US" dirty="0" smtClean="0"/>
              <a:t>Once again, empirical generalisations however reasonable they may seem are liable to be upset by a counter-example</a:t>
            </a:r>
          </a:p>
        </p:txBody>
      </p:sp>
    </p:spTree>
    <p:extLst>
      <p:ext uri="{BB962C8B-B14F-4D97-AF65-F5344CB8AC3E}">
        <p14:creationId xmlns:p14="http://schemas.microsoft.com/office/powerpoint/2010/main" val="2374055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It’s got to be true—it hasn’t been proven not to be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Also kn</a:t>
            </a:r>
            <a:r>
              <a:rPr lang="pl-PL" dirty="0" smtClean="0"/>
              <a:t>ow</a:t>
            </a:r>
            <a:r>
              <a:rPr lang="en-US" dirty="0" smtClean="0"/>
              <a:t>n as the argumentum ad ignorantiam</a:t>
            </a:r>
          </a:p>
          <a:p>
            <a:r>
              <a:rPr lang="en-US" dirty="0" smtClean="0"/>
              <a:t>This fallacy (and its first cousin—it has to be false since no one has proved it true) is a tricky one to deal with</a:t>
            </a:r>
          </a:p>
          <a:p>
            <a:r>
              <a:rPr lang="en-US" dirty="0" smtClean="0"/>
              <a:t>Example:</a:t>
            </a:r>
          </a:p>
          <a:p>
            <a:r>
              <a:rPr lang="en-US" dirty="0" smtClean="0"/>
              <a:t>God must exist because nobody has proved that he doesn’t</a:t>
            </a:r>
          </a:p>
          <a:p>
            <a:r>
              <a:rPr lang="en-US" dirty="0" smtClean="0"/>
              <a:t>It hasn’t been proved that aliens don’t exist on other planets so we can confidently expect to come across them in the future</a:t>
            </a:r>
            <a:endParaRPr lang="en-US" dirty="0"/>
          </a:p>
        </p:txBody>
      </p:sp>
    </p:spTree>
    <p:extLst>
      <p:ext uri="{BB962C8B-B14F-4D97-AF65-F5344CB8AC3E}">
        <p14:creationId xmlns:p14="http://schemas.microsoft.com/office/powerpoint/2010/main" val="19344977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In argument, the burden of proof normally lies on those who assert a proposition, not on those who deny it</a:t>
            </a:r>
          </a:p>
          <a:p>
            <a:r>
              <a:rPr lang="en-US" dirty="0" smtClean="0"/>
              <a:t>It is sometimes claimed that it is impossible to prove a negative but practically speaking this is not always the case. It may be impossible to prove that there are no elephants on Mars but it’s quite easy to show that there aren’t any in my office</a:t>
            </a:r>
            <a:endParaRPr lang="en-US" dirty="0"/>
          </a:p>
        </p:txBody>
      </p:sp>
    </p:spTree>
    <p:extLst>
      <p:ext uri="{BB962C8B-B14F-4D97-AF65-F5344CB8AC3E}">
        <p14:creationId xmlns:p14="http://schemas.microsoft.com/office/powerpoint/2010/main" val="37988860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In law it is sometimes said that you are innocent until proved guilty. This is not quite true. You are </a:t>
            </a:r>
            <a:r>
              <a:rPr lang="en-US" i="1" dirty="0" smtClean="0"/>
              <a:t>presumed</a:t>
            </a:r>
            <a:r>
              <a:rPr lang="en-US" dirty="0" smtClean="0"/>
              <a:t> to be innocent until proved guilty</a:t>
            </a:r>
          </a:p>
          <a:p>
            <a:r>
              <a:rPr lang="en-US" dirty="0" smtClean="0"/>
              <a:t>Your guilt or innocence is a matter of fact (even if known only to God)</a:t>
            </a:r>
          </a:p>
          <a:p>
            <a:r>
              <a:rPr lang="en-US" dirty="0" smtClean="0"/>
              <a:t>Proof or lack of proof is a matter of what the jury judges to be so</a:t>
            </a:r>
            <a:endParaRPr lang="en-US" dirty="0"/>
          </a:p>
        </p:txBody>
      </p:sp>
    </p:spTree>
    <p:extLst>
      <p:ext uri="{BB962C8B-B14F-4D97-AF65-F5344CB8AC3E}">
        <p14:creationId xmlns:p14="http://schemas.microsoft.com/office/powerpoint/2010/main" val="42340891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There are four possibilities:</a:t>
            </a:r>
          </a:p>
          <a:p>
            <a:endParaRPr lang="en-US" dirty="0"/>
          </a:p>
          <a:p>
            <a:r>
              <a:rPr lang="en-US" dirty="0" smtClean="0"/>
              <a:t>You could be guilty and proved to be guilty</a:t>
            </a:r>
          </a:p>
          <a:p>
            <a:r>
              <a:rPr lang="en-US" dirty="0" smtClean="0"/>
              <a:t>You could be guilty but not proved to be guilty</a:t>
            </a:r>
          </a:p>
          <a:p>
            <a:r>
              <a:rPr lang="en-US" dirty="0" smtClean="0"/>
              <a:t>You could be innocent and proved to be guilty</a:t>
            </a:r>
          </a:p>
          <a:p>
            <a:r>
              <a:rPr lang="en-US" dirty="0" smtClean="0"/>
              <a:t>You could be innocent and not proved to be guilty</a:t>
            </a:r>
            <a:endParaRPr lang="en-US" dirty="0"/>
          </a:p>
        </p:txBody>
      </p:sp>
    </p:spTree>
    <p:extLst>
      <p:ext uri="{BB962C8B-B14F-4D97-AF65-F5344CB8AC3E}">
        <p14:creationId xmlns:p14="http://schemas.microsoft.com/office/powerpoint/2010/main" val="12827955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Innuendo</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H. P. Grice coined the phrase ‘conversational implication’ for the kinds of inference we often draw in ordinary conversation. During the summer, I parker my car in a university ‘pay &amp; display’ parking lot without buying a ticket. The sign said: “Pay &amp; Display during term time” which I took to imply that one </a:t>
            </a:r>
            <a:r>
              <a:rPr lang="en-US" i="1" dirty="0" smtClean="0"/>
              <a:t>didn</a:t>
            </a:r>
            <a:r>
              <a:rPr lang="fr-FR" i="1" dirty="0" smtClean="0"/>
              <a:t>’</a:t>
            </a:r>
            <a:r>
              <a:rPr lang="en-US" i="1" dirty="0" smtClean="0"/>
              <a:t>t</a:t>
            </a:r>
            <a:r>
              <a:rPr lang="en-US" dirty="0" smtClean="0"/>
              <a:t> need to pay out of term</a:t>
            </a:r>
          </a:p>
          <a:p>
            <a:r>
              <a:rPr lang="en-US" dirty="0" smtClean="0"/>
              <a:t>Strictly speaking, that’s not logically implied by the notice thought it is consistent with the notice and, by most people, would be taken to be conversationally implied by it</a:t>
            </a:r>
            <a:endParaRPr lang="en-US" dirty="0"/>
          </a:p>
        </p:txBody>
      </p:sp>
    </p:spTree>
    <p:extLst>
      <p:ext uri="{BB962C8B-B14F-4D97-AF65-F5344CB8AC3E}">
        <p14:creationId xmlns:p14="http://schemas.microsoft.com/office/powerpoint/2010/main" val="111858699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False cause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Also known as post [or cum[ hoc ergo propter hoc</a:t>
            </a:r>
          </a:p>
          <a:p>
            <a:r>
              <a:rPr lang="en-US" dirty="0" smtClean="0"/>
              <a:t>This is another perennial favourite and is closely related to the ‘correlation implies causation’ fallacy</a:t>
            </a:r>
          </a:p>
          <a:p>
            <a:r>
              <a:rPr lang="en-US" dirty="0" smtClean="0"/>
              <a:t>If two events, A and B, are such that they always occur together or one after the other, this is sometimes taken to establish a causal relation between the two. While being suggestive of such a relation, correlation by itself isn’t sufficient to establish it</a:t>
            </a:r>
            <a:endParaRPr lang="en-US" dirty="0"/>
          </a:p>
        </p:txBody>
      </p:sp>
    </p:spTree>
    <p:extLst>
      <p:ext uri="{BB962C8B-B14F-4D97-AF65-F5344CB8AC3E}">
        <p14:creationId xmlns:p14="http://schemas.microsoft.com/office/powerpoint/2010/main" val="17027199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smtClean="0"/>
              <a:t>Example:</a:t>
            </a:r>
          </a:p>
          <a:p>
            <a:r>
              <a:rPr lang="en-US" dirty="0" smtClean="0"/>
              <a:t>On a cargo ship, the Captain and the first mate didn’t get on. The first mate was fond of his drink and whenever he had one too man, the Captain noted in his log: “</a:t>
            </a:r>
            <a:r>
              <a:rPr lang="en-US" dirty="0"/>
              <a:t>T</a:t>
            </a:r>
            <a:r>
              <a:rPr lang="en-US" dirty="0" smtClean="0"/>
              <a:t>he first mate was drunk today.” One day, the Captain was taken ill and the first mate was temporarily in charge. He wrote in the log: “The Captain was sober today!”</a:t>
            </a:r>
          </a:p>
          <a:p>
            <a:endParaRPr lang="en-US" dirty="0"/>
          </a:p>
          <a:p>
            <a:r>
              <a:rPr lang="en-US" dirty="0" smtClean="0"/>
              <a:t>Of course, the first mate didn’t actually say that the Captain was drunk every other day but most people would take that to be conversationally implied</a:t>
            </a:r>
            <a:endParaRPr lang="en-US" dirty="0"/>
          </a:p>
        </p:txBody>
      </p:sp>
    </p:spTree>
    <p:extLst>
      <p:ext uri="{BB962C8B-B14F-4D97-AF65-F5344CB8AC3E}">
        <p14:creationId xmlns:p14="http://schemas.microsoft.com/office/powerpoint/2010/main" val="147656764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Many Questions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Also known as the fallacy of the loaded question, complex question, fallacy of presumption</a:t>
            </a:r>
          </a:p>
          <a:p>
            <a:r>
              <a:rPr lang="en-US" dirty="0" smtClean="0"/>
              <a:t>Some questions contain presuppositions such that, no matter how you answer the question, you will find yourself accepting the presupposition embodied in it. A general rule of thumb for self-defence in these circumstances is to operate on the principle that there are no innocent questions</a:t>
            </a:r>
          </a:p>
          <a:p>
            <a:r>
              <a:rPr lang="en-US" dirty="0" smtClean="0"/>
              <a:t>Example:</a:t>
            </a:r>
          </a:p>
          <a:p>
            <a:r>
              <a:rPr lang="en-US" i="1" dirty="0" smtClean="0"/>
              <a:t>Have you given up your sinful ways?</a:t>
            </a:r>
            <a:endParaRPr lang="en-US" i="1" dirty="0"/>
          </a:p>
        </p:txBody>
      </p:sp>
    </p:spTree>
    <p:extLst>
      <p:ext uri="{BB962C8B-B14F-4D97-AF65-F5344CB8AC3E}">
        <p14:creationId xmlns:p14="http://schemas.microsoft.com/office/powerpoint/2010/main" val="23594257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smtClean="0"/>
              <a:t>If you say yes or no to this question, you will have accepted that you have sinful ways to give up. Unless you’re prepared to admit that you have sinful ways or unless that has been previously established, you might want to stop your questioner dead in his tracks by challenging his presumptions</a:t>
            </a:r>
          </a:p>
          <a:p>
            <a:r>
              <a:rPr lang="en-US" dirty="0" smtClean="0"/>
              <a:t>“Did you kill your wife” is </a:t>
            </a:r>
            <a:r>
              <a:rPr lang="en-US" i="1" dirty="0" smtClean="0"/>
              <a:t>not</a:t>
            </a:r>
            <a:r>
              <a:rPr lang="en-US" dirty="0" smtClean="0"/>
              <a:t> a loaded question, however awkward or unpleasant it might be for you to answer</a:t>
            </a:r>
          </a:p>
          <a:p>
            <a:r>
              <a:rPr lang="en-US" dirty="0" smtClean="0"/>
              <a:t>“Where were you when you killed your wife” </a:t>
            </a:r>
            <a:r>
              <a:rPr lang="en-US" i="1" dirty="0" smtClean="0"/>
              <a:t>is</a:t>
            </a:r>
            <a:r>
              <a:rPr lang="en-US" dirty="0" smtClean="0"/>
              <a:t> a loaded question unless your wife-killing proclivity has already been independently established</a:t>
            </a:r>
          </a:p>
        </p:txBody>
      </p:sp>
    </p:spTree>
    <p:extLst>
      <p:ext uri="{BB962C8B-B14F-4D97-AF65-F5344CB8AC3E}">
        <p14:creationId xmlns:p14="http://schemas.microsoft.com/office/powerpoint/2010/main" val="15437595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Another example:</a:t>
            </a:r>
          </a:p>
          <a:p>
            <a:r>
              <a:rPr lang="en-US" i="1" dirty="0" smtClean="0"/>
              <a:t>Are you still in favour of taking bread from the mouths of starving children in Africa by your opposition to the Government’s foreign aid policy?</a:t>
            </a:r>
          </a:p>
          <a:p>
            <a:r>
              <a:rPr lang="en-US" dirty="0" smtClean="0"/>
              <a:t>You can’t answer yes or not to this question without admitting that you are in favour of depriving starving children of food. If you don’t want to admit to being a misanthrope, what you must do is directly and immediately challenge the question’s presupposition</a:t>
            </a:r>
            <a:endParaRPr lang="en-US" dirty="0"/>
          </a:p>
        </p:txBody>
      </p:sp>
    </p:spTree>
    <p:extLst>
      <p:ext uri="{BB962C8B-B14F-4D97-AF65-F5344CB8AC3E}">
        <p14:creationId xmlns:p14="http://schemas.microsoft.com/office/powerpoint/2010/main" val="1572443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True Scotsman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This fallacy owes its name to Antony Flew</a:t>
            </a:r>
          </a:p>
          <a:p>
            <a:r>
              <a:rPr lang="en-US" dirty="0" smtClean="0"/>
              <a:t>The fallacy here lies in making a universal claim and, when a counterexample is discovered that would undermine it, rejecting it on the grounds that it isn’t </a:t>
            </a:r>
            <a:r>
              <a:rPr lang="en-US" i="1" dirty="0" smtClean="0"/>
              <a:t>really</a:t>
            </a:r>
            <a:r>
              <a:rPr lang="en-US" dirty="0" smtClean="0"/>
              <a:t> a counter-example</a:t>
            </a:r>
          </a:p>
          <a:p>
            <a:r>
              <a:rPr lang="en-US" dirty="0" smtClean="0"/>
              <a:t>Example:</a:t>
            </a:r>
          </a:p>
          <a:p>
            <a:r>
              <a:rPr lang="en-US" dirty="0" smtClean="0"/>
              <a:t>Ian: </a:t>
            </a:r>
            <a:r>
              <a:rPr lang="en-US" i="1" dirty="0" smtClean="0"/>
              <a:t>“Scotsmen are paragons of probity. No Scotsman would ever commit a criminal offence.” </a:t>
            </a:r>
            <a:r>
              <a:rPr lang="en-US" dirty="0" smtClean="0"/>
              <a:t>Basil: </a:t>
            </a:r>
            <a:r>
              <a:rPr lang="en-US" i="1" dirty="0" smtClean="0"/>
              <a:t>“But Angus MacTavish from Scotsville, Scotsshire in Scotland was convicted yesterday of mugging old ladies!” </a:t>
            </a:r>
            <a:r>
              <a:rPr lang="en-US" dirty="0" smtClean="0"/>
              <a:t>Ian: </a:t>
            </a:r>
            <a:r>
              <a:rPr lang="en-US" i="1" dirty="0" smtClean="0"/>
              <a:t>“He’s not a </a:t>
            </a:r>
            <a:r>
              <a:rPr lang="en-US" b="1" i="1" dirty="0" smtClean="0"/>
              <a:t>true</a:t>
            </a:r>
            <a:r>
              <a:rPr lang="en-US" i="1" dirty="0" smtClean="0"/>
              <a:t> Scotsman. No true Scotsman would do such a thing.”</a:t>
            </a:r>
            <a:endParaRPr lang="en-US" i="1" dirty="0"/>
          </a:p>
        </p:txBody>
      </p:sp>
    </p:spTree>
    <p:extLst>
      <p:ext uri="{BB962C8B-B14F-4D97-AF65-F5344CB8AC3E}">
        <p14:creationId xmlns:p14="http://schemas.microsoft.com/office/powerpoint/2010/main" val="7648272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Continuum fallacy</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This fallacy is also known as the fallacy of the heap (sorites) or the borderline problem</a:t>
            </a:r>
          </a:p>
          <a:p>
            <a:endParaRPr lang="en-US" dirty="0"/>
          </a:p>
          <a:p>
            <a:r>
              <a:rPr lang="en-US" dirty="0" smtClean="0"/>
              <a:t>It suggests that unless one can indicate a bright line division between two states of affairs there really is not sustainable distinction between them</a:t>
            </a:r>
            <a:endParaRPr lang="en-US" dirty="0"/>
          </a:p>
        </p:txBody>
      </p:sp>
    </p:spTree>
    <p:extLst>
      <p:ext uri="{BB962C8B-B14F-4D97-AF65-F5344CB8AC3E}">
        <p14:creationId xmlns:p14="http://schemas.microsoft.com/office/powerpoint/2010/main" val="14014394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Example:</a:t>
            </a:r>
          </a:p>
          <a:p>
            <a:r>
              <a:rPr lang="en-US" i="1" dirty="0" smtClean="0"/>
              <a:t>Socrates has a splendid beard. Let us pluck one hair from it. Is he still bearded? Yes, of course. Let us pluck another hair. Still bearded? Yes</a:t>
            </a:r>
          </a:p>
          <a:p>
            <a:r>
              <a:rPr lang="en-US" i="1" dirty="0" smtClean="0"/>
              <a:t>And so on, until all the </a:t>
            </a:r>
            <a:r>
              <a:rPr lang="en-US" i="1" dirty="0"/>
              <a:t>h</a:t>
            </a:r>
            <a:r>
              <a:rPr lang="en-US" i="1" dirty="0" smtClean="0"/>
              <a:t>airs on Socrates’s chin have disappeared</a:t>
            </a:r>
          </a:p>
          <a:p>
            <a:r>
              <a:rPr lang="en-US" dirty="0" smtClean="0"/>
              <a:t>We cannot indicate a precise point at which he changes from being bearded to not being bearded so there’s no real distinction between the two states</a:t>
            </a:r>
          </a:p>
          <a:p>
            <a:endParaRPr lang="en-US" dirty="0"/>
          </a:p>
        </p:txBody>
      </p:sp>
    </p:spTree>
    <p:extLst>
      <p:ext uri="{BB962C8B-B14F-4D97-AF65-F5344CB8AC3E}">
        <p14:creationId xmlns:p14="http://schemas.microsoft.com/office/powerpoint/2010/main" val="6618792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Many aspects of the real world are such that while we can easily tell the terminal stages of a process, it can be hard to discern where, if anywhere, the crucial transition takes place</a:t>
            </a:r>
          </a:p>
          <a:p>
            <a:r>
              <a:rPr lang="en-US" dirty="0" smtClean="0"/>
              <a:t>Is it raining or not?</a:t>
            </a:r>
          </a:p>
          <a:p>
            <a:r>
              <a:rPr lang="en-US" dirty="0" smtClean="0"/>
              <a:t>Most of the time, it’s easy to tell. Sometime, however, it’s sort of, kind of, not yet raining but not quite dry either [see False Dilemma]</a:t>
            </a:r>
            <a:endParaRPr lang="en-US" dirty="0"/>
          </a:p>
        </p:txBody>
      </p:sp>
    </p:spTree>
    <p:extLst>
      <p:ext uri="{BB962C8B-B14F-4D97-AF65-F5344CB8AC3E}">
        <p14:creationId xmlns:p14="http://schemas.microsoft.com/office/powerpoint/2010/main" val="3365681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Sweeping Generalisation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smtClean="0"/>
              <a:t>The fallacy here consists in moving from a generalisation that is true </a:t>
            </a:r>
            <a:r>
              <a:rPr lang="en-US" b="1" dirty="0" smtClean="0"/>
              <a:t>for the most part but not necessarily always so</a:t>
            </a:r>
            <a:r>
              <a:rPr lang="en-US" dirty="0" smtClean="0"/>
              <a:t> to argue for a specific conclusion</a:t>
            </a:r>
          </a:p>
          <a:p>
            <a:r>
              <a:rPr lang="en-US" dirty="0" smtClean="0"/>
              <a:t>Example:</a:t>
            </a:r>
          </a:p>
          <a:p>
            <a:r>
              <a:rPr lang="en-US" i="1" dirty="0" smtClean="0"/>
              <a:t>It’s illegal to touch other people without their consent so don’t drag a drowning child from a river unless you want to be regarded as a criminal</a:t>
            </a:r>
          </a:p>
          <a:p>
            <a:r>
              <a:rPr lang="en-US" dirty="0" smtClean="0"/>
              <a:t>Most supportable empirical generalisations apply, as it were, under the rubric of ‘normal circumstances’; where circumstances are not normal, they don’t apply</a:t>
            </a:r>
            <a:endParaRPr lang="en-US" dirty="0"/>
          </a:p>
        </p:txBody>
      </p:sp>
    </p:spTree>
    <p:extLst>
      <p:ext uri="{BB962C8B-B14F-4D97-AF65-F5344CB8AC3E}">
        <p14:creationId xmlns:p14="http://schemas.microsoft.com/office/powerpoint/2010/main" val="6677346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Pleading</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Attempting to make an exception to a well-established rule or principle without justification.</a:t>
            </a:r>
          </a:p>
          <a:p>
            <a:r>
              <a:rPr lang="en-US" dirty="0" smtClean="0"/>
              <a:t>Example:</a:t>
            </a:r>
          </a:p>
          <a:p>
            <a:r>
              <a:rPr lang="en-US" i="1" dirty="0" smtClean="0"/>
              <a:t>I know I killed the old lady for her money but I’m not a murderer since I’m a genius and geniuses aren’t bound by those old fuddy-duddy moral and legal rules</a:t>
            </a:r>
            <a:endParaRPr lang="en-US" i="1" dirty="0"/>
          </a:p>
        </p:txBody>
      </p:sp>
    </p:spTree>
    <p:extLst>
      <p:ext uri="{BB962C8B-B14F-4D97-AF65-F5344CB8AC3E}">
        <p14:creationId xmlns:p14="http://schemas.microsoft.com/office/powerpoint/2010/main" val="20422885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20000"/>
          </a:bodyPr>
          <a:lstStyle/>
          <a:p>
            <a:r>
              <a:rPr lang="en-US" dirty="0" smtClean="0"/>
              <a:t>Examples:</a:t>
            </a:r>
          </a:p>
          <a:p>
            <a:r>
              <a:rPr lang="en-US" i="1" dirty="0" smtClean="0"/>
              <a:t>100% of heroin users drank milk when they were young. Therefore, youthful milk-drinking is a cause of heroin use.</a:t>
            </a:r>
          </a:p>
          <a:p>
            <a:r>
              <a:rPr lang="en-US" i="1" dirty="0" smtClean="0"/>
              <a:t>A significant presence of firefighters is associated with large-scale fires; if you don’t want your building to burn down, it might be a good idea to keep those pesky firefighters away</a:t>
            </a:r>
          </a:p>
          <a:p>
            <a:r>
              <a:rPr lang="en-US" i="1" dirty="0" smtClean="0"/>
              <a:t>After I had drunk whiskey and Coke, I woke up with a headache. The same thing happened when I drank rum and Coke. And would you believe, it, even when I switched to vodka and Coke, I still woke up with a headache. I</a:t>
            </a:r>
            <a:r>
              <a:rPr lang="fr-FR" i="1" dirty="0" smtClean="0"/>
              <a:t>’</a:t>
            </a:r>
            <a:r>
              <a:rPr lang="en-US" i="1" dirty="0" smtClean="0"/>
              <a:t>ll just have to give up drinking Coke</a:t>
            </a:r>
            <a:endParaRPr lang="en-US" i="1" dirty="0"/>
          </a:p>
        </p:txBody>
      </p:sp>
    </p:spTree>
    <p:extLst>
      <p:ext uri="{BB962C8B-B14F-4D97-AF65-F5344CB8AC3E}">
        <p14:creationId xmlns:p14="http://schemas.microsoft.com/office/powerpoint/2010/main" val="32679080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This is one of two ways in which the Golden Rule (‘do unto others as you would have them do unto you’) can be rejected. “I must be treated with respect and my rights preserved, but I’m not obliged to reciprocate because I’m special”</a:t>
            </a:r>
          </a:p>
          <a:p>
            <a:r>
              <a:rPr lang="en-US" dirty="0" smtClean="0"/>
              <a:t>The Golden Rule can be rejected without inconsistency if the rejector is prepared to be ill-treated without justification and not resent it as an infringement of his right</a:t>
            </a:r>
            <a:endParaRPr lang="en-US" dirty="0"/>
          </a:p>
        </p:txBody>
      </p:sp>
    </p:spTree>
    <p:extLst>
      <p:ext uri="{BB962C8B-B14F-4D97-AF65-F5344CB8AC3E}">
        <p14:creationId xmlns:p14="http://schemas.microsoft.com/office/powerpoint/2010/main" val="13475542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Straw Man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This is the fallacy of (mis)representing your opponent’s arguments in the most unfavourable light, all the better to demolish them</a:t>
            </a:r>
          </a:p>
          <a:p>
            <a:r>
              <a:rPr lang="en-US" dirty="0" smtClean="0"/>
              <a:t>Examples:</a:t>
            </a:r>
          </a:p>
          <a:p>
            <a:r>
              <a:rPr lang="en-US" i="1" dirty="0" smtClean="0"/>
              <a:t>Tom: “I’m an advocate of free trade”</a:t>
            </a:r>
          </a:p>
          <a:p>
            <a:r>
              <a:rPr lang="en-US" i="1" dirty="0" smtClean="0"/>
              <a:t>Harry: “So, you think that bloated capitalists should be free to exploit their workers and free to hold the defenceless public to ransom by establishing monopolies!”</a:t>
            </a:r>
            <a:endParaRPr lang="en-US" i="1" dirty="0"/>
          </a:p>
        </p:txBody>
      </p:sp>
    </p:spTree>
    <p:extLst>
      <p:ext uri="{BB962C8B-B14F-4D97-AF65-F5344CB8AC3E}">
        <p14:creationId xmlns:p14="http://schemas.microsoft.com/office/powerpoint/2010/main" val="18779729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It can be difficult to know where to start when met with such verbiage. It’s usually not a good idea to try to extricate yourself piecemeal from such a welter of misinterpretation. Doing so just bogs you down. It’s probably best to refuse to be drawn into a dogfight on your opponent’s turf and to reestablish control over the conversation by saying something like: “Well, what I mean by free trade is….”</a:t>
            </a:r>
          </a:p>
          <a:p>
            <a:r>
              <a:rPr lang="en-US" dirty="0" smtClean="0"/>
              <a:t>Another example:</a:t>
            </a:r>
          </a:p>
          <a:p>
            <a:r>
              <a:rPr lang="en-US" i="1" dirty="0" smtClean="0"/>
              <a:t>Tom: “I’m a libertarian.” Harry: “So, you think you can just go around doing whatever you like to anyone at any time without restraint.”</a:t>
            </a:r>
            <a:endParaRPr lang="en-US" i="1" dirty="0"/>
          </a:p>
        </p:txBody>
      </p:sp>
    </p:spTree>
    <p:extLst>
      <p:ext uri="{BB962C8B-B14F-4D97-AF65-F5344CB8AC3E}">
        <p14:creationId xmlns:p14="http://schemas.microsoft.com/office/powerpoint/2010/main" val="6683812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too</a:t>
            </a:r>
            <a:endParaRPr lang="en-US" dirty="0"/>
          </a:p>
        </p:txBody>
      </p:sp>
      <p:sp>
        <p:nvSpPr>
          <p:cNvPr id="3" name="Footer Placeholder 2"/>
          <p:cNvSpPr>
            <a:spLocks noGrp="1"/>
          </p:cNvSpPr>
          <p:nvPr>
            <p:ph type="ftr" sz="quarter" idx="11"/>
          </p:nvPr>
        </p:nvSpPr>
        <p:spPr/>
        <p:txBody>
          <a:bodyPr/>
          <a:lstStyle/>
          <a:p>
            <a:r>
              <a:rPr lang="en-US" smtClean="0"/>
              <a:t>Gerard Casey</a:t>
            </a:r>
            <a:endParaRPr lang="en-US" dirty="0"/>
          </a:p>
        </p:txBody>
      </p:sp>
      <p:sp>
        <p:nvSpPr>
          <p:cNvPr id="4" name="Content Placeholder 3"/>
          <p:cNvSpPr>
            <a:spLocks noGrp="1"/>
          </p:cNvSpPr>
          <p:nvPr>
            <p:ph sz="quarter" idx="1"/>
          </p:nvPr>
        </p:nvSpPr>
        <p:spPr/>
        <p:txBody>
          <a:bodyPr/>
          <a:lstStyle/>
          <a:p>
            <a:r>
              <a:rPr lang="en-US" dirty="0" smtClean="0"/>
              <a:t>Also known as the </a:t>
            </a:r>
            <a:r>
              <a:rPr lang="en-US" i="1" dirty="0" err="1" smtClean="0"/>
              <a:t>tu</a:t>
            </a:r>
            <a:r>
              <a:rPr lang="en-US" i="1" dirty="0" smtClean="0"/>
              <a:t> </a:t>
            </a:r>
            <a:r>
              <a:rPr lang="en-US" i="1" dirty="0" err="1" smtClean="0"/>
              <a:t>quoque</a:t>
            </a:r>
            <a:r>
              <a:rPr lang="en-US" i="1" dirty="0" smtClean="0"/>
              <a:t> </a:t>
            </a:r>
            <a:r>
              <a:rPr lang="en-US" dirty="0" smtClean="0"/>
              <a:t>fallacy</a:t>
            </a:r>
          </a:p>
          <a:p>
            <a:r>
              <a:rPr lang="en-US" dirty="0" smtClean="0"/>
              <a:t>This is a form of ad hominem in which the argument proposed by Tom is rejected by John because it applies or has applied to Tom</a:t>
            </a:r>
          </a:p>
          <a:p>
            <a:r>
              <a:rPr lang="en-US" dirty="0" smtClean="0"/>
              <a:t>Examples:</a:t>
            </a:r>
          </a:p>
          <a:p>
            <a:r>
              <a:rPr lang="en-US" i="1" dirty="0" smtClean="0"/>
              <a:t>You can’t condemn my telling lies; you’ve told lies yourself</a:t>
            </a:r>
          </a:p>
          <a:p>
            <a:r>
              <a:rPr lang="en-US" i="1" dirty="0" smtClean="0"/>
              <a:t>Who are you to tell me I shouldn’t take drugs’ weren’t you arrested for possession of narcotics?</a:t>
            </a:r>
            <a:endParaRPr lang="en-US" i="1" dirty="0"/>
          </a:p>
        </p:txBody>
      </p:sp>
    </p:spTree>
    <p:extLst>
      <p:ext uri="{BB962C8B-B14F-4D97-AF65-F5344CB8AC3E}">
        <p14:creationId xmlns:p14="http://schemas.microsoft.com/office/powerpoint/2010/main" val="25175175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Gerard Casey</a:t>
            </a:r>
            <a:endParaRPr lang="en-US" dirty="0"/>
          </a:p>
        </p:txBody>
      </p:sp>
      <p:sp>
        <p:nvSpPr>
          <p:cNvPr id="4" name="Content Placeholder 3"/>
          <p:cNvSpPr>
            <a:spLocks noGrp="1"/>
          </p:cNvSpPr>
          <p:nvPr>
            <p:ph sz="quarter" idx="1"/>
          </p:nvPr>
        </p:nvSpPr>
        <p:spPr/>
        <p:txBody>
          <a:bodyPr/>
          <a:lstStyle/>
          <a:p>
            <a:r>
              <a:rPr lang="en-US" dirty="0" smtClean="0"/>
              <a:t>A may be a hypocrite or a reformed criminal/liar/drug addict. Hypocrisy or inconsistency doesn’t make A’s argument invalid</a:t>
            </a:r>
          </a:p>
          <a:p>
            <a:r>
              <a:rPr lang="en-US" dirty="0" smtClean="0"/>
              <a:t>Accusing your opponent of inconsistency is (sometimes) appropriate [when he holds both A and not A] but it is perfectly legitimate to change one’s mind in response to evidence and changing one’s mind isn’t by itself evidence of inconsistency</a:t>
            </a:r>
            <a:endParaRPr lang="en-US" dirty="0"/>
          </a:p>
        </p:txBody>
      </p:sp>
    </p:spTree>
    <p:extLst>
      <p:ext uri="{BB962C8B-B14F-4D97-AF65-F5344CB8AC3E}">
        <p14:creationId xmlns:p14="http://schemas.microsoft.com/office/powerpoint/2010/main" val="37036575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references</a:t>
            </a:r>
            <a:endParaRPr lang="en-US" dirty="0"/>
          </a:p>
        </p:txBody>
      </p:sp>
      <p:sp>
        <p:nvSpPr>
          <p:cNvPr id="3" name="Footer Placeholder 2"/>
          <p:cNvSpPr>
            <a:spLocks noGrp="1"/>
          </p:cNvSpPr>
          <p:nvPr>
            <p:ph type="ftr" sz="quarter" idx="11"/>
          </p:nvPr>
        </p:nvSpPr>
        <p:spPr/>
        <p:txBody>
          <a:bodyPr/>
          <a:lstStyle/>
          <a:p>
            <a:r>
              <a:rPr lang="en-US" smtClean="0"/>
              <a:t>Gerard Casey</a:t>
            </a:r>
            <a:endParaRPr lang="en-US" dirty="0"/>
          </a:p>
        </p:txBody>
      </p:sp>
      <p:sp>
        <p:nvSpPr>
          <p:cNvPr id="4" name="Content Placeholder 3"/>
          <p:cNvSpPr>
            <a:spLocks noGrp="1"/>
          </p:cNvSpPr>
          <p:nvPr>
            <p:ph sz="quarter" idx="1"/>
          </p:nvPr>
        </p:nvSpPr>
        <p:spPr/>
        <p:txBody>
          <a:bodyPr/>
          <a:lstStyle/>
          <a:p>
            <a:r>
              <a:rPr lang="en-US" dirty="0" smtClean="0"/>
              <a:t>For more on fallacies, see</a:t>
            </a:r>
          </a:p>
          <a:p>
            <a:r>
              <a:rPr lang="en-US" dirty="0" smtClean="0"/>
              <a:t>Copi, chapter 3</a:t>
            </a:r>
          </a:p>
          <a:p>
            <a:r>
              <a:rPr lang="en-US" dirty="0" smtClean="0"/>
              <a:t>Davis, chapter 2.6; chapter 3.1</a:t>
            </a:r>
          </a:p>
          <a:p>
            <a:r>
              <a:rPr lang="en-US" dirty="0" smtClean="0"/>
              <a:t>Kelley, pp. 125-165</a:t>
            </a:r>
          </a:p>
          <a:p>
            <a:r>
              <a:rPr lang="en-US" dirty="0" smtClean="0"/>
              <a:t>Kahane, chapter 13</a:t>
            </a:r>
          </a:p>
          <a:p>
            <a:r>
              <a:rPr lang="en-US" dirty="0" smtClean="0"/>
              <a:t>Kegley &amp; Kegley, pp. 113-158</a:t>
            </a:r>
            <a:endParaRPr lang="en-US" dirty="0"/>
          </a:p>
        </p:txBody>
      </p:sp>
    </p:spTree>
    <p:extLst>
      <p:ext uri="{BB962C8B-B14F-4D97-AF65-F5344CB8AC3E}">
        <p14:creationId xmlns:p14="http://schemas.microsoft.com/office/powerpoint/2010/main" val="9309786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Try these</a:t>
            </a:r>
            <a:endParaRPr lang="en-US" dirty="0"/>
          </a:p>
        </p:txBody>
      </p:sp>
      <p:sp>
        <p:nvSpPr>
          <p:cNvPr id="3" name="Footer Placeholder 2"/>
          <p:cNvSpPr>
            <a:spLocks noGrp="1"/>
          </p:cNvSpPr>
          <p:nvPr>
            <p:ph type="ftr" sz="quarter" idx="11"/>
          </p:nvPr>
        </p:nvSpPr>
        <p:spPr/>
        <p:txBody>
          <a:bodyPr/>
          <a:lstStyle/>
          <a:p>
            <a:r>
              <a:rPr lang="en-US" smtClean="0"/>
              <a:t>Gerard Casey</a:t>
            </a:r>
            <a:endParaRPr lang="en-US" dirty="0"/>
          </a:p>
        </p:txBody>
      </p:sp>
      <p:sp>
        <p:nvSpPr>
          <p:cNvPr id="4" name="Content Placeholder 3"/>
          <p:cNvSpPr>
            <a:spLocks noGrp="1"/>
          </p:cNvSpPr>
          <p:nvPr>
            <p:ph sz="quarter" idx="1"/>
          </p:nvPr>
        </p:nvSpPr>
        <p:spPr/>
        <p:txBody>
          <a:bodyPr/>
          <a:lstStyle/>
          <a:p>
            <a:r>
              <a:rPr lang="en-US" dirty="0" smtClean="0"/>
              <a:t>Here are some brief passages that may or may not exemplify fallacious reasoning. If you think a given passage contains a fallacy, see if you can discover just what’s wrong with the reasoning and, for extra credit, give it a name!</a:t>
            </a:r>
            <a:endParaRPr lang="en-US" dirty="0"/>
          </a:p>
        </p:txBody>
      </p:sp>
    </p:spTree>
    <p:extLst>
      <p:ext uri="{BB962C8B-B14F-4D97-AF65-F5344CB8AC3E}">
        <p14:creationId xmlns:p14="http://schemas.microsoft.com/office/powerpoint/2010/main" val="13701952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Fallacies</a:t>
            </a:r>
            <a:endParaRPr lang="en-US" dirty="0"/>
          </a:p>
        </p:txBody>
      </p:sp>
      <p:sp>
        <p:nvSpPr>
          <p:cNvPr id="3" name="Footer Placeholder 2"/>
          <p:cNvSpPr>
            <a:spLocks noGrp="1"/>
          </p:cNvSpPr>
          <p:nvPr>
            <p:ph type="ftr" sz="quarter" idx="11"/>
          </p:nvPr>
        </p:nvSpPr>
        <p:spPr/>
        <p:txBody>
          <a:bodyPr/>
          <a:lstStyle/>
          <a:p>
            <a:r>
              <a:rPr lang="en-US" smtClean="0"/>
              <a:t>Gerard Casey</a:t>
            </a:r>
            <a:endParaRPr lang="en-US" dirty="0"/>
          </a:p>
        </p:txBody>
      </p:sp>
      <p:sp>
        <p:nvSpPr>
          <p:cNvPr id="4" name="Content Placeholder 3"/>
          <p:cNvSpPr>
            <a:spLocks noGrp="1"/>
          </p:cNvSpPr>
          <p:nvPr>
            <p:ph sz="quarter" idx="1"/>
          </p:nvPr>
        </p:nvSpPr>
        <p:spPr/>
        <p:txBody>
          <a:bodyPr/>
          <a:lstStyle/>
          <a:p>
            <a:r>
              <a:rPr lang="en-US" dirty="0" smtClean="0"/>
              <a:t>1. “You can’t prove that there aren’t aliens living on Jupiter so I’m justified in believing that they’re there”</a:t>
            </a:r>
          </a:p>
          <a:p>
            <a:r>
              <a:rPr lang="en-US" dirty="0" smtClean="0"/>
              <a:t>2. “You can’t </a:t>
            </a:r>
            <a:r>
              <a:rPr lang="en-US" dirty="0" err="1" smtClean="0"/>
              <a:t>criticise</a:t>
            </a:r>
            <a:r>
              <a:rPr lang="en-US" dirty="0" smtClean="0"/>
              <a:t> me for taking alchemy seriously. After all, Newton was an alchemist and he was one of the greatest scientists who ever lived”</a:t>
            </a:r>
          </a:p>
          <a:p>
            <a:r>
              <a:rPr lang="en-US" dirty="0" smtClean="0"/>
              <a:t>3. “This is the best book written this year. Millions of people have already bought it”</a:t>
            </a:r>
            <a:endParaRPr lang="en-US" dirty="0"/>
          </a:p>
        </p:txBody>
      </p:sp>
    </p:spTree>
    <p:extLst>
      <p:ext uri="{BB962C8B-B14F-4D97-AF65-F5344CB8AC3E}">
        <p14:creationId xmlns:p14="http://schemas.microsoft.com/office/powerpoint/2010/main" val="30010619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Gerard Casey</a:t>
            </a:r>
            <a:endParaRPr lang="en-US" dirty="0"/>
          </a:p>
        </p:txBody>
      </p:sp>
      <p:sp>
        <p:nvSpPr>
          <p:cNvPr id="4" name="Content Placeholder 3"/>
          <p:cNvSpPr>
            <a:spLocks noGrp="1"/>
          </p:cNvSpPr>
          <p:nvPr>
            <p:ph sz="quarter" idx="1"/>
          </p:nvPr>
        </p:nvSpPr>
        <p:spPr/>
        <p:txBody>
          <a:bodyPr/>
          <a:lstStyle/>
          <a:p>
            <a:r>
              <a:rPr lang="en-US" dirty="0" smtClean="0"/>
              <a:t>4. “On Monday, a black cat crossed my path and later I fell off my bike. On Friday, another black cat crossed my path and, sure enough, I spilled soup on my jacket at lunch later on that day. Stay away from black cats!”</a:t>
            </a:r>
          </a:p>
          <a:p>
            <a:r>
              <a:rPr lang="en-US" dirty="0" smtClean="0"/>
              <a:t>5. “Some students I know who crammed before their examinations did really badly. I’m going to make sure my textbooks stay firmly shut during exam time”</a:t>
            </a:r>
            <a:endParaRPr lang="en-US" dirty="0"/>
          </a:p>
        </p:txBody>
      </p:sp>
    </p:spTree>
    <p:extLst>
      <p:ext uri="{BB962C8B-B14F-4D97-AF65-F5344CB8AC3E}">
        <p14:creationId xmlns:p14="http://schemas.microsoft.com/office/powerpoint/2010/main" val="3571860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Gerard Casey</a:t>
            </a:r>
            <a:endParaRPr lang="en-US" dirty="0"/>
          </a:p>
        </p:txBody>
      </p:sp>
      <p:sp>
        <p:nvSpPr>
          <p:cNvPr id="4" name="Content Placeholder 3"/>
          <p:cNvSpPr>
            <a:spLocks noGrp="1"/>
          </p:cNvSpPr>
          <p:nvPr>
            <p:ph sz="quarter" idx="1"/>
          </p:nvPr>
        </p:nvSpPr>
        <p:spPr/>
        <p:txBody>
          <a:bodyPr/>
          <a:lstStyle/>
          <a:p>
            <a:r>
              <a:rPr lang="en-US" dirty="0" smtClean="0"/>
              <a:t>6. “If the police knew that Salinger had a motive for the crime he’d be a suspect but since they don’t know that he can’t be a suspect”</a:t>
            </a:r>
          </a:p>
          <a:p>
            <a:r>
              <a:rPr lang="en-US" dirty="0" smtClean="0"/>
              <a:t>7. “Either you support our Government in everything it does or else you’re disloyal”</a:t>
            </a:r>
          </a:p>
          <a:p>
            <a:r>
              <a:rPr lang="en-US" dirty="0" smtClean="0"/>
              <a:t>8. “Tom’s blatant perjury is not evidence that some men are liars because he’s not a real man”</a:t>
            </a:r>
            <a:endParaRPr lang="en-US" dirty="0"/>
          </a:p>
        </p:txBody>
      </p:sp>
    </p:spTree>
    <p:extLst>
      <p:ext uri="{BB962C8B-B14F-4D97-AF65-F5344CB8AC3E}">
        <p14:creationId xmlns:p14="http://schemas.microsoft.com/office/powerpoint/2010/main" val="39559934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If A and B are significantly correlated, A could the cause of B, B the cause of A, both could be caused by some other event C or the correlation could simply be coincidental</a:t>
            </a:r>
          </a:p>
          <a:p>
            <a:endParaRPr lang="en-US" dirty="0"/>
          </a:p>
          <a:p>
            <a:r>
              <a:rPr lang="en-US" dirty="0" smtClean="0"/>
              <a:t>If you can’t show that A and B are causally related, it doesn’t mean that they aren’t causally related</a:t>
            </a:r>
            <a:endParaRPr lang="en-US" dirty="0"/>
          </a:p>
        </p:txBody>
      </p:sp>
    </p:spTree>
    <p:extLst>
      <p:ext uri="{BB962C8B-B14F-4D97-AF65-F5344CB8AC3E}">
        <p14:creationId xmlns:p14="http://schemas.microsoft.com/office/powerpoint/2010/main" val="24005005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Gerard Casey</a:t>
            </a:r>
            <a:endParaRPr lang="en-US" dirty="0"/>
          </a:p>
        </p:txBody>
      </p:sp>
      <p:sp>
        <p:nvSpPr>
          <p:cNvPr id="4" name="Content Placeholder 3"/>
          <p:cNvSpPr>
            <a:spLocks noGrp="1"/>
          </p:cNvSpPr>
          <p:nvPr>
            <p:ph sz="quarter" idx="1"/>
          </p:nvPr>
        </p:nvSpPr>
        <p:spPr/>
        <p:txBody>
          <a:bodyPr/>
          <a:lstStyle/>
          <a:p>
            <a:r>
              <a:rPr lang="en-US" dirty="0"/>
              <a:t>1. “You can’t prove that there aren’t aliens living on Jupiter so I’m justified in believing that they’re there</a:t>
            </a:r>
            <a:r>
              <a:rPr lang="en-US" dirty="0" smtClean="0"/>
              <a:t>”</a:t>
            </a:r>
          </a:p>
          <a:p>
            <a:pPr marL="0" indent="0">
              <a:buNone/>
            </a:pPr>
            <a:endParaRPr lang="en-US" dirty="0"/>
          </a:p>
          <a:p>
            <a:r>
              <a:rPr lang="en-US" dirty="0" smtClean="0"/>
              <a:t>This would seem to be a pretty obvious appeal to ignorance. The onus of proof is on those who assert a claim, not on those who don’t assert it</a:t>
            </a:r>
            <a:endParaRPr lang="en-US" dirty="0"/>
          </a:p>
          <a:p>
            <a:endParaRPr lang="en-US" dirty="0"/>
          </a:p>
        </p:txBody>
      </p:sp>
    </p:spTree>
    <p:extLst>
      <p:ext uri="{BB962C8B-B14F-4D97-AF65-F5344CB8AC3E}">
        <p14:creationId xmlns:p14="http://schemas.microsoft.com/office/powerpoint/2010/main" val="5992160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Gerard Casey</a:t>
            </a:r>
            <a:endParaRPr lang="en-US" dirty="0"/>
          </a:p>
        </p:txBody>
      </p:sp>
      <p:sp>
        <p:nvSpPr>
          <p:cNvPr id="4" name="Content Placeholder 3"/>
          <p:cNvSpPr>
            <a:spLocks noGrp="1"/>
          </p:cNvSpPr>
          <p:nvPr>
            <p:ph sz="quarter" idx="1"/>
          </p:nvPr>
        </p:nvSpPr>
        <p:spPr/>
        <p:txBody>
          <a:bodyPr/>
          <a:lstStyle/>
          <a:p>
            <a:r>
              <a:rPr lang="en-US" dirty="0"/>
              <a:t>2. “You can’t </a:t>
            </a:r>
            <a:r>
              <a:rPr lang="en-US" dirty="0" err="1"/>
              <a:t>criticise</a:t>
            </a:r>
            <a:r>
              <a:rPr lang="en-US" dirty="0"/>
              <a:t> me for taking alchemy seriously. After all, Newton was an alchemist and he was one of the greatest scientists who ever lived</a:t>
            </a:r>
            <a:r>
              <a:rPr lang="en-US" dirty="0" smtClean="0"/>
              <a:t>”</a:t>
            </a:r>
          </a:p>
          <a:p>
            <a:endParaRPr lang="en-US" dirty="0"/>
          </a:p>
          <a:p>
            <a:r>
              <a:rPr lang="en-US" dirty="0" smtClean="0"/>
              <a:t>This looks very much like the appeal to authority except, of course, that in this case, Newton isn’t an authority</a:t>
            </a:r>
            <a:endParaRPr lang="en-US" dirty="0"/>
          </a:p>
          <a:p>
            <a:endParaRPr lang="en-US" dirty="0"/>
          </a:p>
        </p:txBody>
      </p:sp>
    </p:spTree>
    <p:extLst>
      <p:ext uri="{BB962C8B-B14F-4D97-AF65-F5344CB8AC3E}">
        <p14:creationId xmlns:p14="http://schemas.microsoft.com/office/powerpoint/2010/main" val="41336600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Gerard Casey</a:t>
            </a:r>
            <a:endParaRPr lang="en-US" dirty="0"/>
          </a:p>
        </p:txBody>
      </p:sp>
      <p:sp>
        <p:nvSpPr>
          <p:cNvPr id="4" name="Content Placeholder 3"/>
          <p:cNvSpPr>
            <a:spLocks noGrp="1"/>
          </p:cNvSpPr>
          <p:nvPr>
            <p:ph sz="quarter" idx="1"/>
          </p:nvPr>
        </p:nvSpPr>
        <p:spPr/>
        <p:txBody>
          <a:bodyPr/>
          <a:lstStyle/>
          <a:p>
            <a:r>
              <a:rPr lang="en-US" dirty="0"/>
              <a:t>3. “This is the best book written this year. Millions of people have already bought it</a:t>
            </a:r>
            <a:r>
              <a:rPr lang="en-US" dirty="0" smtClean="0"/>
              <a:t>”</a:t>
            </a:r>
          </a:p>
          <a:p>
            <a:endParaRPr lang="en-US" dirty="0"/>
          </a:p>
          <a:p>
            <a:r>
              <a:rPr lang="en-US" dirty="0" smtClean="0"/>
              <a:t>This is a case of “everybody’s doing it”. It could well be the best book written this year. It could also be a piece of unmitigated trash. Whether or not millions of people have bought it is not a significant fact, still less the most significant factor, in determining its value</a:t>
            </a:r>
            <a:endParaRPr lang="en-US" dirty="0"/>
          </a:p>
          <a:p>
            <a:pPr marL="0" indent="0">
              <a:buNone/>
            </a:pPr>
            <a:endParaRPr lang="en-US" dirty="0"/>
          </a:p>
        </p:txBody>
      </p:sp>
    </p:spTree>
    <p:extLst>
      <p:ext uri="{BB962C8B-B14F-4D97-AF65-F5344CB8AC3E}">
        <p14:creationId xmlns:p14="http://schemas.microsoft.com/office/powerpoint/2010/main" val="42014131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a:t>4. “On Monday, a black cat crossed my path and later I fell off my bike. On Friday, another black cat crossed my path and, sure enough, I spilled soup on my jacket at lunch later on that day. Stay away from black cats!”</a:t>
            </a:r>
          </a:p>
          <a:p>
            <a:endParaRPr lang="en-US" dirty="0" smtClean="0"/>
          </a:p>
          <a:p>
            <a:r>
              <a:rPr lang="en-US" dirty="0" smtClean="0"/>
              <a:t>Correlation is not causation! On both occasions, we can assume that the accident-prone agent in this story got out of bed both days but this doesn’t establish a causal link between getting out of bed and having accidents</a:t>
            </a:r>
            <a:endParaRPr lang="en-US" dirty="0"/>
          </a:p>
        </p:txBody>
      </p:sp>
    </p:spTree>
    <p:extLst>
      <p:ext uri="{BB962C8B-B14F-4D97-AF65-F5344CB8AC3E}">
        <p14:creationId xmlns:p14="http://schemas.microsoft.com/office/powerpoint/2010/main" val="24604662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Gerard Casey</a:t>
            </a:r>
            <a:endParaRPr lang="en-US" dirty="0"/>
          </a:p>
        </p:txBody>
      </p:sp>
      <p:sp>
        <p:nvSpPr>
          <p:cNvPr id="4" name="Content Placeholder 3"/>
          <p:cNvSpPr>
            <a:spLocks noGrp="1"/>
          </p:cNvSpPr>
          <p:nvPr>
            <p:ph sz="quarter" idx="1"/>
          </p:nvPr>
        </p:nvSpPr>
        <p:spPr/>
        <p:txBody>
          <a:bodyPr/>
          <a:lstStyle/>
          <a:p>
            <a:r>
              <a:rPr lang="en-US" dirty="0"/>
              <a:t>5. “Some students I know who crammed before their examinations did really badly. I’m going to make sure my textbooks stay firmly shut during exam time</a:t>
            </a:r>
            <a:r>
              <a:rPr lang="en-US" dirty="0" smtClean="0"/>
              <a:t>”</a:t>
            </a:r>
          </a:p>
          <a:p>
            <a:endParaRPr lang="en-US" dirty="0"/>
          </a:p>
          <a:p>
            <a:r>
              <a:rPr lang="en-US" dirty="0" smtClean="0"/>
              <a:t>It wasn’t the cramming that produced the poor results but, one would assume, the lack of study during the previous year. This is an example of post hoc, ergo property hoc—after this, therefore because of this</a:t>
            </a:r>
            <a:endParaRPr lang="en-US" dirty="0"/>
          </a:p>
          <a:p>
            <a:endParaRPr lang="en-US" dirty="0"/>
          </a:p>
        </p:txBody>
      </p:sp>
    </p:spTree>
    <p:extLst>
      <p:ext uri="{BB962C8B-B14F-4D97-AF65-F5344CB8AC3E}">
        <p14:creationId xmlns:p14="http://schemas.microsoft.com/office/powerpoint/2010/main" val="12753147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Gerard Casey</a:t>
            </a:r>
            <a:endParaRPr lang="en-US" dirty="0"/>
          </a:p>
        </p:txBody>
      </p:sp>
      <p:sp>
        <p:nvSpPr>
          <p:cNvPr id="4" name="Content Placeholder 3"/>
          <p:cNvSpPr>
            <a:spLocks noGrp="1"/>
          </p:cNvSpPr>
          <p:nvPr>
            <p:ph sz="quarter" idx="1"/>
          </p:nvPr>
        </p:nvSpPr>
        <p:spPr/>
        <p:txBody>
          <a:bodyPr/>
          <a:lstStyle/>
          <a:p>
            <a:r>
              <a:rPr lang="en-US" dirty="0"/>
              <a:t>6. “If the police knew that Salinger had a motive for the crime he’d be a suspect but since they don’t know that he can’t be a suspect</a:t>
            </a:r>
            <a:r>
              <a:rPr lang="en-US" dirty="0" smtClean="0"/>
              <a:t>”</a:t>
            </a:r>
          </a:p>
          <a:p>
            <a:endParaRPr lang="en-US" dirty="0"/>
          </a:p>
          <a:p>
            <a:r>
              <a:rPr lang="en-US" dirty="0" smtClean="0"/>
              <a:t>This is one of our formal fallacies—denying the antecedent. If A implies B and A is false, it doesn’t follow that B is false</a:t>
            </a:r>
            <a:endParaRPr lang="en-US" dirty="0"/>
          </a:p>
          <a:p>
            <a:endParaRPr lang="en-US" dirty="0"/>
          </a:p>
        </p:txBody>
      </p:sp>
    </p:spTree>
    <p:extLst>
      <p:ext uri="{BB962C8B-B14F-4D97-AF65-F5344CB8AC3E}">
        <p14:creationId xmlns:p14="http://schemas.microsoft.com/office/powerpoint/2010/main" val="27962882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Gerard Casey</a:t>
            </a:r>
            <a:endParaRPr lang="en-US" dirty="0"/>
          </a:p>
        </p:txBody>
      </p:sp>
      <p:sp>
        <p:nvSpPr>
          <p:cNvPr id="4" name="Content Placeholder 3"/>
          <p:cNvSpPr>
            <a:spLocks noGrp="1"/>
          </p:cNvSpPr>
          <p:nvPr>
            <p:ph sz="quarter" idx="1"/>
          </p:nvPr>
        </p:nvSpPr>
        <p:spPr/>
        <p:txBody>
          <a:bodyPr/>
          <a:lstStyle/>
          <a:p>
            <a:r>
              <a:rPr lang="en-US" dirty="0"/>
              <a:t>7. “Either you support our Government in everything it does or else you’re disloyal</a:t>
            </a:r>
            <a:r>
              <a:rPr lang="en-US" dirty="0" smtClean="0"/>
              <a:t>”</a:t>
            </a:r>
          </a:p>
          <a:p>
            <a:endParaRPr lang="en-US" dirty="0"/>
          </a:p>
          <a:p>
            <a:r>
              <a:rPr lang="en-US" dirty="0" smtClean="0"/>
              <a:t>This would appear to be an example of a false dilemma. Supporting the government in everything it does or being disloyal aren’t the only options (and that’s not even taking into account the emotive and tendentious nature of the charge of disloyalty in the second horn of the dilemma)</a:t>
            </a:r>
            <a:endParaRPr lang="en-US" dirty="0"/>
          </a:p>
        </p:txBody>
      </p:sp>
    </p:spTree>
    <p:extLst>
      <p:ext uri="{BB962C8B-B14F-4D97-AF65-F5344CB8AC3E}">
        <p14:creationId xmlns:p14="http://schemas.microsoft.com/office/powerpoint/2010/main" val="27856779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Gerard Casey</a:t>
            </a:r>
            <a:endParaRPr lang="en-US" dirty="0"/>
          </a:p>
        </p:txBody>
      </p:sp>
      <p:sp>
        <p:nvSpPr>
          <p:cNvPr id="4" name="Content Placeholder 3"/>
          <p:cNvSpPr>
            <a:spLocks noGrp="1"/>
          </p:cNvSpPr>
          <p:nvPr>
            <p:ph sz="quarter" idx="1"/>
          </p:nvPr>
        </p:nvSpPr>
        <p:spPr/>
        <p:txBody>
          <a:bodyPr/>
          <a:lstStyle/>
          <a:p>
            <a:r>
              <a:rPr lang="en-US" dirty="0"/>
              <a:t>8. “Tom’s blatant perjury is not evidence that some men are liars because he’s not a real man</a:t>
            </a:r>
            <a:r>
              <a:rPr lang="en-US" dirty="0" smtClean="0"/>
              <a:t>”</a:t>
            </a:r>
          </a:p>
          <a:p>
            <a:endParaRPr lang="en-US" dirty="0"/>
          </a:p>
          <a:p>
            <a:r>
              <a:rPr lang="en-US" dirty="0" smtClean="0"/>
              <a:t>This is our old friend, the “No True Scotsman” fallacy. If whenever the evidence runs counter to your claim you can redefine the terms of your claim, then you’ll never be refuted. Of course, you’ll never say anything meaningful either!</a:t>
            </a:r>
            <a:endParaRPr lang="en-US" dirty="0"/>
          </a:p>
          <a:p>
            <a:endParaRPr lang="en-US" dirty="0"/>
          </a:p>
          <a:p>
            <a:endParaRPr lang="en-US" dirty="0"/>
          </a:p>
        </p:txBody>
      </p:sp>
    </p:spTree>
    <p:extLst>
      <p:ext uri="{BB962C8B-B14F-4D97-AF65-F5344CB8AC3E}">
        <p14:creationId xmlns:p14="http://schemas.microsoft.com/office/powerpoint/2010/main" val="10373941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references</a:t>
            </a:r>
            <a:endParaRPr lang="en-US" dirty="0"/>
          </a:p>
        </p:txBody>
      </p:sp>
      <p:sp>
        <p:nvSpPr>
          <p:cNvPr id="3" name="Footer Placeholder 2"/>
          <p:cNvSpPr>
            <a:spLocks noGrp="1"/>
          </p:cNvSpPr>
          <p:nvPr>
            <p:ph type="ftr" sz="quarter" idx="11"/>
          </p:nvPr>
        </p:nvSpPr>
        <p:spPr/>
        <p:txBody>
          <a:bodyPr/>
          <a:lstStyle/>
          <a:p>
            <a:r>
              <a:rPr lang="en-US" smtClean="0"/>
              <a:t>Gerard Casey</a:t>
            </a:r>
            <a:endParaRPr lang="en-US" dirty="0"/>
          </a:p>
        </p:txBody>
      </p:sp>
      <p:sp>
        <p:nvSpPr>
          <p:cNvPr id="4" name="Content Placeholder 3"/>
          <p:cNvSpPr>
            <a:spLocks noGrp="1"/>
          </p:cNvSpPr>
          <p:nvPr>
            <p:ph sz="quarter" idx="1"/>
          </p:nvPr>
        </p:nvSpPr>
        <p:spPr/>
        <p:txBody>
          <a:bodyPr/>
          <a:lstStyle/>
          <a:p>
            <a:r>
              <a:rPr lang="en-US" dirty="0" smtClean="0">
                <a:hlinkClick r:id="rId2"/>
              </a:rPr>
              <a:t>http://www.nizkor.org/features/fallacies/</a:t>
            </a:r>
            <a:endParaRPr lang="en-US" dirty="0" smtClean="0"/>
          </a:p>
          <a:p>
            <a:r>
              <a:rPr lang="en-US" dirty="0" smtClean="0">
                <a:hlinkClick r:id="rId3"/>
              </a:rPr>
              <a:t>http://www.fallacyfiles.org/examples.html</a:t>
            </a:r>
            <a:endParaRPr lang="en-US" dirty="0" smtClean="0"/>
          </a:p>
          <a:p>
            <a:r>
              <a:rPr lang="en-US" dirty="0" smtClean="0">
                <a:hlinkClick r:id="rId4"/>
              </a:rPr>
              <a:t>http://www.don-lindsay-archive.org/skeptic/arguments.html</a:t>
            </a:r>
            <a:endParaRPr lang="en-US" dirty="0" smtClean="0"/>
          </a:p>
          <a:p>
            <a:r>
              <a:rPr lang="en-US" dirty="0" smtClean="0">
                <a:hlinkClick r:id="rId5"/>
              </a:rPr>
              <a:t>http://en.wikipedia.org/wiki/List_of_fallacies</a:t>
            </a:r>
            <a:endParaRPr lang="en-US" dirty="0" smtClean="0"/>
          </a:p>
          <a:p>
            <a:r>
              <a:rPr lang="en-US" dirty="0"/>
              <a:t>a</a:t>
            </a:r>
            <a:r>
              <a:rPr lang="en-US" dirty="0" smtClean="0"/>
              <a:t>nd many more</a:t>
            </a:r>
            <a:endParaRPr lang="en-US" dirty="0"/>
          </a:p>
        </p:txBody>
      </p:sp>
    </p:spTree>
    <p:extLst>
      <p:ext uri="{BB962C8B-B14F-4D97-AF65-F5344CB8AC3E}">
        <p14:creationId xmlns:p14="http://schemas.microsoft.com/office/powerpoint/2010/main" val="37605420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Aristotle noticed a correlation between the male/female rations of certain amphibians and the direction of the prevailing wind. This looks like a clear case of coincidence and so it was regarded until it was discovered that the sex of those amphibians is a function of the ambient temperature which, of course, is affected by the direction of the wind. So, while correlation by itself doesn</a:t>
            </a:r>
            <a:r>
              <a:rPr lang="fr-FR" dirty="0" smtClean="0"/>
              <a:t>’</a:t>
            </a:r>
            <a:r>
              <a:rPr lang="en-US" dirty="0" smtClean="0"/>
              <a:t>t establish causation, it does give a clue to where the body may be hidden</a:t>
            </a:r>
            <a:endParaRPr lang="en-US" dirty="0"/>
          </a:p>
        </p:txBody>
      </p:sp>
    </p:spTree>
    <p:extLst>
      <p:ext uri="{BB962C8B-B14F-4D97-AF65-F5344CB8AC3E}">
        <p14:creationId xmlns:p14="http://schemas.microsoft.com/office/powerpoint/2010/main" val="40225818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Fallacy of composition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The basic idea is that in regard to a composite entity, if its parts have a certain property then you conclude that the whole has that property as well. Whether this is or isn’t a fallacy very much depends on what it is you’re talking about</a:t>
            </a:r>
          </a:p>
          <a:p>
            <a:endParaRPr lang="en-US" dirty="0"/>
          </a:p>
          <a:p>
            <a:r>
              <a:rPr lang="en-US" dirty="0" smtClean="0"/>
              <a:t>Example:</a:t>
            </a:r>
          </a:p>
          <a:p>
            <a:r>
              <a:rPr lang="en-US" i="1" dirty="0" smtClean="0"/>
              <a:t>All the machine parts are small and light so the machine as a whole is small and light too</a:t>
            </a:r>
            <a:endParaRPr lang="en-US" i="1" dirty="0"/>
          </a:p>
        </p:txBody>
      </p:sp>
    </p:spTree>
    <p:extLst>
      <p:ext uri="{BB962C8B-B14F-4D97-AF65-F5344CB8AC3E}">
        <p14:creationId xmlns:p14="http://schemas.microsoft.com/office/powerpoint/2010/main" val="42200455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Well, probably not. Whether something is small or light is a judgement usually made with reference to human scale and is therefore relative. Unless the machine in question was very small, it is unlikely that it is going to be light, even if all its parts are light</a:t>
            </a:r>
          </a:p>
          <a:p>
            <a:r>
              <a:rPr lang="en-US" dirty="0" smtClean="0"/>
              <a:t>Another example:</a:t>
            </a:r>
          </a:p>
          <a:p>
            <a:r>
              <a:rPr lang="en-US" i="1" dirty="0" smtClean="0"/>
              <a:t>We’re made up of atoms. Atoms can[t be seen by the naked eye so neither can we</a:t>
            </a:r>
          </a:p>
          <a:p>
            <a:r>
              <a:rPr lang="en-US" dirty="0" smtClean="0"/>
              <a:t>This time, definitely a fallacy</a:t>
            </a:r>
            <a:endParaRPr lang="en-US" dirty="0"/>
          </a:p>
        </p:txBody>
      </p:sp>
    </p:spTree>
    <p:extLst>
      <p:ext uri="{BB962C8B-B14F-4D97-AF65-F5344CB8AC3E}">
        <p14:creationId xmlns:p14="http://schemas.microsoft.com/office/powerpoint/2010/main" val="19457324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Another example:</a:t>
            </a:r>
          </a:p>
          <a:p>
            <a:r>
              <a:rPr lang="en-US" i="1" dirty="0" smtClean="0"/>
              <a:t>All the sections of the door are painted green so the door as a whole is paint green</a:t>
            </a:r>
          </a:p>
          <a:p>
            <a:r>
              <a:rPr lang="en-US" dirty="0" smtClean="0"/>
              <a:t>Hard to argue with this. It seems obviously valid</a:t>
            </a:r>
          </a:p>
          <a:p>
            <a:r>
              <a:rPr lang="en-US" dirty="0" smtClean="0"/>
              <a:t>What about this one?</a:t>
            </a:r>
          </a:p>
          <a:p>
            <a:r>
              <a:rPr lang="en-US" i="1" dirty="0" smtClean="0"/>
              <a:t>Every single thing in the universe has the property of being radically contingent (i.e. there was a time when it didn’t exist and it need not have been) so the universe as a whole is radically contingent</a:t>
            </a:r>
            <a:endParaRPr lang="en-US" i="1" dirty="0"/>
          </a:p>
        </p:txBody>
      </p:sp>
    </p:spTree>
    <p:extLst>
      <p:ext uri="{BB962C8B-B14F-4D97-AF65-F5344CB8AC3E}">
        <p14:creationId xmlns:p14="http://schemas.microsoft.com/office/powerpoint/2010/main" val="33391482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smtClean="0"/>
              <a:t>I use this argument myself but someone could object to it that it was an instance of the fallacy of composition. It’s certainly composition. Fallacious? You judge.</a:t>
            </a:r>
          </a:p>
          <a:p>
            <a:r>
              <a:rPr lang="en-US" dirty="0" smtClean="0"/>
              <a:t>How about this one:</a:t>
            </a:r>
          </a:p>
          <a:p>
            <a:r>
              <a:rPr lang="en-US" i="1" dirty="0" smtClean="0"/>
              <a:t>It’s good for individuals if they save, so it’s good for society as a whole if they save</a:t>
            </a:r>
          </a:p>
          <a:p>
            <a:r>
              <a:rPr lang="en-US" dirty="0" smtClean="0"/>
              <a:t>Keynesians would see this ‘paradox of thrift’ argument as invalid. A critic might retort that the conception of saving used by the Keynesians is that of people stuffing money into their mattresses whereas most money saved is actually made available for investment</a:t>
            </a:r>
            <a:endParaRPr lang="en-US" dirty="0"/>
          </a:p>
        </p:txBody>
      </p:sp>
    </p:spTree>
    <p:extLst>
      <p:ext uri="{BB962C8B-B14F-4D97-AF65-F5344CB8AC3E}">
        <p14:creationId xmlns:p14="http://schemas.microsoft.com/office/powerpoint/2010/main" val="23652003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3513</TotalTime>
  <Words>3715</Words>
  <Application>Microsoft Macintosh PowerPoint</Application>
  <PresentationFormat>On-screen Show (4:3)</PresentationFormat>
  <Paragraphs>229</Paragraphs>
  <Slides>48</Slides>
  <Notes>0</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Civic</vt:lpstr>
      <vt:lpstr>Equivocation</vt:lpstr>
      <vt:lpstr>False cause</vt:lpstr>
      <vt:lpstr>PowerPoint Presentation</vt:lpstr>
      <vt:lpstr>PowerPoint Presentation</vt:lpstr>
      <vt:lpstr>PowerPoint Presentation</vt:lpstr>
      <vt:lpstr>Fallacy of composition</vt:lpstr>
      <vt:lpstr>PowerPoint Presentation</vt:lpstr>
      <vt:lpstr>PowerPoint Presentation</vt:lpstr>
      <vt:lpstr>PowerPoint Presentation</vt:lpstr>
      <vt:lpstr>Fallacy of division</vt:lpstr>
      <vt:lpstr>False dilemma</vt:lpstr>
      <vt:lpstr>PowerPoint Presentation</vt:lpstr>
      <vt:lpstr>PowerPoint Presentation</vt:lpstr>
      <vt:lpstr>Hasty Generalisation</vt:lpstr>
      <vt:lpstr>It’s got to be true—it hasn’t been proven not to be</vt:lpstr>
      <vt:lpstr>PowerPoint Presentation</vt:lpstr>
      <vt:lpstr>PowerPoint Presentation</vt:lpstr>
      <vt:lpstr>PowerPoint Presentation</vt:lpstr>
      <vt:lpstr>Innuendo</vt:lpstr>
      <vt:lpstr>PowerPoint Presentation</vt:lpstr>
      <vt:lpstr>Many Questions</vt:lpstr>
      <vt:lpstr>PowerPoint Presentation</vt:lpstr>
      <vt:lpstr>PowerPoint Presentation</vt:lpstr>
      <vt:lpstr>No True Scotsman</vt:lpstr>
      <vt:lpstr>Continuum fallacy</vt:lpstr>
      <vt:lpstr>PowerPoint Presentation</vt:lpstr>
      <vt:lpstr>PowerPoint Presentation</vt:lpstr>
      <vt:lpstr>Sweeping Generalisation</vt:lpstr>
      <vt:lpstr>Special Pleading</vt:lpstr>
      <vt:lpstr>PowerPoint Presentation</vt:lpstr>
      <vt:lpstr>Straw Man</vt:lpstr>
      <vt:lpstr>PowerPoint Presentation</vt:lpstr>
      <vt:lpstr>You too</vt:lpstr>
      <vt:lpstr>PowerPoint Presentation</vt:lpstr>
      <vt:lpstr>Further references</vt:lpstr>
      <vt:lpstr>Try these</vt:lpstr>
      <vt:lpstr>Fallacies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Internet references</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Gerard Casey</dc:creator>
  <cp:lastModifiedBy>Gerard Casey</cp:lastModifiedBy>
  <cp:revision>530</cp:revision>
  <dcterms:created xsi:type="dcterms:W3CDTF">2012-06-30T11:30:33Z</dcterms:created>
  <dcterms:modified xsi:type="dcterms:W3CDTF">2012-09-24T21:30:41Z</dcterms:modified>
</cp:coreProperties>
</file>