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9" d="100"/>
          <a:sy n="19" d="100"/>
        </p:scale>
        <p:origin x="-280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EA393558-4C9B-0042-B888-93185FE145D5}"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B15EA06-4D52-0B4F-ABA8-EFEEBD79EF99}"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EA393558-4C9B-0042-B888-93185FE145D5}"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EA06-4D52-0B4F-ABA8-EFEEBD79EF9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B15EA06-4D52-0B4F-ABA8-EFEEBD79EF99}"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EA393558-4C9B-0042-B888-93185FE145D5}"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EA393558-4C9B-0042-B888-93185FE145D5}"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B15EA06-4D52-0B4F-ABA8-EFEEBD79EF99}"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EA393558-4C9B-0042-B888-93185FE145D5}"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B15EA06-4D52-0B4F-ABA8-EFEEBD79EF99}"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A393558-4C9B-0042-B888-93185FE145D5}"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EA06-4D52-0B4F-ABA8-EFEEBD79EF99}"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EA393558-4C9B-0042-B888-93185FE145D5}"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B15EA06-4D52-0B4F-ABA8-EFEEBD79EF99}"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EA393558-4C9B-0042-B888-93185FE145D5}"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B15EA06-4D52-0B4F-ABA8-EFEEBD79EF9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A393558-4C9B-0042-B888-93185FE145D5}"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B15EA06-4D52-0B4F-ABA8-EFEEBD79EF9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B15EA06-4D52-0B4F-ABA8-EFEEBD79EF99}"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A393558-4C9B-0042-B888-93185FE145D5}"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B15EA06-4D52-0B4F-ABA8-EFEEBD79EF99}"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A393558-4C9B-0042-B888-93185FE145D5}"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A393558-4C9B-0042-B888-93185FE145D5}"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B15EA06-4D52-0B4F-ABA8-EFEEBD79EF99}"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Fallacies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You don’t have to live for very long in this world without realising that people argue, or try to argue, in the strangest ways. There is a large number of types of bizarre forms of reasoning and I’ll try to take you through some of the more common and important ones</a:t>
            </a:r>
            <a:endParaRPr lang="en-US" dirty="0"/>
          </a:p>
        </p:txBody>
      </p:sp>
    </p:spTree>
    <p:extLst>
      <p:ext uri="{BB962C8B-B14F-4D97-AF65-F5344CB8AC3E}">
        <p14:creationId xmlns:p14="http://schemas.microsoft.com/office/powerpoint/2010/main" val="39147623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i="1" dirty="0"/>
              <a:t>Denying the antecedent</a:t>
            </a:r>
          </a:p>
          <a:p>
            <a:r>
              <a:rPr lang="en-US" dirty="0"/>
              <a:t>This also occurs in the conditional syllogism where you have P → </a:t>
            </a:r>
            <a:r>
              <a:rPr lang="en-US" dirty="0" smtClean="0"/>
              <a:t> </a:t>
            </a:r>
            <a:r>
              <a:rPr lang="en-US" dirty="0"/>
              <a:t>Q and – </a:t>
            </a:r>
            <a:r>
              <a:rPr lang="en-US" dirty="0" smtClean="0"/>
              <a:t>P </a:t>
            </a:r>
            <a:r>
              <a:rPr lang="en-US" dirty="0"/>
              <a:t>and conclude that </a:t>
            </a:r>
            <a:r>
              <a:rPr lang="en-US" dirty="0" smtClean="0"/>
              <a:t>– Q</a:t>
            </a:r>
          </a:p>
          <a:p>
            <a:r>
              <a:rPr lang="en-US" dirty="0" smtClean="0"/>
              <a:t>Example: </a:t>
            </a:r>
            <a:r>
              <a:rPr lang="en-US" dirty="0"/>
              <a:t>Whenever we get a heavy snowfall, our satellite reception goes out. </a:t>
            </a:r>
            <a:r>
              <a:rPr lang="en-US" dirty="0" smtClean="0"/>
              <a:t>We haven’t had any snow so our </a:t>
            </a:r>
            <a:r>
              <a:rPr lang="en-US" dirty="0"/>
              <a:t>satellite reception </a:t>
            </a:r>
            <a:r>
              <a:rPr lang="en-US" dirty="0" smtClean="0"/>
              <a:t>will be just fine</a:t>
            </a:r>
            <a:endParaRPr lang="en-US" dirty="0"/>
          </a:p>
          <a:p>
            <a:endParaRPr lang="en-US" dirty="0"/>
          </a:p>
        </p:txBody>
      </p:sp>
    </p:spTree>
    <p:extLst>
      <p:ext uri="{BB962C8B-B14F-4D97-AF65-F5344CB8AC3E}">
        <p14:creationId xmlns:p14="http://schemas.microsoft.com/office/powerpoint/2010/main" val="3861660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Most fallacies, however, are informal and so require a measure of judgement in their determination</a:t>
            </a:r>
          </a:p>
          <a:p>
            <a:r>
              <a:rPr lang="en-US" dirty="0" smtClean="0"/>
              <a:t>Here are some of the more important and common fallacies with illustrative examples</a:t>
            </a:r>
            <a:endParaRPr lang="en-US" dirty="0"/>
          </a:p>
        </p:txBody>
      </p:sp>
    </p:spTree>
    <p:extLst>
      <p:ext uri="{BB962C8B-B14F-4D97-AF65-F5344CB8AC3E}">
        <p14:creationId xmlns:p14="http://schemas.microsoft.com/office/powerpoint/2010/main" val="7194391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Appeal to Authority</a:t>
            </a:r>
            <a:br>
              <a:rPr lang="en-US" sz="2400" dirty="0" smtClean="0"/>
            </a:br>
            <a:r>
              <a:rPr lang="en-US" sz="2400" dirty="0" smtClean="0"/>
              <a:t>(Argumentum ad verecundiam)</a:t>
            </a:r>
            <a:endParaRPr lang="en-US" sz="2400"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It is often reasonable to go to an authority for a, well, authoritative judgement on some issue or other. Obviously, the authority should be an authority in the relevant area and even so, his judgement is only probatively not necessarily true. We take authoritative advice all the time—medical, legal, architectural, fashion—but when it really matters, we get a second opinion (sometimes, even a third). The fallacious appeal to authority occurs when the authority cited isn’t an authority in the relevant area of where his judgement is accorded a disproportionate weight or where experts disagree</a:t>
            </a:r>
            <a:endParaRPr lang="en-US" dirty="0"/>
          </a:p>
        </p:txBody>
      </p:sp>
    </p:spTree>
    <p:extLst>
      <p:ext uri="{BB962C8B-B14F-4D97-AF65-F5344CB8AC3E}">
        <p14:creationId xmlns:p14="http://schemas.microsoft.com/office/powerpoint/2010/main" val="6304649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Example:</a:t>
            </a:r>
          </a:p>
          <a:p>
            <a:r>
              <a:rPr lang="en-US" i="1" dirty="0" smtClean="0"/>
              <a:t>Linus Pauling won the Nobel prize in chemistry so he must be correct in what he says about the medical effects of vitamin C</a:t>
            </a:r>
          </a:p>
          <a:p>
            <a:r>
              <a:rPr lang="en-US" i="1" dirty="0" smtClean="0"/>
              <a:t>My antique chair is worth at least $5,000—the horological expert on the Antiques Roadshow told me so</a:t>
            </a:r>
            <a:endParaRPr lang="en-US" i="1" dirty="0"/>
          </a:p>
        </p:txBody>
      </p:sp>
    </p:spTree>
    <p:extLst>
      <p:ext uri="{BB962C8B-B14F-4D97-AF65-F5344CB8AC3E}">
        <p14:creationId xmlns:p14="http://schemas.microsoft.com/office/powerpoint/2010/main" val="42178585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Accent</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fallacy is more likely to be committed in writing rather then in speech. It consists of putting emphasis on one word in the sentence and thereby creating an implied contrast</a:t>
            </a:r>
          </a:p>
          <a:p>
            <a:r>
              <a:rPr lang="en-US" dirty="0" smtClean="0"/>
              <a:t>Example:</a:t>
            </a:r>
          </a:p>
          <a:p>
            <a:r>
              <a:rPr lang="en-US" i="1" dirty="0" smtClean="0"/>
              <a:t>Mary is a good logician</a:t>
            </a:r>
          </a:p>
          <a:p>
            <a:endParaRPr lang="en-US" dirty="0"/>
          </a:p>
          <a:p>
            <a:r>
              <a:rPr lang="en-US" dirty="0" smtClean="0"/>
              <a:t>As it stands, this is a reasonably neutral evaluative statement. However, it can be read as</a:t>
            </a:r>
            <a:endParaRPr lang="en-US" dirty="0"/>
          </a:p>
        </p:txBody>
      </p:sp>
    </p:spTree>
    <p:extLst>
      <p:ext uri="{BB962C8B-B14F-4D97-AF65-F5344CB8AC3E}">
        <p14:creationId xmlns:p14="http://schemas.microsoft.com/office/powerpoint/2010/main" val="10029649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i="1" dirty="0" smtClean="0"/>
              <a:t>Mary</a:t>
            </a:r>
            <a:r>
              <a:rPr lang="en-US" dirty="0" smtClean="0"/>
              <a:t> is a good logician (which implies that John, her brother, or someone else isn’t a good logician), or</a:t>
            </a:r>
          </a:p>
          <a:p>
            <a:r>
              <a:rPr lang="en-US" dirty="0"/>
              <a:t>Mary </a:t>
            </a:r>
            <a:r>
              <a:rPr lang="en-US" i="1" dirty="0"/>
              <a:t>is</a:t>
            </a:r>
            <a:r>
              <a:rPr lang="en-US" dirty="0"/>
              <a:t> a good </a:t>
            </a:r>
            <a:r>
              <a:rPr lang="en-US" dirty="0" smtClean="0"/>
              <a:t>logician (which might be my retort to someone who had expressed doubt about her logical qualities), or</a:t>
            </a:r>
          </a:p>
          <a:p>
            <a:r>
              <a:rPr lang="en-US" dirty="0"/>
              <a:t>Mary is </a:t>
            </a:r>
            <a:r>
              <a:rPr lang="en-US" i="1" dirty="0"/>
              <a:t>a</a:t>
            </a:r>
            <a:r>
              <a:rPr lang="en-US" dirty="0"/>
              <a:t> good </a:t>
            </a:r>
            <a:r>
              <a:rPr lang="en-US" dirty="0" smtClean="0"/>
              <a:t>logician (one among many), or</a:t>
            </a:r>
          </a:p>
          <a:p>
            <a:r>
              <a:rPr lang="en-US" dirty="0"/>
              <a:t>Mary is a </a:t>
            </a:r>
            <a:r>
              <a:rPr lang="en-US" i="1" dirty="0"/>
              <a:t>good</a:t>
            </a:r>
            <a:r>
              <a:rPr lang="en-US" dirty="0"/>
              <a:t> </a:t>
            </a:r>
            <a:r>
              <a:rPr lang="en-US" dirty="0" smtClean="0"/>
              <a:t>logician (as distinct from a mediocre logician or an outstanding one, or</a:t>
            </a:r>
          </a:p>
          <a:p>
            <a:r>
              <a:rPr lang="en-US" dirty="0"/>
              <a:t>Mary is a good </a:t>
            </a:r>
            <a:r>
              <a:rPr lang="en-US" i="1" dirty="0" smtClean="0"/>
              <a:t>logician</a:t>
            </a:r>
            <a:r>
              <a:rPr lang="en-US" dirty="0" smtClean="0"/>
              <a:t> (but I reserve judgement about her possession of other qualities</a:t>
            </a:r>
          </a:p>
          <a:p>
            <a:r>
              <a:rPr lang="en-US" dirty="0" smtClean="0"/>
              <a:t>Accent is a fallacy only when an emphasis (and interpretation) is supplied to part of a statement which is not justified by other evidence</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1636201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 Hominem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ever-popular fallacy consists of insulting or abusing your opponents or attending to your opponent’s personal characteristics or questioning their motives in order to undermine their arguments</a:t>
            </a:r>
          </a:p>
          <a:p>
            <a:r>
              <a:rPr lang="en-US" dirty="0" smtClean="0"/>
              <a:t>Calling someone an idiot or some other rude name isn’t an example of the ad hominem fallacy; it’s just personal abuse without any argument [see also the ‘You too’ Fallacy]</a:t>
            </a:r>
            <a:endParaRPr lang="en-US" dirty="0"/>
          </a:p>
        </p:txBody>
      </p:sp>
    </p:spTree>
    <p:extLst>
      <p:ext uri="{BB962C8B-B14F-4D97-AF65-F5344CB8AC3E}">
        <p14:creationId xmlns:p14="http://schemas.microsoft.com/office/powerpoint/2010/main" val="3475590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Examples:</a:t>
            </a:r>
          </a:p>
          <a:p>
            <a:r>
              <a:rPr lang="en-US" i="1" dirty="0" smtClean="0"/>
              <a:t>We don’t need to pay attention to your arguments against abortion; after all, you’re a man</a:t>
            </a:r>
          </a:p>
          <a:p>
            <a:r>
              <a:rPr lang="en-US" i="1" dirty="0" smtClean="0"/>
              <a:t>I might believe your argument in favour of God’s existence when you win a Nobel prize</a:t>
            </a:r>
          </a:p>
          <a:p>
            <a:r>
              <a:rPr lang="en-US" i="1" dirty="0" smtClean="0"/>
              <a:t>My opponent hasn’t had a job in a year—how could he possibly know anything about the economy?</a:t>
            </a:r>
            <a:endParaRPr lang="en-US" i="1" dirty="0"/>
          </a:p>
        </p:txBody>
      </p:sp>
    </p:spTree>
    <p:extLst>
      <p:ext uri="{BB962C8B-B14F-4D97-AF65-F5344CB8AC3E}">
        <p14:creationId xmlns:p14="http://schemas.microsoft.com/office/powerpoint/2010/main" val="20371358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Even a liar can speak the truth and you don’t need to be fat man to drive a fat horse. Murray Rothbard once said: “I’ve often been accused of attacking the man rather than the argument. That’s not true. First I attack the argument; then I attack the man!”</a:t>
            </a:r>
          </a:p>
          <a:p>
            <a:endParaRPr lang="en-US" dirty="0"/>
          </a:p>
          <a:p>
            <a:r>
              <a:rPr lang="en-US" dirty="0" smtClean="0"/>
              <a:t>Where a person’s circumstances are relevant to the weight of their argument (as in the Argument from Authority), paying attention to those circumstances isn’t necessarily fallacious</a:t>
            </a:r>
            <a:endParaRPr lang="en-US" dirty="0"/>
          </a:p>
        </p:txBody>
      </p:sp>
    </p:spTree>
    <p:extLst>
      <p:ext uri="{BB962C8B-B14F-4D97-AF65-F5344CB8AC3E}">
        <p14:creationId xmlns:p14="http://schemas.microsoft.com/office/powerpoint/2010/main" val="11296939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For example, if someone called as an authority or an expert has a vested interest in supporting a position, it may be prudent to suspend judgement on whether or not to believe him—it does not, however, mean that what he says is false; conversely, if putative experts’ support of a position is contrary to their interests, it is not unreasonable to be inclined to believe them—it doesn’t necessarily mean their evidence is true People may have motives relevant to the truth or falsity of what they say without those motives actually being operative </a:t>
            </a:r>
            <a:r>
              <a:rPr lang="en-US" dirty="0"/>
              <a:t>(</a:t>
            </a:r>
            <a:r>
              <a:rPr lang="en-US" dirty="0" smtClean="0"/>
              <a:t>see Argument from Authority]</a:t>
            </a:r>
            <a:endParaRPr lang="en-US" dirty="0"/>
          </a:p>
        </p:txBody>
      </p:sp>
    </p:spTree>
    <p:extLst>
      <p:ext uri="{BB962C8B-B14F-4D97-AF65-F5344CB8AC3E}">
        <p14:creationId xmlns:p14="http://schemas.microsoft.com/office/powerpoint/2010/main" val="10933300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Fallacies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There are patterns of bad argument that are so common that they have their own names</a:t>
            </a:r>
          </a:p>
          <a:p>
            <a:r>
              <a:rPr lang="en-US" dirty="0" smtClean="0"/>
              <a:t>These are called fallacies</a:t>
            </a:r>
          </a:p>
          <a:p>
            <a:r>
              <a:rPr lang="en-US" dirty="0" smtClean="0"/>
              <a:t>There is no universally agreed list of fallacies nor is there universal agreement on what is and what isn’t a fallacy or when it is or isn’t a fallacy</a:t>
            </a:r>
          </a:p>
          <a:p>
            <a:r>
              <a:rPr lang="en-US" dirty="0" smtClean="0"/>
              <a:t>Despite this, we can find in the literature a fairly broad consensus</a:t>
            </a:r>
            <a:endParaRPr lang="en-US" dirty="0"/>
          </a:p>
        </p:txBody>
      </p:sp>
    </p:spTree>
    <p:extLst>
      <p:ext uri="{BB962C8B-B14F-4D97-AF65-F5344CB8AC3E}">
        <p14:creationId xmlns:p14="http://schemas.microsoft.com/office/powerpoint/2010/main" val="32449647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Assuming what you’re trying to prove </a:t>
            </a:r>
            <a:br>
              <a:rPr lang="en-US" sz="2800" dirty="0" smtClean="0"/>
            </a:br>
            <a:r>
              <a:rPr lang="en-US" sz="2800" dirty="0" smtClean="0"/>
              <a:t>(Begging the Question)</a:t>
            </a:r>
            <a:endParaRPr lang="en-US" sz="2800"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Contemporary usage to the contrary notwithstanding, ‘begging the question’ doesn’t mean simply ‘to give rise to a question’. It’s a technical term for the fallacy of deriving your conclusion from a proposition that is that very conclusion, concluding that A is the case because of A</a:t>
            </a:r>
          </a:p>
          <a:p>
            <a:r>
              <a:rPr lang="en-US" dirty="0" smtClean="0"/>
              <a:t>Given the prevalence of contemporary usage, it may be time to abandoning the name ‘begging the question’ and use the more or less direct description ‘assuming what it is that you’re trying to prove’</a:t>
            </a:r>
            <a:endParaRPr lang="en-US" dirty="0"/>
          </a:p>
        </p:txBody>
      </p:sp>
    </p:spTree>
    <p:extLst>
      <p:ext uri="{BB962C8B-B14F-4D97-AF65-F5344CB8AC3E}">
        <p14:creationId xmlns:p14="http://schemas.microsoft.com/office/powerpoint/2010/main" val="1726607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Of course, such a fallacy is unlikely to arise in such a bare-faced and obvious way. Usually, we derive one proposition from another which, while verbally distinct from each other, turn out to have exactly the same semantic content</a:t>
            </a:r>
          </a:p>
          <a:p>
            <a:r>
              <a:rPr lang="en-US" dirty="0" smtClean="0"/>
              <a:t>There is nothing formally problematic about this—after all, this is precisely what happens in eduction—but it doesn’t provide any advance in knowledge</a:t>
            </a:r>
          </a:p>
          <a:p>
            <a:r>
              <a:rPr lang="en-US" dirty="0" smtClean="0"/>
              <a:t>When the fallacy takes an extended tour from A through other propositions, eventually arriving back at A again, it called Arguing in a Circle (circular reasoning)</a:t>
            </a:r>
            <a:endParaRPr lang="en-US" dirty="0"/>
          </a:p>
        </p:txBody>
      </p:sp>
    </p:spTree>
    <p:extLst>
      <p:ext uri="{BB962C8B-B14F-4D97-AF65-F5344CB8AC3E}">
        <p14:creationId xmlns:p14="http://schemas.microsoft.com/office/powerpoint/2010/main" val="31461531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Example:</a:t>
            </a:r>
          </a:p>
          <a:p>
            <a:r>
              <a:rPr lang="en-US" i="1" dirty="0" smtClean="0"/>
              <a:t>It is really important that everyone stay within the posted speed limits when driving because it’s impossible to overestimate how important staying within the posted speed limits is</a:t>
            </a:r>
          </a:p>
          <a:p>
            <a:r>
              <a:rPr lang="en-US" i="1" dirty="0" smtClean="0"/>
              <a:t>We should believe what the Government tells us on a whole range of social and economic issues because the Government is highly credible on these matters</a:t>
            </a:r>
          </a:p>
          <a:p>
            <a:endParaRPr lang="en-US" dirty="0"/>
          </a:p>
          <a:p>
            <a:r>
              <a:rPr lang="en-US" dirty="0" smtClean="0"/>
              <a:t>Being able to generate the four equivalent forms of the proposition by eduction is one method of defence against this fallacy</a:t>
            </a:r>
            <a:endParaRPr lang="en-US" dirty="0"/>
          </a:p>
        </p:txBody>
      </p:sp>
    </p:spTree>
    <p:extLst>
      <p:ext uri="{BB962C8B-B14F-4D97-AF65-F5344CB8AC3E}">
        <p14:creationId xmlns:p14="http://schemas.microsoft.com/office/powerpoint/2010/main" val="8668926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Broken </a:t>
            </a:r>
            <a:r>
              <a:rPr lang="en-US" dirty="0"/>
              <a:t>W</a:t>
            </a:r>
            <a:r>
              <a:rPr lang="en-US" dirty="0" smtClean="0"/>
              <a:t>indow Fallacy</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fallacy was brilliantly expounded by Bastiat</a:t>
            </a:r>
          </a:p>
          <a:p>
            <a:r>
              <a:rPr lang="en-US" dirty="0" smtClean="0"/>
              <a:t>It consists in focusing attention only on the supposed benefits of a policy or procedure or the benefits only to a specific group without taking into account the total costs to all</a:t>
            </a:r>
          </a:p>
          <a:p>
            <a:endParaRPr lang="en-US" dirty="0"/>
          </a:p>
          <a:p>
            <a:r>
              <a:rPr lang="en-US" dirty="0" smtClean="0"/>
              <a:t>Example:</a:t>
            </a:r>
          </a:p>
          <a:p>
            <a:r>
              <a:rPr lang="en-US" i="1" dirty="0" smtClean="0"/>
              <a:t>“Well, the destruction caused by the tornado isn’t all bad; at least, people in the construction industry will have work”</a:t>
            </a:r>
            <a:endParaRPr lang="en-US" i="1" dirty="0"/>
          </a:p>
        </p:txBody>
      </p:sp>
    </p:spTree>
    <p:extLst>
      <p:ext uri="{BB962C8B-B14F-4D97-AF65-F5344CB8AC3E}">
        <p14:creationId xmlns:p14="http://schemas.microsoft.com/office/powerpoint/2010/main" val="39371613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Yes, but while those in the construction industry will gain, those who have to pay for reconstruction will have to divert their resources to that end rather than to other projects they may have had in mind. It’s easy to reduce this would-be argument to absurdity. “If accidental destruction is so beneficial, let’s give it a helping hand. Let’s blow up all the buildings, destroy all the machinery and capital. That way we’ll be really well off.”</a:t>
            </a:r>
            <a:endParaRPr lang="en-US" dirty="0"/>
          </a:p>
        </p:txBody>
      </p:sp>
    </p:spTree>
    <p:extLst>
      <p:ext uri="{BB962C8B-B14F-4D97-AF65-F5344CB8AC3E}">
        <p14:creationId xmlns:p14="http://schemas.microsoft.com/office/powerpoint/2010/main" val="6989768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272" y="228600"/>
            <a:ext cx="8534400" cy="758952"/>
          </a:xfrm>
        </p:spPr>
        <p:txBody>
          <a:bodyPr>
            <a:normAutofit fontScale="90000"/>
          </a:bodyPr>
          <a:lstStyle/>
          <a:p>
            <a:r>
              <a:rPr lang="en-US" sz="2800" dirty="0" smtClean="0"/>
              <a:t>Everybody’s doing it </a:t>
            </a:r>
            <a:br>
              <a:rPr lang="en-US" sz="2800" dirty="0" smtClean="0"/>
            </a:br>
            <a:r>
              <a:rPr lang="en-US" sz="2800" dirty="0" smtClean="0"/>
              <a:t>(Argumentum ad populum)</a:t>
            </a:r>
            <a:endParaRPr lang="en-US" sz="2800"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Every parent has encountered this fallacy at some time or other</a:t>
            </a:r>
          </a:p>
          <a:p>
            <a:r>
              <a:rPr lang="en-US" dirty="0" smtClean="0"/>
              <a:t>Example:</a:t>
            </a:r>
          </a:p>
          <a:p>
            <a:r>
              <a:rPr lang="en-US" i="1" dirty="0" smtClean="0"/>
              <a:t>I should be allowed to have body piercings: all the cool kids are getting them</a:t>
            </a:r>
          </a:p>
          <a:p>
            <a:r>
              <a:rPr lang="en-US" dirty="0" smtClean="0"/>
              <a:t>Not too much needs to be said about this argument. Numbers by themselves mean little: seventy million Frenchmen can be wrong</a:t>
            </a:r>
            <a:endParaRPr lang="en-US" dirty="0"/>
          </a:p>
        </p:txBody>
      </p:sp>
    </p:spTree>
    <p:extLst>
      <p:ext uri="{BB962C8B-B14F-4D97-AF65-F5344CB8AC3E}">
        <p14:creationId xmlns:p14="http://schemas.microsoft.com/office/powerpoint/2010/main" val="11088736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You should be aware that there is no settled theory on this matter</a:t>
            </a:r>
          </a:p>
          <a:p>
            <a:r>
              <a:rPr lang="en-US" dirty="0" smtClean="0"/>
              <a:t>Systems of classification abound, experts disagree, exceptions are legion and there is much overlap. Moreover, fallacies that are essentially the same have different names and some fallacies with special names are just proper subtypes of others</a:t>
            </a:r>
          </a:p>
          <a:p>
            <a:r>
              <a:rPr lang="en-US" dirty="0" smtClean="0"/>
              <a:t>Aristotle was the first to come up with a list of common fallacies and every since then, philosophers and logicians have added to the list</a:t>
            </a:r>
            <a:endParaRPr lang="en-US" dirty="0"/>
          </a:p>
        </p:txBody>
      </p:sp>
    </p:spTree>
    <p:extLst>
      <p:ext uri="{BB962C8B-B14F-4D97-AF65-F5344CB8AC3E}">
        <p14:creationId xmlns:p14="http://schemas.microsoft.com/office/powerpoint/2010/main" val="12237485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There is nothing sacrosanct about the names. These are merely useful ways to commit the forms of fallacious reasoning to memory so that you will find it easier to recognise them when you come across them again</a:t>
            </a:r>
          </a:p>
          <a:p>
            <a:r>
              <a:rPr lang="en-US" dirty="0" smtClean="0"/>
              <a:t>The important thing is to recognise the fallacies—if you can remember their names, that’s a bonus!</a:t>
            </a:r>
            <a:endParaRPr lang="en-US" dirty="0"/>
          </a:p>
        </p:txBody>
      </p:sp>
    </p:spTree>
    <p:extLst>
      <p:ext uri="{BB962C8B-B14F-4D97-AF65-F5344CB8AC3E}">
        <p14:creationId xmlns:p14="http://schemas.microsoft.com/office/powerpoint/2010/main" val="24426669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We’ll be going into specifics shortly but there is a general defence against fallacious arguments—methodological scepticism</a:t>
            </a:r>
          </a:p>
          <a:p>
            <a:r>
              <a:rPr lang="en-US" dirty="0" smtClean="0"/>
              <a:t>Also useful is the development of an attitude of ‘entertaining’ claims and arguments rather than immediately accepting or rejecting them</a:t>
            </a:r>
            <a:endParaRPr lang="en-US" dirty="0"/>
          </a:p>
        </p:txBody>
      </p:sp>
    </p:spTree>
    <p:extLst>
      <p:ext uri="{BB962C8B-B14F-4D97-AF65-F5344CB8AC3E}">
        <p14:creationId xmlns:p14="http://schemas.microsoft.com/office/powerpoint/2010/main" val="28210788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Most of what we hear in any given day goes in one ear and out the other—and rightly so. However, we are all subject to bias and prejudice so it is useful to cultivate a habit of suspending judgement on important claims and on arguments that are new, controversial, strongly opposed to our existing positions or strong supportive of our existing positions</a:t>
            </a:r>
          </a:p>
          <a:p>
            <a:r>
              <a:rPr lang="en-US" dirty="0" smtClean="0"/>
              <a:t>In particular, arguments based on statistics should be held in suspension until the statistical basis of the argument is absolutely clear [if necessary, get a friend who is versed in matters statistical to check things out for you]</a:t>
            </a:r>
            <a:endParaRPr lang="en-US" dirty="0"/>
          </a:p>
        </p:txBody>
      </p:sp>
    </p:spTree>
    <p:extLst>
      <p:ext uri="{BB962C8B-B14F-4D97-AF65-F5344CB8AC3E}">
        <p14:creationId xmlns:p14="http://schemas.microsoft.com/office/powerpoint/2010/main" val="19894414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In the case of each of the following fallacies, I’ll give the name, a description, an example or two and, where necessary, a brief commentary</a:t>
            </a:r>
            <a:endParaRPr lang="en-US" dirty="0"/>
          </a:p>
        </p:txBody>
      </p:sp>
    </p:spTree>
    <p:extLst>
      <p:ext uri="{BB962C8B-B14F-4D97-AF65-F5344CB8AC3E}">
        <p14:creationId xmlns:p14="http://schemas.microsoft.com/office/powerpoint/2010/main" val="20269078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Some fallacies in formal logic are common enough to have their own names. There are </a:t>
            </a:r>
            <a:r>
              <a:rPr lang="en-US" i="1" dirty="0" smtClean="0"/>
              <a:t>always</a:t>
            </a:r>
            <a:r>
              <a:rPr lang="en-US" dirty="0" smtClean="0"/>
              <a:t> invalid</a:t>
            </a:r>
          </a:p>
          <a:p>
            <a:r>
              <a:rPr lang="en-US" dirty="0" smtClean="0"/>
              <a:t>For example, the failure to meet rule 5 in the syllogism [‘the middle term must be distributed at least once’] is called, not surprising, the fallacy of the undistributed middle. It’s very common in everyday discourse. Its use in simple cases is easily detected but in more complicated cases it can be difficult to recognise</a:t>
            </a:r>
          </a:p>
          <a:p>
            <a:r>
              <a:rPr lang="en-US" dirty="0" smtClean="0"/>
              <a:t>Simple example: All men are animals and all dogs are animals so all men are dogs!</a:t>
            </a:r>
            <a:endParaRPr lang="en-US" dirty="0"/>
          </a:p>
        </p:txBody>
      </p:sp>
    </p:spTree>
    <p:extLst>
      <p:ext uri="{BB962C8B-B14F-4D97-AF65-F5344CB8AC3E}">
        <p14:creationId xmlns:p14="http://schemas.microsoft.com/office/powerpoint/2010/main" val="20096052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In the hypothetical syllogism, we have the fallacies of affirming the consequent and denying the </a:t>
            </a:r>
            <a:r>
              <a:rPr lang="en-US" dirty="0" smtClean="0"/>
              <a:t>antecedent</a:t>
            </a:r>
          </a:p>
          <a:p>
            <a:r>
              <a:rPr lang="en-US" i="1" dirty="0" smtClean="0"/>
              <a:t>Affirming the consequent</a:t>
            </a:r>
          </a:p>
          <a:p>
            <a:r>
              <a:rPr lang="en-US" dirty="0" smtClean="0"/>
              <a:t>This occurs in the conditional syllogism where you have P </a:t>
            </a:r>
            <a:r>
              <a:rPr lang="en-US" dirty="0"/>
              <a:t>→ </a:t>
            </a:r>
            <a:r>
              <a:rPr lang="en-US" dirty="0" smtClean="0"/>
              <a:t> Q, and Q and conclude that P</a:t>
            </a:r>
          </a:p>
          <a:p>
            <a:r>
              <a:rPr lang="en-US" dirty="0" smtClean="0"/>
              <a:t>Example: Whenever we get a heavy snowfall, our satellite reception goes out. Our satellite reception just went so we must have had a heavy snowfall</a:t>
            </a:r>
          </a:p>
          <a:p>
            <a:pPr marL="0" indent="0">
              <a:buNone/>
            </a:pPr>
            <a:endParaRPr lang="en-US" dirty="0"/>
          </a:p>
        </p:txBody>
      </p:sp>
    </p:spTree>
    <p:extLst>
      <p:ext uri="{BB962C8B-B14F-4D97-AF65-F5344CB8AC3E}">
        <p14:creationId xmlns:p14="http://schemas.microsoft.com/office/powerpoint/2010/main" val="25212931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1885</Words>
  <Application>Microsoft Macintosh PowerPoint</Application>
  <PresentationFormat>On-screen Show (4:3)</PresentationFormat>
  <Paragraphs>107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Civic</vt:lpstr>
      <vt:lpstr>Fallacies</vt:lpstr>
      <vt:lpstr>Fallacies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Appeal to Authority (Argumentum ad verecundiam)</vt:lpstr>
      <vt:lpstr>PowerPoint Presentation</vt:lpstr>
      <vt:lpstr>Accent</vt:lpstr>
      <vt:lpstr>PowerPoint Presentation</vt:lpstr>
      <vt:lpstr>Ad Hominem</vt:lpstr>
      <vt:lpstr>PowerPoint Presentation</vt:lpstr>
      <vt:lpstr>PowerPoint Presentation</vt:lpstr>
      <vt:lpstr>PowerPoint Presentation</vt:lpstr>
      <vt:lpstr>Assuming what you’re trying to prove  (Begging the Question)</vt:lpstr>
      <vt:lpstr>PowerPoint Presentation</vt:lpstr>
      <vt:lpstr>PowerPoint Presentation</vt:lpstr>
      <vt:lpstr>Broken Window Fallacy</vt:lpstr>
      <vt:lpstr>PowerPoint Presentation</vt:lpstr>
      <vt:lpstr>Everybody’s doing it  (Argumentum ad populum)</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Fallacies</dc:title>
  <dc:creator>Gerard Casey</dc:creator>
  <cp:lastModifiedBy>Gerard Casey</cp:lastModifiedBy>
  <cp:revision>1</cp:revision>
  <dcterms:created xsi:type="dcterms:W3CDTF">2012-09-24T21:28:41Z</dcterms:created>
  <dcterms:modified xsi:type="dcterms:W3CDTF">2012-09-24T21:29:13Z</dcterms:modified>
</cp:coreProperties>
</file>