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28" d="100"/>
          <a:sy n="28" d="100"/>
        </p:scale>
        <p:origin x="-254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ED5D7856-85D3-A744-BD7C-C111435488C3}"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415041E-0796-814E-9413-0BC55813132E}"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ED5D7856-85D3-A744-BD7C-C111435488C3}"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15041E-0796-814E-9413-0BC55813132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415041E-0796-814E-9413-0BC55813132E}"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ED5D7856-85D3-A744-BD7C-C111435488C3}"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ED5D7856-85D3-A744-BD7C-C111435488C3}"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7415041E-0796-814E-9413-0BC55813132E}"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ED5D7856-85D3-A744-BD7C-C111435488C3}"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415041E-0796-814E-9413-0BC55813132E}"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D5D7856-85D3-A744-BD7C-C111435488C3}"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15041E-0796-814E-9413-0BC55813132E}"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ED5D7856-85D3-A744-BD7C-C111435488C3}"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415041E-0796-814E-9413-0BC55813132E}"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ED5D7856-85D3-A744-BD7C-C111435488C3}"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7415041E-0796-814E-9413-0BC55813132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D5D7856-85D3-A744-BD7C-C111435488C3}"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415041E-0796-814E-9413-0BC55813132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415041E-0796-814E-9413-0BC55813132E}"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D5D7856-85D3-A744-BD7C-C111435488C3}"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415041E-0796-814E-9413-0BC55813132E}"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ED5D7856-85D3-A744-BD7C-C111435488C3}"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D5D7856-85D3-A744-BD7C-C111435488C3}"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415041E-0796-814E-9413-0BC55813132E}"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Informal Logic</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Sometimes—in fact, quite often—we are presented with arguments that cannot be fitted into a formal structure. As such, the arguments are intended to be persuasive even if not conclusive</a:t>
            </a:r>
          </a:p>
          <a:p>
            <a:r>
              <a:rPr lang="en-US" dirty="0" smtClean="0"/>
              <a:t>We can adapt the methods of logic to the analysis of such arguments to reveal their structure. This will make an assessment of their cogency possible</a:t>
            </a:r>
          </a:p>
          <a:p>
            <a:r>
              <a:rPr lang="en-US" dirty="0" smtClean="0"/>
              <a:t>Formal arguments are often ‘nested’ in a larger informal argumentative context with the premises of the formal argument being the conclusions of informal arguments</a:t>
            </a:r>
            <a:endParaRPr lang="en-US" dirty="0"/>
          </a:p>
        </p:txBody>
      </p:sp>
    </p:spTree>
    <p:extLst>
      <p:ext uri="{BB962C8B-B14F-4D97-AF65-F5344CB8AC3E}">
        <p14:creationId xmlns:p14="http://schemas.microsoft.com/office/powerpoint/2010/main" val="17439221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If more than one piece of evidence is offered for a conclusion, it is important to be clear whether the multiple pieces of evidence are to be taken as a conjoint unit or whether they are disjoint and  individually support the conclusion</a:t>
            </a:r>
          </a:p>
          <a:p>
            <a:r>
              <a:rPr lang="en-US" dirty="0" smtClean="0"/>
              <a:t>If they are conjoint, the the rejection of any one piece infects the others as well. If they are independent, then the rejection of one support for the conclusion leaves the others standing</a:t>
            </a:r>
            <a:endParaRPr lang="en-US" dirty="0"/>
          </a:p>
        </p:txBody>
      </p:sp>
    </p:spTree>
    <p:extLst>
      <p:ext uri="{BB962C8B-B14F-4D97-AF65-F5344CB8AC3E}">
        <p14:creationId xmlns:p14="http://schemas.microsoft.com/office/powerpoint/2010/main" val="29272446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TextBox 3"/>
          <p:cNvSpPr txBox="1"/>
          <p:nvPr/>
        </p:nvSpPr>
        <p:spPr>
          <a:xfrm>
            <a:off x="1937996" y="3229886"/>
            <a:ext cx="456976" cy="369332"/>
          </a:xfrm>
          <a:prstGeom prst="rect">
            <a:avLst/>
          </a:prstGeom>
          <a:noFill/>
        </p:spPr>
        <p:txBody>
          <a:bodyPr wrap="none" rtlCol="0">
            <a:spAutoFit/>
          </a:bodyPr>
          <a:lstStyle/>
          <a:p>
            <a:r>
              <a:rPr lang="en-US" dirty="0" smtClean="0"/>
              <a:t>(1)</a:t>
            </a:r>
            <a:endParaRPr lang="en-US" dirty="0"/>
          </a:p>
        </p:txBody>
      </p:sp>
      <p:sp>
        <p:nvSpPr>
          <p:cNvPr id="5" name="TextBox 4"/>
          <p:cNvSpPr txBox="1"/>
          <p:nvPr/>
        </p:nvSpPr>
        <p:spPr>
          <a:xfrm>
            <a:off x="2583994" y="2209535"/>
            <a:ext cx="486732" cy="369332"/>
          </a:xfrm>
          <a:prstGeom prst="rect">
            <a:avLst/>
          </a:prstGeom>
          <a:noFill/>
        </p:spPr>
        <p:txBody>
          <a:bodyPr wrap="none" rtlCol="0">
            <a:spAutoFit/>
          </a:bodyPr>
          <a:lstStyle/>
          <a:p>
            <a:r>
              <a:rPr lang="en-US" dirty="0" smtClean="0"/>
              <a:t>(2)</a:t>
            </a:r>
            <a:endParaRPr lang="en-US" dirty="0"/>
          </a:p>
        </p:txBody>
      </p:sp>
      <p:sp>
        <p:nvSpPr>
          <p:cNvPr id="6" name="TextBox 5"/>
          <p:cNvSpPr txBox="1"/>
          <p:nvPr/>
        </p:nvSpPr>
        <p:spPr>
          <a:xfrm>
            <a:off x="1159860" y="2209535"/>
            <a:ext cx="485154" cy="369332"/>
          </a:xfrm>
          <a:prstGeom prst="rect">
            <a:avLst/>
          </a:prstGeom>
          <a:noFill/>
        </p:spPr>
        <p:txBody>
          <a:bodyPr wrap="none" rtlCol="0">
            <a:spAutoFit/>
          </a:bodyPr>
          <a:lstStyle/>
          <a:p>
            <a:r>
              <a:rPr lang="en-US" dirty="0" smtClean="0"/>
              <a:t>(3)</a:t>
            </a:r>
            <a:endParaRPr lang="en-US" dirty="0"/>
          </a:p>
        </p:txBody>
      </p:sp>
      <p:sp>
        <p:nvSpPr>
          <p:cNvPr id="7" name="TextBox 6"/>
          <p:cNvSpPr txBox="1"/>
          <p:nvPr/>
        </p:nvSpPr>
        <p:spPr>
          <a:xfrm>
            <a:off x="5334151" y="3237227"/>
            <a:ext cx="456976" cy="369332"/>
          </a:xfrm>
          <a:prstGeom prst="rect">
            <a:avLst/>
          </a:prstGeom>
          <a:noFill/>
        </p:spPr>
        <p:txBody>
          <a:bodyPr wrap="none" rtlCol="0">
            <a:spAutoFit/>
          </a:bodyPr>
          <a:lstStyle/>
          <a:p>
            <a:r>
              <a:rPr lang="en-US" dirty="0" smtClean="0"/>
              <a:t>(1)</a:t>
            </a:r>
            <a:endParaRPr lang="en-US" dirty="0"/>
          </a:p>
        </p:txBody>
      </p:sp>
      <p:sp>
        <p:nvSpPr>
          <p:cNvPr id="8" name="TextBox 7"/>
          <p:cNvSpPr txBox="1"/>
          <p:nvPr/>
        </p:nvSpPr>
        <p:spPr>
          <a:xfrm>
            <a:off x="5858032" y="2246238"/>
            <a:ext cx="486732" cy="369332"/>
          </a:xfrm>
          <a:prstGeom prst="rect">
            <a:avLst/>
          </a:prstGeom>
          <a:noFill/>
        </p:spPr>
        <p:txBody>
          <a:bodyPr wrap="none" rtlCol="0">
            <a:spAutoFit/>
          </a:bodyPr>
          <a:lstStyle/>
          <a:p>
            <a:r>
              <a:rPr lang="en-US" dirty="0" smtClean="0"/>
              <a:t>(2)</a:t>
            </a:r>
            <a:endParaRPr lang="en-US" dirty="0"/>
          </a:p>
        </p:txBody>
      </p:sp>
      <p:sp>
        <p:nvSpPr>
          <p:cNvPr id="9" name="TextBox 8"/>
          <p:cNvSpPr txBox="1"/>
          <p:nvPr/>
        </p:nvSpPr>
        <p:spPr>
          <a:xfrm>
            <a:off x="4600061" y="2246238"/>
            <a:ext cx="485154" cy="369332"/>
          </a:xfrm>
          <a:prstGeom prst="rect">
            <a:avLst/>
          </a:prstGeom>
          <a:noFill/>
        </p:spPr>
        <p:txBody>
          <a:bodyPr wrap="none" rtlCol="0">
            <a:spAutoFit/>
          </a:bodyPr>
          <a:lstStyle/>
          <a:p>
            <a:r>
              <a:rPr lang="en-US" dirty="0" smtClean="0"/>
              <a:t>(3)</a:t>
            </a:r>
            <a:endParaRPr lang="en-US" dirty="0"/>
          </a:p>
        </p:txBody>
      </p:sp>
      <p:cxnSp>
        <p:nvCxnSpPr>
          <p:cNvPr id="13" name="Straight Arrow Connector 12"/>
          <p:cNvCxnSpPr>
            <a:stCxn id="6" idx="2"/>
          </p:cNvCxnSpPr>
          <p:nvPr/>
        </p:nvCxnSpPr>
        <p:spPr>
          <a:xfrm>
            <a:off x="1402437" y="2578867"/>
            <a:ext cx="704399" cy="5996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5" idx="2"/>
          </p:cNvCxnSpPr>
          <p:nvPr/>
        </p:nvCxnSpPr>
        <p:spPr>
          <a:xfrm flipH="1">
            <a:off x="2158223" y="2578867"/>
            <a:ext cx="669137" cy="5996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a:stCxn id="9" idx="3"/>
            <a:endCxn id="8" idx="1"/>
          </p:cNvCxnSpPr>
          <p:nvPr/>
        </p:nvCxnSpPr>
        <p:spPr>
          <a:xfrm>
            <a:off x="5085215" y="2430904"/>
            <a:ext cx="77281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7" idx="0"/>
          </p:cNvCxnSpPr>
          <p:nvPr/>
        </p:nvCxnSpPr>
        <p:spPr>
          <a:xfrm>
            <a:off x="5520352" y="2578867"/>
            <a:ext cx="42287" cy="65836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912181" y="1783778"/>
            <a:ext cx="1069524" cy="369332"/>
          </a:xfrm>
          <a:prstGeom prst="rect">
            <a:avLst/>
          </a:prstGeom>
          <a:noFill/>
        </p:spPr>
        <p:txBody>
          <a:bodyPr wrap="none" rtlCol="0">
            <a:spAutoFit/>
          </a:bodyPr>
          <a:lstStyle/>
          <a:p>
            <a:r>
              <a:rPr lang="en-US" dirty="0" smtClean="0"/>
              <a:t>Conjoint</a:t>
            </a:r>
            <a:endParaRPr lang="en-US" dirty="0"/>
          </a:p>
        </p:txBody>
      </p:sp>
      <p:sp>
        <p:nvSpPr>
          <p:cNvPr id="22" name="TextBox 21"/>
          <p:cNvSpPr txBox="1"/>
          <p:nvPr/>
        </p:nvSpPr>
        <p:spPr>
          <a:xfrm>
            <a:off x="1606601" y="1783778"/>
            <a:ext cx="1000469" cy="369332"/>
          </a:xfrm>
          <a:prstGeom prst="rect">
            <a:avLst/>
          </a:prstGeom>
          <a:noFill/>
        </p:spPr>
        <p:txBody>
          <a:bodyPr wrap="none" rtlCol="0">
            <a:spAutoFit/>
          </a:bodyPr>
          <a:lstStyle/>
          <a:p>
            <a:r>
              <a:rPr lang="en-US" dirty="0" smtClean="0"/>
              <a:t>Disjoint</a:t>
            </a:r>
            <a:endParaRPr lang="en-US" dirty="0"/>
          </a:p>
        </p:txBody>
      </p:sp>
    </p:spTree>
    <p:extLst>
      <p:ext uri="{BB962C8B-B14F-4D97-AF65-F5344CB8AC3E}">
        <p14:creationId xmlns:p14="http://schemas.microsoft.com/office/powerpoint/2010/main" val="146118781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There are two basic ways to reject an argument</a:t>
            </a:r>
          </a:p>
          <a:p>
            <a:r>
              <a:rPr lang="en-US" dirty="0" smtClean="0"/>
              <a:t>The first is to grant (for the sake of argument) that the premise or premises are true and claim that even so, the conclusion doesn’t follow—this is to claim that the argument is invalid</a:t>
            </a:r>
          </a:p>
          <a:p>
            <a:r>
              <a:rPr lang="en-US" dirty="0" smtClean="0"/>
              <a:t>The second way is to grant the validity of the argument but deny that the premise or premises are, in fact, true</a:t>
            </a:r>
          </a:p>
          <a:p>
            <a:r>
              <a:rPr lang="en-US" dirty="0" smtClean="0"/>
              <a:t>In effect, the second method moves the argument back a step and focuses on the justification of one or more of the premises</a:t>
            </a:r>
          </a:p>
          <a:p>
            <a:endParaRPr lang="en-US" dirty="0"/>
          </a:p>
        </p:txBody>
      </p:sp>
    </p:spTree>
    <p:extLst>
      <p:ext uri="{BB962C8B-B14F-4D97-AF65-F5344CB8AC3E}">
        <p14:creationId xmlns:p14="http://schemas.microsoft.com/office/powerpoint/2010/main" val="4123468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argument we have just look at was exceptionally simple. Let’s take a more complicated example—</a:t>
            </a:r>
            <a:endParaRPr lang="en-US" dirty="0"/>
          </a:p>
        </p:txBody>
      </p:sp>
    </p:spTree>
    <p:extLst>
      <p:ext uri="{BB962C8B-B14F-4D97-AF65-F5344CB8AC3E}">
        <p14:creationId xmlns:p14="http://schemas.microsoft.com/office/powerpoint/2010/main" val="22193632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“If a person is known to lie occasionally, it is not reasonable to accept something simply on the grounds that he testifies to it. Similarly, once the sense have been discovered to be capable of deception, it is not reasonable to regard a belief as solid or permanent merely because it is based on sensory evidence. For it may turn out that the occasion on which the senses provided the evidence for the belief was one on which the senses were deceptive: and then, of course, the belief would have to be abandoned. Despite this, however, it may still be reasonable to regard some sensory beliefs as permanent and indubitable, if occasions on which the senses are absolutely reliable can be distinguished from those on which they are like to deceive.”</a:t>
            </a:r>
            <a:endParaRPr lang="en-US" dirty="0"/>
          </a:p>
        </p:txBody>
      </p:sp>
    </p:spTree>
    <p:extLst>
      <p:ext uri="{BB962C8B-B14F-4D97-AF65-F5344CB8AC3E}">
        <p14:creationId xmlns:p14="http://schemas.microsoft.com/office/powerpoint/2010/main" val="42528140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The first thing to do here is to try to separate the logically significant words [connectors] from the content</a:t>
            </a:r>
          </a:p>
          <a:p>
            <a:r>
              <a:rPr lang="en-US" dirty="0" smtClean="0"/>
              <a:t>Logically significant words are connective words such as: if, so, thus, therefore, since, because, but, even if, although, however, and so on</a:t>
            </a:r>
          </a:p>
          <a:p>
            <a:r>
              <a:rPr lang="en-US" dirty="0" smtClean="0"/>
              <a:t>Anything that remains after the connectors are identified is content</a:t>
            </a:r>
          </a:p>
          <a:p>
            <a:r>
              <a:rPr lang="en-US" dirty="0" smtClean="0"/>
              <a:t>Assign a number to the contentful propositions</a:t>
            </a:r>
          </a:p>
          <a:p>
            <a:r>
              <a:rPr lang="en-US" dirty="0" smtClean="0"/>
              <a:t>Here is our passage with the connectors in italics and the content underlined</a:t>
            </a:r>
          </a:p>
        </p:txBody>
      </p:sp>
    </p:spTree>
    <p:extLst>
      <p:ext uri="{BB962C8B-B14F-4D97-AF65-F5344CB8AC3E}">
        <p14:creationId xmlns:p14="http://schemas.microsoft.com/office/powerpoint/2010/main" val="6964507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20000"/>
          </a:bodyPr>
          <a:lstStyle/>
          <a:p>
            <a:r>
              <a:rPr lang="en-US" i="1" dirty="0" smtClean="0"/>
              <a:t>If </a:t>
            </a:r>
            <a:r>
              <a:rPr lang="en-US" u="sng" dirty="0" smtClean="0"/>
              <a:t>a person is known to lie occasionally</a:t>
            </a:r>
            <a:r>
              <a:rPr lang="en-US" dirty="0" smtClean="0"/>
              <a:t>, [</a:t>
            </a:r>
            <a:r>
              <a:rPr lang="en-US" i="1" dirty="0" smtClean="0"/>
              <a:t>then</a:t>
            </a:r>
            <a:r>
              <a:rPr lang="en-US" dirty="0" smtClean="0"/>
              <a:t>] </a:t>
            </a:r>
            <a:r>
              <a:rPr lang="en-US" i="1" dirty="0" smtClean="0"/>
              <a:t>it is</a:t>
            </a:r>
            <a:r>
              <a:rPr lang="en-US" dirty="0" smtClean="0"/>
              <a:t> </a:t>
            </a:r>
            <a:r>
              <a:rPr lang="en-US" i="1" dirty="0" smtClean="0"/>
              <a:t>not</a:t>
            </a:r>
            <a:r>
              <a:rPr lang="en-US" dirty="0" smtClean="0"/>
              <a:t> </a:t>
            </a:r>
            <a:r>
              <a:rPr lang="en-US" u="sng" dirty="0" smtClean="0"/>
              <a:t>reasonable to accept something simply on the grounds that he testifies to it</a:t>
            </a:r>
            <a:r>
              <a:rPr lang="en-US" dirty="0" smtClean="0"/>
              <a:t>. </a:t>
            </a:r>
            <a:r>
              <a:rPr lang="en-US" i="1" dirty="0" smtClean="0"/>
              <a:t>Similarly</a:t>
            </a:r>
            <a:r>
              <a:rPr lang="en-US" dirty="0" smtClean="0"/>
              <a:t>, </a:t>
            </a:r>
            <a:r>
              <a:rPr lang="en-US" i="1" dirty="0" smtClean="0"/>
              <a:t>once</a:t>
            </a:r>
            <a:r>
              <a:rPr lang="en-US" dirty="0" smtClean="0"/>
              <a:t> </a:t>
            </a:r>
            <a:r>
              <a:rPr lang="en-US" u="sng" dirty="0" smtClean="0"/>
              <a:t>the senses have been discovered to be capable of deception</a:t>
            </a:r>
            <a:r>
              <a:rPr lang="en-US" dirty="0" smtClean="0"/>
              <a:t>, </a:t>
            </a:r>
            <a:r>
              <a:rPr lang="en-US" u="sng" dirty="0" smtClean="0"/>
              <a:t>it is </a:t>
            </a:r>
            <a:r>
              <a:rPr lang="en-US" i="1" dirty="0" smtClean="0"/>
              <a:t>not</a:t>
            </a:r>
            <a:r>
              <a:rPr lang="en-US" dirty="0" smtClean="0"/>
              <a:t> </a:t>
            </a:r>
            <a:r>
              <a:rPr lang="en-US" u="sng" dirty="0" smtClean="0"/>
              <a:t>reasonable to regard a belief as solid or permanent merely because it is based on sensory evidence</a:t>
            </a:r>
            <a:r>
              <a:rPr lang="en-US" dirty="0" smtClean="0"/>
              <a:t>. </a:t>
            </a:r>
            <a:r>
              <a:rPr lang="en-US" i="1" dirty="0" smtClean="0"/>
              <a:t>For</a:t>
            </a:r>
            <a:r>
              <a:rPr lang="en-US" dirty="0" smtClean="0"/>
              <a:t> </a:t>
            </a:r>
            <a:r>
              <a:rPr lang="en-US" u="sng" dirty="0" smtClean="0"/>
              <a:t>it may turn out that the occasion on which the senses provided the evidence for the belief was one on which the sense were deceptive</a:t>
            </a:r>
            <a:r>
              <a:rPr lang="en-US" dirty="0" smtClean="0"/>
              <a:t>: </a:t>
            </a:r>
            <a:r>
              <a:rPr lang="en-US" i="1" dirty="0" smtClean="0"/>
              <a:t>and then</a:t>
            </a:r>
            <a:r>
              <a:rPr lang="en-US" dirty="0" smtClean="0"/>
              <a:t>, of course, </a:t>
            </a:r>
            <a:r>
              <a:rPr lang="en-US" u="sng" dirty="0" smtClean="0"/>
              <a:t>the belief would have to be abandoned</a:t>
            </a:r>
            <a:r>
              <a:rPr lang="en-US" dirty="0" smtClean="0"/>
              <a:t>. </a:t>
            </a:r>
            <a:r>
              <a:rPr lang="en-US" i="1" dirty="0" smtClean="0"/>
              <a:t>Despite this, however</a:t>
            </a:r>
            <a:r>
              <a:rPr lang="en-US" dirty="0" smtClean="0"/>
              <a:t>, </a:t>
            </a:r>
            <a:r>
              <a:rPr lang="en-US" u="sng" dirty="0" smtClean="0"/>
              <a:t>it may still be reasonable to regard some sensory beliefs as permanent and indubitable</a:t>
            </a:r>
            <a:r>
              <a:rPr lang="en-US" dirty="0" smtClean="0"/>
              <a:t>, </a:t>
            </a:r>
            <a:r>
              <a:rPr lang="en-US" i="1" dirty="0" smtClean="0"/>
              <a:t>if</a:t>
            </a:r>
            <a:r>
              <a:rPr lang="en-US" dirty="0" smtClean="0"/>
              <a:t> </a:t>
            </a:r>
            <a:r>
              <a:rPr lang="en-US" u="sng" dirty="0" smtClean="0"/>
              <a:t>occasions on which the senses are absolutely reliable can be distinguished from those on which they are like to deceive</a:t>
            </a:r>
            <a:endParaRPr lang="en-US" u="sng" dirty="0"/>
          </a:p>
        </p:txBody>
      </p:sp>
    </p:spTree>
    <p:extLst>
      <p:ext uri="{BB962C8B-B14F-4D97-AF65-F5344CB8AC3E}">
        <p14:creationId xmlns:p14="http://schemas.microsoft.com/office/powerpoint/2010/main" val="26445883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Next, number the propositions</a:t>
            </a:r>
            <a:endParaRPr lang="en-US" dirty="0"/>
          </a:p>
        </p:txBody>
      </p:sp>
    </p:spTree>
    <p:extLst>
      <p:ext uri="{BB962C8B-B14F-4D97-AF65-F5344CB8AC3E}">
        <p14:creationId xmlns:p14="http://schemas.microsoft.com/office/powerpoint/2010/main" val="10549679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85000" lnSpcReduction="10000"/>
          </a:bodyPr>
          <a:lstStyle/>
          <a:p>
            <a:r>
              <a:rPr lang="en-US" i="1" dirty="0" smtClean="0"/>
              <a:t>If </a:t>
            </a:r>
            <a:r>
              <a:rPr lang="en-US" dirty="0" smtClean="0"/>
              <a:t>(1)</a:t>
            </a:r>
            <a:r>
              <a:rPr lang="en-US" i="1" dirty="0" smtClean="0"/>
              <a:t> </a:t>
            </a:r>
            <a:r>
              <a:rPr lang="en-US" u="sng" dirty="0" smtClean="0"/>
              <a:t>a person is known to lie occasionally</a:t>
            </a:r>
            <a:r>
              <a:rPr lang="en-US" dirty="0" smtClean="0"/>
              <a:t>, [</a:t>
            </a:r>
            <a:r>
              <a:rPr lang="en-US" i="1" dirty="0" smtClean="0"/>
              <a:t>then</a:t>
            </a:r>
            <a:r>
              <a:rPr lang="en-US" dirty="0" smtClean="0"/>
              <a:t>] (2) </a:t>
            </a:r>
            <a:r>
              <a:rPr lang="en-US" u="sng" dirty="0" smtClean="0"/>
              <a:t>it is</a:t>
            </a:r>
            <a:r>
              <a:rPr lang="en-US" dirty="0" smtClean="0"/>
              <a:t> </a:t>
            </a:r>
            <a:r>
              <a:rPr lang="en-US" i="1" dirty="0" smtClean="0"/>
              <a:t>not</a:t>
            </a:r>
            <a:r>
              <a:rPr lang="en-US" dirty="0" smtClean="0"/>
              <a:t> </a:t>
            </a:r>
            <a:r>
              <a:rPr lang="en-US" u="sng" dirty="0" smtClean="0"/>
              <a:t>reasonable to accept something simply on the grounds that he testifies to it</a:t>
            </a:r>
            <a:r>
              <a:rPr lang="en-US" dirty="0" smtClean="0"/>
              <a:t>. </a:t>
            </a:r>
            <a:r>
              <a:rPr lang="en-US" i="1" dirty="0" smtClean="0"/>
              <a:t>Similarly</a:t>
            </a:r>
            <a:r>
              <a:rPr lang="en-US" dirty="0" smtClean="0"/>
              <a:t>, </a:t>
            </a:r>
            <a:r>
              <a:rPr lang="en-US" i="1" dirty="0" smtClean="0"/>
              <a:t>once </a:t>
            </a:r>
            <a:r>
              <a:rPr lang="en-US" dirty="0" smtClean="0"/>
              <a:t>(3) </a:t>
            </a:r>
            <a:r>
              <a:rPr lang="en-US" u="sng" dirty="0" smtClean="0"/>
              <a:t>the senses have been discovered to be capable of deception</a:t>
            </a:r>
            <a:r>
              <a:rPr lang="en-US" dirty="0" smtClean="0"/>
              <a:t>, (4) </a:t>
            </a:r>
            <a:r>
              <a:rPr lang="en-US" u="sng" dirty="0" smtClean="0"/>
              <a:t>it is </a:t>
            </a:r>
            <a:r>
              <a:rPr lang="en-US" i="1" dirty="0" smtClean="0"/>
              <a:t>not</a:t>
            </a:r>
            <a:r>
              <a:rPr lang="en-US" dirty="0" smtClean="0"/>
              <a:t> </a:t>
            </a:r>
            <a:r>
              <a:rPr lang="en-US" u="sng" dirty="0" smtClean="0"/>
              <a:t>reasonable to regard a belief as solid or permanent merely because it is based on sensory evidence</a:t>
            </a:r>
            <a:r>
              <a:rPr lang="en-US" dirty="0" smtClean="0"/>
              <a:t>. </a:t>
            </a:r>
            <a:r>
              <a:rPr lang="en-US" i="1" dirty="0" smtClean="0"/>
              <a:t>For</a:t>
            </a:r>
            <a:r>
              <a:rPr lang="en-US" dirty="0" smtClean="0"/>
              <a:t> </a:t>
            </a:r>
            <a:r>
              <a:rPr lang="en-US" i="1" dirty="0" smtClean="0"/>
              <a:t>it may turn out that</a:t>
            </a:r>
            <a:r>
              <a:rPr lang="en-US" dirty="0" smtClean="0"/>
              <a:t> (5)</a:t>
            </a:r>
            <a:r>
              <a:rPr lang="en-US" i="1" dirty="0" smtClean="0"/>
              <a:t> </a:t>
            </a:r>
            <a:r>
              <a:rPr lang="en-US" u="sng" dirty="0" smtClean="0"/>
              <a:t>the occasion on which the sense provided the evidence for the belief was one on which the senses were deceptive</a:t>
            </a:r>
            <a:r>
              <a:rPr lang="en-US" dirty="0" smtClean="0"/>
              <a:t>: </a:t>
            </a:r>
            <a:r>
              <a:rPr lang="en-US" i="1" dirty="0" smtClean="0"/>
              <a:t>and then</a:t>
            </a:r>
            <a:r>
              <a:rPr lang="en-US" dirty="0" smtClean="0"/>
              <a:t>, of course, (6) </a:t>
            </a:r>
            <a:r>
              <a:rPr lang="en-US" u="sng" dirty="0" smtClean="0"/>
              <a:t>the belief would have to be abandoned</a:t>
            </a:r>
            <a:r>
              <a:rPr lang="en-US" dirty="0" smtClean="0"/>
              <a:t>. </a:t>
            </a:r>
            <a:r>
              <a:rPr lang="en-US" i="1" dirty="0" smtClean="0"/>
              <a:t>Despite this, however</a:t>
            </a:r>
            <a:r>
              <a:rPr lang="en-US" dirty="0" smtClean="0"/>
              <a:t>, (7) </a:t>
            </a:r>
            <a:r>
              <a:rPr lang="en-US" u="sng" dirty="0" smtClean="0"/>
              <a:t>it may still be reasonable to regard some sensory beliefs as permanent and indubitable</a:t>
            </a:r>
            <a:r>
              <a:rPr lang="en-US" dirty="0" smtClean="0"/>
              <a:t>, </a:t>
            </a:r>
            <a:r>
              <a:rPr lang="en-US" i="1" dirty="0" smtClean="0"/>
              <a:t>if</a:t>
            </a:r>
            <a:r>
              <a:rPr lang="en-US" dirty="0" smtClean="0"/>
              <a:t> (8) </a:t>
            </a:r>
            <a:r>
              <a:rPr lang="en-US" u="sng" dirty="0" smtClean="0"/>
              <a:t>occasions on which the senses are absolutely reliable can be distinguished from those on which they are like to deceive</a:t>
            </a:r>
            <a:endParaRPr lang="en-US" u="sng" dirty="0"/>
          </a:p>
        </p:txBody>
      </p:sp>
    </p:spTree>
    <p:extLst>
      <p:ext uri="{BB962C8B-B14F-4D97-AF65-F5344CB8AC3E}">
        <p14:creationId xmlns:p14="http://schemas.microsoft.com/office/powerpoint/2010/main" val="42778824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TextBox 3"/>
          <p:cNvSpPr txBox="1"/>
          <p:nvPr/>
        </p:nvSpPr>
        <p:spPr>
          <a:xfrm>
            <a:off x="895589" y="1614942"/>
            <a:ext cx="6694894" cy="369332"/>
          </a:xfrm>
          <a:prstGeom prst="rect">
            <a:avLst/>
          </a:prstGeom>
          <a:noFill/>
        </p:spPr>
        <p:txBody>
          <a:bodyPr wrap="square" rtlCol="0">
            <a:spAutoFit/>
          </a:bodyPr>
          <a:lstStyle/>
          <a:p>
            <a:r>
              <a:rPr lang="en-US" dirty="0" smtClean="0"/>
              <a:t>So, we have</a:t>
            </a:r>
            <a:endParaRPr lang="en-US" dirty="0"/>
          </a:p>
        </p:txBody>
      </p:sp>
      <p:sp>
        <p:nvSpPr>
          <p:cNvPr id="5" name="TextBox 4"/>
          <p:cNvSpPr txBox="1"/>
          <p:nvPr/>
        </p:nvSpPr>
        <p:spPr>
          <a:xfrm>
            <a:off x="954316" y="2216876"/>
            <a:ext cx="462476" cy="369332"/>
          </a:xfrm>
          <a:prstGeom prst="rect">
            <a:avLst/>
          </a:prstGeom>
          <a:noFill/>
        </p:spPr>
        <p:txBody>
          <a:bodyPr wrap="square" rtlCol="0">
            <a:spAutoFit/>
          </a:bodyPr>
          <a:lstStyle/>
          <a:p>
            <a:r>
              <a:rPr lang="en-US" dirty="0" smtClean="0"/>
              <a:t>(1)</a:t>
            </a:r>
            <a:endParaRPr lang="en-US" dirty="0"/>
          </a:p>
        </p:txBody>
      </p:sp>
      <p:sp>
        <p:nvSpPr>
          <p:cNvPr id="6" name="TextBox 5"/>
          <p:cNvSpPr txBox="1"/>
          <p:nvPr/>
        </p:nvSpPr>
        <p:spPr>
          <a:xfrm>
            <a:off x="954316" y="3170719"/>
            <a:ext cx="557907" cy="369332"/>
          </a:xfrm>
          <a:prstGeom prst="rect">
            <a:avLst/>
          </a:prstGeom>
          <a:noFill/>
        </p:spPr>
        <p:txBody>
          <a:bodyPr wrap="square" rtlCol="0">
            <a:spAutoFit/>
          </a:bodyPr>
          <a:lstStyle/>
          <a:p>
            <a:r>
              <a:rPr lang="en-US" dirty="0" smtClean="0"/>
              <a:t>(2)</a:t>
            </a:r>
            <a:endParaRPr lang="en-US" dirty="0"/>
          </a:p>
        </p:txBody>
      </p:sp>
      <p:sp>
        <p:nvSpPr>
          <p:cNvPr id="7" name="TextBox 6"/>
          <p:cNvSpPr txBox="1"/>
          <p:nvPr/>
        </p:nvSpPr>
        <p:spPr>
          <a:xfrm>
            <a:off x="2161090" y="2216876"/>
            <a:ext cx="496313" cy="369332"/>
          </a:xfrm>
          <a:prstGeom prst="rect">
            <a:avLst/>
          </a:prstGeom>
          <a:noFill/>
        </p:spPr>
        <p:txBody>
          <a:bodyPr wrap="square" rtlCol="0">
            <a:spAutoFit/>
          </a:bodyPr>
          <a:lstStyle/>
          <a:p>
            <a:r>
              <a:rPr lang="en-US" dirty="0" smtClean="0"/>
              <a:t>(3)</a:t>
            </a:r>
            <a:endParaRPr lang="en-US" dirty="0"/>
          </a:p>
        </p:txBody>
      </p:sp>
      <p:sp>
        <p:nvSpPr>
          <p:cNvPr id="8" name="TextBox 7"/>
          <p:cNvSpPr txBox="1"/>
          <p:nvPr/>
        </p:nvSpPr>
        <p:spPr>
          <a:xfrm>
            <a:off x="2161090" y="3146397"/>
            <a:ext cx="535886" cy="369332"/>
          </a:xfrm>
          <a:prstGeom prst="rect">
            <a:avLst/>
          </a:prstGeom>
          <a:noFill/>
        </p:spPr>
        <p:txBody>
          <a:bodyPr wrap="square" rtlCol="0">
            <a:spAutoFit/>
          </a:bodyPr>
          <a:lstStyle/>
          <a:p>
            <a:r>
              <a:rPr lang="en-US" dirty="0" smtClean="0"/>
              <a:t>(4)</a:t>
            </a:r>
            <a:endParaRPr lang="en-US" dirty="0"/>
          </a:p>
        </p:txBody>
      </p:sp>
      <p:cxnSp>
        <p:nvCxnSpPr>
          <p:cNvPr id="10" name="Straight Arrow Connector 9"/>
          <p:cNvCxnSpPr>
            <a:stCxn id="5" idx="2"/>
          </p:cNvCxnSpPr>
          <p:nvPr/>
        </p:nvCxnSpPr>
        <p:spPr>
          <a:xfrm>
            <a:off x="1185554" y="2586208"/>
            <a:ext cx="3671" cy="5601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2403340" y="2586208"/>
            <a:ext cx="19786" cy="5601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1512223" y="2676595"/>
            <a:ext cx="569913" cy="369332"/>
          </a:xfrm>
          <a:prstGeom prst="rect">
            <a:avLst/>
          </a:prstGeom>
          <a:noFill/>
        </p:spPr>
        <p:txBody>
          <a:bodyPr wrap="none" rtlCol="0">
            <a:spAutoFit/>
          </a:bodyPr>
          <a:lstStyle/>
          <a:p>
            <a:r>
              <a:rPr lang="en-US" dirty="0" smtClean="0"/>
              <a:t>and</a:t>
            </a:r>
            <a:endParaRPr lang="en-US" dirty="0"/>
          </a:p>
        </p:txBody>
      </p:sp>
      <p:sp>
        <p:nvSpPr>
          <p:cNvPr id="14" name="TextBox 13"/>
          <p:cNvSpPr txBox="1"/>
          <p:nvPr/>
        </p:nvSpPr>
        <p:spPr>
          <a:xfrm>
            <a:off x="4228355" y="2230763"/>
            <a:ext cx="3707151" cy="2308324"/>
          </a:xfrm>
          <a:prstGeom prst="rect">
            <a:avLst/>
          </a:prstGeom>
          <a:noFill/>
        </p:spPr>
        <p:txBody>
          <a:bodyPr wrap="square" rtlCol="0">
            <a:spAutoFit/>
          </a:bodyPr>
          <a:lstStyle/>
          <a:p>
            <a:r>
              <a:rPr lang="en-US" dirty="0" smtClean="0"/>
              <a:t>What’s the relationship between (1) &amp; (2), and (3) &amp; (4)? The clue to the relationship lies in the word ‘Similarly”. The inference from (1) to (2) is taken to be a truism of which (3) to (4) is a particular application by parity of reasoning, so—</a:t>
            </a:r>
            <a:endParaRPr lang="en-US" dirty="0"/>
          </a:p>
        </p:txBody>
      </p:sp>
      <p:sp>
        <p:nvSpPr>
          <p:cNvPr id="21" name="TextBox 20"/>
          <p:cNvSpPr txBox="1"/>
          <p:nvPr/>
        </p:nvSpPr>
        <p:spPr>
          <a:xfrm>
            <a:off x="954316" y="4783803"/>
            <a:ext cx="456976" cy="369332"/>
          </a:xfrm>
          <a:prstGeom prst="rect">
            <a:avLst/>
          </a:prstGeom>
          <a:noFill/>
        </p:spPr>
        <p:txBody>
          <a:bodyPr wrap="none" rtlCol="0">
            <a:spAutoFit/>
          </a:bodyPr>
          <a:lstStyle/>
          <a:p>
            <a:r>
              <a:rPr lang="en-US" dirty="0" smtClean="0"/>
              <a:t>(1)</a:t>
            </a:r>
            <a:endParaRPr lang="en-US" dirty="0"/>
          </a:p>
        </p:txBody>
      </p:sp>
      <p:sp>
        <p:nvSpPr>
          <p:cNvPr id="22" name="TextBox 21"/>
          <p:cNvSpPr txBox="1"/>
          <p:nvPr/>
        </p:nvSpPr>
        <p:spPr>
          <a:xfrm>
            <a:off x="924560" y="5638767"/>
            <a:ext cx="486732" cy="369332"/>
          </a:xfrm>
          <a:prstGeom prst="rect">
            <a:avLst/>
          </a:prstGeom>
          <a:noFill/>
        </p:spPr>
        <p:txBody>
          <a:bodyPr wrap="none" rtlCol="0">
            <a:spAutoFit/>
          </a:bodyPr>
          <a:lstStyle/>
          <a:p>
            <a:r>
              <a:rPr lang="en-US" dirty="0" smtClean="0"/>
              <a:t>(2)</a:t>
            </a:r>
            <a:endParaRPr lang="en-US" dirty="0"/>
          </a:p>
        </p:txBody>
      </p:sp>
      <p:sp>
        <p:nvSpPr>
          <p:cNvPr id="23" name="TextBox 22"/>
          <p:cNvSpPr txBox="1"/>
          <p:nvPr/>
        </p:nvSpPr>
        <p:spPr>
          <a:xfrm>
            <a:off x="3743201" y="4810866"/>
            <a:ext cx="485154" cy="369332"/>
          </a:xfrm>
          <a:prstGeom prst="rect">
            <a:avLst/>
          </a:prstGeom>
          <a:noFill/>
        </p:spPr>
        <p:txBody>
          <a:bodyPr wrap="none" rtlCol="0">
            <a:spAutoFit/>
          </a:bodyPr>
          <a:lstStyle/>
          <a:p>
            <a:r>
              <a:rPr lang="en-US" dirty="0" smtClean="0"/>
              <a:t>(3)</a:t>
            </a:r>
            <a:endParaRPr lang="en-US" dirty="0"/>
          </a:p>
        </p:txBody>
      </p:sp>
      <p:sp>
        <p:nvSpPr>
          <p:cNvPr id="24" name="TextBox 23"/>
          <p:cNvSpPr txBox="1"/>
          <p:nvPr/>
        </p:nvSpPr>
        <p:spPr>
          <a:xfrm>
            <a:off x="3743201" y="5663088"/>
            <a:ext cx="488197" cy="369332"/>
          </a:xfrm>
          <a:prstGeom prst="rect">
            <a:avLst/>
          </a:prstGeom>
          <a:noFill/>
        </p:spPr>
        <p:txBody>
          <a:bodyPr wrap="none" rtlCol="0">
            <a:spAutoFit/>
          </a:bodyPr>
          <a:lstStyle/>
          <a:p>
            <a:r>
              <a:rPr lang="en-US" dirty="0" smtClean="0"/>
              <a:t>(4)</a:t>
            </a:r>
            <a:endParaRPr lang="en-US" dirty="0"/>
          </a:p>
        </p:txBody>
      </p:sp>
      <p:sp>
        <p:nvSpPr>
          <p:cNvPr id="25" name="TextBox 24"/>
          <p:cNvSpPr txBox="1"/>
          <p:nvPr/>
        </p:nvSpPr>
        <p:spPr>
          <a:xfrm>
            <a:off x="726467" y="4414471"/>
            <a:ext cx="1098641" cy="369332"/>
          </a:xfrm>
          <a:prstGeom prst="rect">
            <a:avLst/>
          </a:prstGeom>
          <a:noFill/>
        </p:spPr>
        <p:txBody>
          <a:bodyPr wrap="none" rtlCol="0">
            <a:spAutoFit/>
          </a:bodyPr>
          <a:lstStyle/>
          <a:p>
            <a:r>
              <a:rPr lang="en-US" dirty="0" smtClean="0"/>
              <a:t>[Truism]</a:t>
            </a:r>
            <a:endParaRPr lang="en-US" dirty="0"/>
          </a:p>
        </p:txBody>
      </p:sp>
      <p:sp>
        <p:nvSpPr>
          <p:cNvPr id="26" name="TextBox 25"/>
          <p:cNvSpPr txBox="1"/>
          <p:nvPr/>
        </p:nvSpPr>
        <p:spPr>
          <a:xfrm>
            <a:off x="1416792" y="5233882"/>
            <a:ext cx="2402371" cy="369332"/>
          </a:xfrm>
          <a:prstGeom prst="rect">
            <a:avLst/>
          </a:prstGeom>
          <a:noFill/>
        </p:spPr>
        <p:txBody>
          <a:bodyPr wrap="none" rtlCol="0">
            <a:spAutoFit/>
          </a:bodyPr>
          <a:lstStyle/>
          <a:p>
            <a:r>
              <a:rPr lang="en-US" dirty="0"/>
              <a:t>b</a:t>
            </a:r>
            <a:r>
              <a:rPr lang="en-US" dirty="0" smtClean="0"/>
              <a:t>y parity of reasoning</a:t>
            </a:r>
            <a:endParaRPr lang="en-US" dirty="0"/>
          </a:p>
        </p:txBody>
      </p:sp>
      <p:cxnSp>
        <p:nvCxnSpPr>
          <p:cNvPr id="28" name="Straight Arrow Connector 27"/>
          <p:cNvCxnSpPr>
            <a:stCxn id="21" idx="2"/>
          </p:cNvCxnSpPr>
          <p:nvPr/>
        </p:nvCxnSpPr>
        <p:spPr>
          <a:xfrm>
            <a:off x="1182804" y="5153135"/>
            <a:ext cx="21299" cy="50995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23" idx="2"/>
            <a:endCxn id="24" idx="0"/>
          </p:cNvCxnSpPr>
          <p:nvPr/>
        </p:nvCxnSpPr>
        <p:spPr>
          <a:xfrm>
            <a:off x="3985778" y="5180198"/>
            <a:ext cx="1522" cy="48289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1825108" y="5153135"/>
            <a:ext cx="1522339"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097735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You are reading an article or a book and you come upon a passage that seems to be argumentative</a:t>
            </a:r>
          </a:p>
          <a:p>
            <a:r>
              <a:rPr lang="en-US" dirty="0" smtClean="0"/>
              <a:t>However, you’re not clear as to the structure or value of the argument</a:t>
            </a:r>
          </a:p>
          <a:p>
            <a:r>
              <a:rPr lang="en-US" dirty="0" smtClean="0"/>
              <a:t>The first thing to do is to identify the conclusion—what is it that is being argued for?; what’s the point of the passage?</a:t>
            </a:r>
          </a:p>
          <a:p>
            <a:r>
              <a:rPr lang="en-US" dirty="0" smtClean="0"/>
              <a:t>Next, what are the premises of this argument? What’s offered by way of support for the conclusion?</a:t>
            </a:r>
            <a:endParaRPr lang="en-US" dirty="0"/>
          </a:p>
        </p:txBody>
      </p:sp>
    </p:spTree>
    <p:extLst>
      <p:ext uri="{BB962C8B-B14F-4D97-AF65-F5344CB8AC3E}">
        <p14:creationId xmlns:p14="http://schemas.microsoft.com/office/powerpoint/2010/main" val="14416806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13" name="TextBox 12"/>
          <p:cNvSpPr txBox="1"/>
          <p:nvPr/>
        </p:nvSpPr>
        <p:spPr>
          <a:xfrm>
            <a:off x="1291997" y="1676763"/>
            <a:ext cx="6144328" cy="1200329"/>
          </a:xfrm>
          <a:prstGeom prst="rect">
            <a:avLst/>
          </a:prstGeom>
          <a:noFill/>
        </p:spPr>
        <p:txBody>
          <a:bodyPr wrap="square" rtlCol="0">
            <a:spAutoFit/>
          </a:bodyPr>
          <a:lstStyle/>
          <a:p>
            <a:r>
              <a:rPr lang="en-US" dirty="0" smtClean="0"/>
              <a:t>When we look at (5) we see the “For’ in front of it. ‘For’ is a premise indicator (as are ‘since’ and ‘because’). (5) supports (6) and that unit provides evidence for the inferential connection between (3) ad (4), So</a:t>
            </a:r>
            <a:endParaRPr lang="en-US" dirty="0"/>
          </a:p>
        </p:txBody>
      </p:sp>
      <p:grpSp>
        <p:nvGrpSpPr>
          <p:cNvPr id="30" name="Group 29"/>
          <p:cNvGrpSpPr/>
          <p:nvPr/>
        </p:nvGrpSpPr>
        <p:grpSpPr>
          <a:xfrm>
            <a:off x="1278328" y="3364670"/>
            <a:ext cx="5738556" cy="1728854"/>
            <a:chOff x="1278328" y="3364670"/>
            <a:chExt cx="5738556" cy="1728854"/>
          </a:xfrm>
        </p:grpSpPr>
        <p:sp>
          <p:nvSpPr>
            <p:cNvPr id="15" name="TextBox 14"/>
            <p:cNvSpPr txBox="1"/>
            <p:nvPr/>
          </p:nvSpPr>
          <p:spPr>
            <a:xfrm>
              <a:off x="1577862" y="3844907"/>
              <a:ext cx="456976" cy="369332"/>
            </a:xfrm>
            <a:prstGeom prst="rect">
              <a:avLst/>
            </a:prstGeom>
            <a:noFill/>
          </p:spPr>
          <p:txBody>
            <a:bodyPr wrap="none" rtlCol="0">
              <a:spAutoFit/>
            </a:bodyPr>
            <a:lstStyle/>
            <a:p>
              <a:r>
                <a:rPr lang="en-US" dirty="0" smtClean="0"/>
                <a:t>(1)</a:t>
              </a:r>
              <a:endParaRPr lang="en-US" dirty="0"/>
            </a:p>
          </p:txBody>
        </p:sp>
        <p:sp>
          <p:nvSpPr>
            <p:cNvPr id="16" name="TextBox 15"/>
            <p:cNvSpPr txBox="1"/>
            <p:nvPr/>
          </p:nvSpPr>
          <p:spPr>
            <a:xfrm>
              <a:off x="1562788" y="4699871"/>
              <a:ext cx="486732" cy="369332"/>
            </a:xfrm>
            <a:prstGeom prst="rect">
              <a:avLst/>
            </a:prstGeom>
            <a:noFill/>
          </p:spPr>
          <p:txBody>
            <a:bodyPr wrap="none" rtlCol="0">
              <a:spAutoFit/>
            </a:bodyPr>
            <a:lstStyle/>
            <a:p>
              <a:r>
                <a:rPr lang="en-US" dirty="0" smtClean="0"/>
                <a:t>(2)</a:t>
              </a:r>
              <a:endParaRPr lang="en-US" dirty="0"/>
            </a:p>
          </p:txBody>
        </p:sp>
        <p:sp>
          <p:nvSpPr>
            <p:cNvPr id="17" name="TextBox 16"/>
            <p:cNvSpPr txBox="1"/>
            <p:nvPr/>
          </p:nvSpPr>
          <p:spPr>
            <a:xfrm>
              <a:off x="4366747" y="3871970"/>
              <a:ext cx="485154" cy="369332"/>
            </a:xfrm>
            <a:prstGeom prst="rect">
              <a:avLst/>
            </a:prstGeom>
            <a:noFill/>
          </p:spPr>
          <p:txBody>
            <a:bodyPr wrap="none" rtlCol="0">
              <a:spAutoFit/>
            </a:bodyPr>
            <a:lstStyle/>
            <a:p>
              <a:r>
                <a:rPr lang="en-US" dirty="0" smtClean="0"/>
                <a:t>(3)</a:t>
              </a:r>
              <a:endParaRPr lang="en-US" dirty="0"/>
            </a:p>
          </p:txBody>
        </p:sp>
        <p:sp>
          <p:nvSpPr>
            <p:cNvPr id="18" name="TextBox 17"/>
            <p:cNvSpPr txBox="1"/>
            <p:nvPr/>
          </p:nvSpPr>
          <p:spPr>
            <a:xfrm>
              <a:off x="4366747" y="4724192"/>
              <a:ext cx="488197" cy="369332"/>
            </a:xfrm>
            <a:prstGeom prst="rect">
              <a:avLst/>
            </a:prstGeom>
            <a:noFill/>
          </p:spPr>
          <p:txBody>
            <a:bodyPr wrap="none" rtlCol="0">
              <a:spAutoFit/>
            </a:bodyPr>
            <a:lstStyle/>
            <a:p>
              <a:r>
                <a:rPr lang="en-US" dirty="0" smtClean="0"/>
                <a:t>(4)</a:t>
              </a:r>
              <a:endParaRPr lang="en-US" dirty="0"/>
            </a:p>
          </p:txBody>
        </p:sp>
        <p:sp>
          <p:nvSpPr>
            <p:cNvPr id="19" name="TextBox 18"/>
            <p:cNvSpPr txBox="1"/>
            <p:nvPr/>
          </p:nvSpPr>
          <p:spPr>
            <a:xfrm>
              <a:off x="2040338" y="4294986"/>
              <a:ext cx="2402371" cy="369332"/>
            </a:xfrm>
            <a:prstGeom prst="rect">
              <a:avLst/>
            </a:prstGeom>
            <a:noFill/>
          </p:spPr>
          <p:txBody>
            <a:bodyPr wrap="none" rtlCol="0">
              <a:spAutoFit/>
            </a:bodyPr>
            <a:lstStyle/>
            <a:p>
              <a:r>
                <a:rPr lang="en-US" dirty="0"/>
                <a:t>b</a:t>
              </a:r>
              <a:r>
                <a:rPr lang="en-US" dirty="0" smtClean="0"/>
                <a:t>y parity of reasoning</a:t>
              </a:r>
              <a:endParaRPr lang="en-US" dirty="0"/>
            </a:p>
          </p:txBody>
        </p:sp>
        <p:cxnSp>
          <p:nvCxnSpPr>
            <p:cNvPr id="20" name="Straight Arrow Connector 19"/>
            <p:cNvCxnSpPr>
              <a:stCxn id="15" idx="2"/>
              <a:endCxn id="16" idx="0"/>
            </p:cNvCxnSpPr>
            <p:nvPr/>
          </p:nvCxnSpPr>
          <p:spPr>
            <a:xfrm flipH="1">
              <a:off x="1806154" y="4214239"/>
              <a:ext cx="196" cy="48563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17" idx="2"/>
              <a:endCxn id="18" idx="0"/>
            </p:cNvCxnSpPr>
            <p:nvPr/>
          </p:nvCxnSpPr>
          <p:spPr>
            <a:xfrm>
              <a:off x="4609324" y="4241302"/>
              <a:ext cx="1522" cy="48289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1278328" y="3364670"/>
              <a:ext cx="1098641" cy="369332"/>
            </a:xfrm>
            <a:prstGeom prst="rect">
              <a:avLst/>
            </a:prstGeom>
            <a:noFill/>
          </p:spPr>
          <p:txBody>
            <a:bodyPr wrap="none" rtlCol="0">
              <a:spAutoFit/>
            </a:bodyPr>
            <a:lstStyle/>
            <a:p>
              <a:r>
                <a:rPr lang="en-US" dirty="0" smtClean="0"/>
                <a:t>[Truism]</a:t>
              </a:r>
              <a:endParaRPr lang="en-US" dirty="0"/>
            </a:p>
          </p:txBody>
        </p:sp>
        <p:sp>
          <p:nvSpPr>
            <p:cNvPr id="23" name="TextBox 22"/>
            <p:cNvSpPr txBox="1"/>
            <p:nvPr/>
          </p:nvSpPr>
          <p:spPr>
            <a:xfrm>
              <a:off x="6528462" y="3549336"/>
              <a:ext cx="479744" cy="369332"/>
            </a:xfrm>
            <a:prstGeom prst="rect">
              <a:avLst/>
            </a:prstGeom>
            <a:noFill/>
          </p:spPr>
          <p:txBody>
            <a:bodyPr wrap="none" rtlCol="0">
              <a:spAutoFit/>
            </a:bodyPr>
            <a:lstStyle/>
            <a:p>
              <a:r>
                <a:rPr lang="en-US" dirty="0" smtClean="0"/>
                <a:t>(5)</a:t>
              </a:r>
              <a:endParaRPr lang="en-US" dirty="0"/>
            </a:p>
          </p:txBody>
        </p:sp>
        <p:sp>
          <p:nvSpPr>
            <p:cNvPr id="24" name="TextBox 23"/>
            <p:cNvSpPr txBox="1"/>
            <p:nvPr/>
          </p:nvSpPr>
          <p:spPr>
            <a:xfrm>
              <a:off x="6528462" y="4479652"/>
              <a:ext cx="488422" cy="369332"/>
            </a:xfrm>
            <a:prstGeom prst="rect">
              <a:avLst/>
            </a:prstGeom>
            <a:noFill/>
          </p:spPr>
          <p:txBody>
            <a:bodyPr wrap="none" rtlCol="0">
              <a:spAutoFit/>
            </a:bodyPr>
            <a:lstStyle/>
            <a:p>
              <a:r>
                <a:rPr lang="en-US" dirty="0" smtClean="0"/>
                <a:t>(6)</a:t>
              </a:r>
              <a:endParaRPr lang="en-US" dirty="0"/>
            </a:p>
          </p:txBody>
        </p:sp>
        <p:cxnSp>
          <p:nvCxnSpPr>
            <p:cNvPr id="26" name="Straight Arrow Connector 25"/>
            <p:cNvCxnSpPr>
              <a:stCxn id="23" idx="2"/>
              <a:endCxn id="24" idx="0"/>
            </p:cNvCxnSpPr>
            <p:nvPr/>
          </p:nvCxnSpPr>
          <p:spPr>
            <a:xfrm>
              <a:off x="6768334" y="3918668"/>
              <a:ext cx="4339" cy="56098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flipH="1">
              <a:off x="4757971" y="4155513"/>
              <a:ext cx="1901290" cy="38100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rot="21000000">
              <a:off x="5075795" y="3964393"/>
              <a:ext cx="1431474" cy="369332"/>
            </a:xfrm>
            <a:prstGeom prst="rect">
              <a:avLst/>
            </a:prstGeom>
            <a:noFill/>
            <a:scene3d>
              <a:camera prst="orthographicFront">
                <a:rot lat="0" lon="0" rev="60000"/>
              </a:camera>
              <a:lightRig rig="threePt" dir="t"/>
            </a:scene3d>
          </p:spPr>
          <p:txBody>
            <a:bodyPr wrap="square" rtlCol="0">
              <a:spAutoFit/>
            </a:bodyPr>
            <a:lstStyle/>
            <a:p>
              <a:r>
                <a:rPr lang="en-US" dirty="0"/>
                <a:t>e</a:t>
              </a:r>
              <a:r>
                <a:rPr lang="en-US" dirty="0" smtClean="0"/>
                <a:t>vidence for</a:t>
              </a:r>
              <a:endParaRPr lang="en-US" dirty="0"/>
            </a:p>
          </p:txBody>
        </p:sp>
        <p:cxnSp>
          <p:nvCxnSpPr>
            <p:cNvPr id="6" name="Straight Arrow Connector 5"/>
            <p:cNvCxnSpPr/>
            <p:nvPr/>
          </p:nvCxnSpPr>
          <p:spPr>
            <a:xfrm>
              <a:off x="2376969" y="4241302"/>
              <a:ext cx="166052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5285587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What do we do with (7) and (8)?</a:t>
            </a:r>
          </a:p>
          <a:p>
            <a:r>
              <a:rPr lang="en-US" dirty="0" smtClean="0"/>
              <a:t>The key words to notice here are ‘Despite this…”</a:t>
            </a:r>
          </a:p>
          <a:p>
            <a:r>
              <a:rPr lang="en-US" dirty="0" smtClean="0"/>
              <a:t>Such words (as also ‘however’, ‘even though’, ‘but’, ‘unless’ and the like, indicate rebuttal</a:t>
            </a:r>
          </a:p>
          <a:p>
            <a:r>
              <a:rPr lang="en-US" dirty="0" smtClean="0"/>
              <a:t>Rebuttal is an essential element of real-life argument</a:t>
            </a:r>
          </a:p>
          <a:p>
            <a:r>
              <a:rPr lang="en-US" dirty="0" smtClean="0"/>
              <a:t>You have rebuttal when you have material that undermines instead of supporting, your argument</a:t>
            </a:r>
          </a:p>
          <a:p>
            <a:r>
              <a:rPr lang="en-US" dirty="0" smtClean="0"/>
              <a:t>So, how does this apply to the current argument?</a:t>
            </a:r>
            <a:endParaRPr lang="en-US" dirty="0"/>
          </a:p>
        </p:txBody>
      </p:sp>
    </p:spTree>
    <p:extLst>
      <p:ext uri="{BB962C8B-B14F-4D97-AF65-F5344CB8AC3E}">
        <p14:creationId xmlns:p14="http://schemas.microsoft.com/office/powerpoint/2010/main" val="31742741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Well, so far, the overall conclusion is (4), namely, “it is not reasonable to regard a belief as solid or permanent merely because it is based on sensory evidence”</a:t>
            </a:r>
          </a:p>
          <a:p>
            <a:r>
              <a:rPr lang="en-US" b="1" dirty="0"/>
              <a:t>b</a:t>
            </a:r>
            <a:r>
              <a:rPr lang="en-US" b="1" dirty="0" smtClean="0"/>
              <a:t>ut</a:t>
            </a:r>
          </a:p>
          <a:p>
            <a:r>
              <a:rPr lang="en-US" dirty="0" smtClean="0"/>
              <a:t>If (8) “occasions on which the senses are absolutely reliable can be distinguished from those on which they are likely to deceive”, then (7) “it may still be reasonable to regard some sensory beliefs as permanent and indubitable”</a:t>
            </a:r>
            <a:endParaRPr lang="en-US" dirty="0"/>
          </a:p>
        </p:txBody>
      </p:sp>
    </p:spTree>
    <p:extLst>
      <p:ext uri="{BB962C8B-B14F-4D97-AF65-F5344CB8AC3E}">
        <p14:creationId xmlns:p14="http://schemas.microsoft.com/office/powerpoint/2010/main" val="30628290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So, the overall thrust of the argument is to assert (4) unless (8) applies, in which case we get (7)</a:t>
            </a:r>
          </a:p>
          <a:p>
            <a:endParaRPr lang="en-US" dirty="0"/>
          </a:p>
          <a:p>
            <a:r>
              <a:rPr lang="en-US" dirty="0" smtClean="0"/>
              <a:t>The whole point of the diagramming exercise is not to make a nice little picture but to aid us in discerning the structure of the argument so that we can assess it. Diagramming is a tool, not an end in itself and there may well be more than one reasonable way to do it</a:t>
            </a:r>
          </a:p>
          <a:p>
            <a:r>
              <a:rPr lang="en-US" dirty="0" smtClean="0"/>
              <a:t>Here’s the whole argument—</a:t>
            </a:r>
            <a:endParaRPr lang="en-US" dirty="0"/>
          </a:p>
        </p:txBody>
      </p:sp>
    </p:spTree>
    <p:extLst>
      <p:ext uri="{BB962C8B-B14F-4D97-AF65-F5344CB8AC3E}">
        <p14:creationId xmlns:p14="http://schemas.microsoft.com/office/powerpoint/2010/main" val="16968415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21" name="TextBox 20"/>
          <p:cNvSpPr txBox="1"/>
          <p:nvPr/>
        </p:nvSpPr>
        <p:spPr>
          <a:xfrm>
            <a:off x="1014056" y="1496342"/>
            <a:ext cx="3221639" cy="369332"/>
          </a:xfrm>
          <a:prstGeom prst="rect">
            <a:avLst/>
          </a:prstGeom>
          <a:noFill/>
        </p:spPr>
        <p:txBody>
          <a:bodyPr wrap="square" rtlCol="0">
            <a:spAutoFit/>
          </a:bodyPr>
          <a:lstStyle/>
          <a:p>
            <a:r>
              <a:rPr lang="en-US" dirty="0" smtClean="0"/>
              <a:t>Putting it all together, we get</a:t>
            </a:r>
            <a:endParaRPr lang="en-US" dirty="0"/>
          </a:p>
        </p:txBody>
      </p:sp>
      <p:sp>
        <p:nvSpPr>
          <p:cNvPr id="28" name="TextBox 27"/>
          <p:cNvSpPr txBox="1"/>
          <p:nvPr/>
        </p:nvSpPr>
        <p:spPr>
          <a:xfrm>
            <a:off x="1014056" y="5651149"/>
            <a:ext cx="3977847" cy="369332"/>
          </a:xfrm>
          <a:prstGeom prst="rect">
            <a:avLst/>
          </a:prstGeom>
          <a:noFill/>
        </p:spPr>
        <p:txBody>
          <a:bodyPr wrap="none" rtlCol="0">
            <a:spAutoFit/>
          </a:bodyPr>
          <a:lstStyle/>
          <a:p>
            <a:r>
              <a:rPr lang="en-US" dirty="0" smtClean="0"/>
              <a:t>(Where the              indicates rebuttal)</a:t>
            </a:r>
            <a:endParaRPr lang="en-US" dirty="0"/>
          </a:p>
        </p:txBody>
      </p:sp>
      <p:cxnSp>
        <p:nvCxnSpPr>
          <p:cNvPr id="42" name="Elbow Connector 41"/>
          <p:cNvCxnSpPr/>
          <p:nvPr/>
        </p:nvCxnSpPr>
        <p:spPr>
          <a:xfrm>
            <a:off x="2253654" y="5784430"/>
            <a:ext cx="697385" cy="139473"/>
          </a:xfrm>
          <a:prstGeom prst="bentConnector3">
            <a:avLst/>
          </a:prstGeom>
        </p:spPr>
        <p:style>
          <a:lnRef idx="2">
            <a:schemeClr val="accent1"/>
          </a:lnRef>
          <a:fillRef idx="0">
            <a:schemeClr val="accent1"/>
          </a:fillRef>
          <a:effectRef idx="1">
            <a:schemeClr val="accent1"/>
          </a:effectRef>
          <a:fontRef idx="minor">
            <a:schemeClr val="tx1"/>
          </a:fontRef>
        </p:style>
      </p:cxnSp>
      <p:grpSp>
        <p:nvGrpSpPr>
          <p:cNvPr id="58" name="Group 57"/>
          <p:cNvGrpSpPr/>
          <p:nvPr/>
        </p:nvGrpSpPr>
        <p:grpSpPr>
          <a:xfrm>
            <a:off x="1146190" y="2468772"/>
            <a:ext cx="5738556" cy="2891049"/>
            <a:chOff x="1146190" y="2468772"/>
            <a:chExt cx="5738556" cy="2891049"/>
          </a:xfrm>
        </p:grpSpPr>
        <p:sp>
          <p:nvSpPr>
            <p:cNvPr id="22" name="TextBox 21"/>
            <p:cNvSpPr txBox="1"/>
            <p:nvPr/>
          </p:nvSpPr>
          <p:spPr>
            <a:xfrm>
              <a:off x="5259468" y="4990489"/>
              <a:ext cx="473770" cy="369332"/>
            </a:xfrm>
            <a:prstGeom prst="rect">
              <a:avLst/>
            </a:prstGeom>
            <a:noFill/>
          </p:spPr>
          <p:txBody>
            <a:bodyPr wrap="none" rtlCol="0">
              <a:spAutoFit/>
            </a:bodyPr>
            <a:lstStyle/>
            <a:p>
              <a:r>
                <a:rPr lang="en-US" dirty="0" smtClean="0"/>
                <a:t>(7)</a:t>
              </a:r>
              <a:endParaRPr lang="en-US" dirty="0"/>
            </a:p>
          </p:txBody>
        </p:sp>
        <p:sp>
          <p:nvSpPr>
            <p:cNvPr id="23" name="TextBox 22"/>
            <p:cNvSpPr txBox="1"/>
            <p:nvPr/>
          </p:nvSpPr>
          <p:spPr>
            <a:xfrm>
              <a:off x="5237827" y="4043811"/>
              <a:ext cx="495411" cy="369332"/>
            </a:xfrm>
            <a:prstGeom prst="rect">
              <a:avLst/>
            </a:prstGeom>
            <a:noFill/>
          </p:spPr>
          <p:txBody>
            <a:bodyPr wrap="none" rtlCol="0">
              <a:spAutoFit/>
            </a:bodyPr>
            <a:lstStyle/>
            <a:p>
              <a:r>
                <a:rPr lang="en-US" dirty="0" smtClean="0"/>
                <a:t>(8)</a:t>
              </a:r>
              <a:endParaRPr lang="en-US" dirty="0"/>
            </a:p>
          </p:txBody>
        </p:sp>
        <p:cxnSp>
          <p:nvCxnSpPr>
            <p:cNvPr id="27" name="Straight Arrow Connector 26"/>
            <p:cNvCxnSpPr>
              <a:stCxn id="23" idx="2"/>
              <a:endCxn id="22" idx="0"/>
            </p:cNvCxnSpPr>
            <p:nvPr/>
          </p:nvCxnSpPr>
          <p:spPr>
            <a:xfrm>
              <a:off x="5485533" y="4413143"/>
              <a:ext cx="10820" cy="57734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8" name="Elbow Connector 37"/>
            <p:cNvCxnSpPr/>
            <p:nvPr/>
          </p:nvCxnSpPr>
          <p:spPr>
            <a:xfrm>
              <a:off x="4661467" y="4043811"/>
              <a:ext cx="558788" cy="213765"/>
            </a:xfrm>
            <a:prstGeom prst="bentConnector3">
              <a:avLst/>
            </a:prstGeom>
          </p:spPr>
          <p:style>
            <a:lnRef idx="2">
              <a:schemeClr val="accent1"/>
            </a:lnRef>
            <a:fillRef idx="0">
              <a:schemeClr val="accent1"/>
            </a:fillRef>
            <a:effectRef idx="1">
              <a:schemeClr val="accent1"/>
            </a:effectRef>
            <a:fontRef idx="minor">
              <a:schemeClr val="tx1"/>
            </a:fontRef>
          </p:style>
        </p:cxnSp>
        <p:grpSp>
          <p:nvGrpSpPr>
            <p:cNvPr id="43" name="Group 42"/>
            <p:cNvGrpSpPr/>
            <p:nvPr/>
          </p:nvGrpSpPr>
          <p:grpSpPr>
            <a:xfrm>
              <a:off x="1146190" y="2468772"/>
              <a:ext cx="5738556" cy="1728854"/>
              <a:chOff x="1278328" y="3364670"/>
              <a:chExt cx="5738556" cy="1728854"/>
            </a:xfrm>
          </p:grpSpPr>
          <p:sp>
            <p:nvSpPr>
              <p:cNvPr id="44" name="TextBox 43"/>
              <p:cNvSpPr txBox="1"/>
              <p:nvPr/>
            </p:nvSpPr>
            <p:spPr>
              <a:xfrm>
                <a:off x="1577862" y="3844907"/>
                <a:ext cx="456976" cy="369332"/>
              </a:xfrm>
              <a:prstGeom prst="rect">
                <a:avLst/>
              </a:prstGeom>
              <a:noFill/>
            </p:spPr>
            <p:txBody>
              <a:bodyPr wrap="none" rtlCol="0">
                <a:spAutoFit/>
              </a:bodyPr>
              <a:lstStyle/>
              <a:p>
                <a:r>
                  <a:rPr lang="en-US" dirty="0" smtClean="0"/>
                  <a:t>(1)</a:t>
                </a:r>
                <a:endParaRPr lang="en-US" dirty="0"/>
              </a:p>
            </p:txBody>
          </p:sp>
          <p:sp>
            <p:nvSpPr>
              <p:cNvPr id="45" name="TextBox 44"/>
              <p:cNvSpPr txBox="1"/>
              <p:nvPr/>
            </p:nvSpPr>
            <p:spPr>
              <a:xfrm>
                <a:off x="1562788" y="4699871"/>
                <a:ext cx="486732" cy="369332"/>
              </a:xfrm>
              <a:prstGeom prst="rect">
                <a:avLst/>
              </a:prstGeom>
              <a:noFill/>
            </p:spPr>
            <p:txBody>
              <a:bodyPr wrap="none" rtlCol="0">
                <a:spAutoFit/>
              </a:bodyPr>
              <a:lstStyle/>
              <a:p>
                <a:r>
                  <a:rPr lang="en-US" dirty="0" smtClean="0"/>
                  <a:t>(2)</a:t>
                </a:r>
                <a:endParaRPr lang="en-US" dirty="0"/>
              </a:p>
            </p:txBody>
          </p:sp>
          <p:sp>
            <p:nvSpPr>
              <p:cNvPr id="46" name="TextBox 45"/>
              <p:cNvSpPr txBox="1"/>
              <p:nvPr/>
            </p:nvSpPr>
            <p:spPr>
              <a:xfrm>
                <a:off x="4366747" y="3871970"/>
                <a:ext cx="485154" cy="369332"/>
              </a:xfrm>
              <a:prstGeom prst="rect">
                <a:avLst/>
              </a:prstGeom>
              <a:noFill/>
            </p:spPr>
            <p:txBody>
              <a:bodyPr wrap="none" rtlCol="0">
                <a:spAutoFit/>
              </a:bodyPr>
              <a:lstStyle/>
              <a:p>
                <a:r>
                  <a:rPr lang="en-US" dirty="0" smtClean="0"/>
                  <a:t>(3)</a:t>
                </a:r>
                <a:endParaRPr lang="en-US" dirty="0"/>
              </a:p>
            </p:txBody>
          </p:sp>
          <p:sp>
            <p:nvSpPr>
              <p:cNvPr id="47" name="TextBox 46"/>
              <p:cNvSpPr txBox="1"/>
              <p:nvPr/>
            </p:nvSpPr>
            <p:spPr>
              <a:xfrm>
                <a:off x="4366747" y="4724192"/>
                <a:ext cx="488197" cy="369332"/>
              </a:xfrm>
              <a:prstGeom prst="rect">
                <a:avLst/>
              </a:prstGeom>
              <a:noFill/>
            </p:spPr>
            <p:txBody>
              <a:bodyPr wrap="none" rtlCol="0">
                <a:spAutoFit/>
              </a:bodyPr>
              <a:lstStyle/>
              <a:p>
                <a:r>
                  <a:rPr lang="en-US" dirty="0" smtClean="0"/>
                  <a:t>(4)</a:t>
                </a:r>
                <a:endParaRPr lang="en-US" dirty="0"/>
              </a:p>
            </p:txBody>
          </p:sp>
          <p:sp>
            <p:nvSpPr>
              <p:cNvPr id="48" name="TextBox 47"/>
              <p:cNvSpPr txBox="1"/>
              <p:nvPr/>
            </p:nvSpPr>
            <p:spPr>
              <a:xfrm>
                <a:off x="2040338" y="4294986"/>
                <a:ext cx="2402371" cy="369332"/>
              </a:xfrm>
              <a:prstGeom prst="rect">
                <a:avLst/>
              </a:prstGeom>
              <a:noFill/>
            </p:spPr>
            <p:txBody>
              <a:bodyPr wrap="none" rtlCol="0">
                <a:spAutoFit/>
              </a:bodyPr>
              <a:lstStyle/>
              <a:p>
                <a:r>
                  <a:rPr lang="en-US" dirty="0"/>
                  <a:t>b</a:t>
                </a:r>
                <a:r>
                  <a:rPr lang="en-US" dirty="0" smtClean="0"/>
                  <a:t>y parity of reasoning</a:t>
                </a:r>
                <a:endParaRPr lang="en-US" dirty="0"/>
              </a:p>
            </p:txBody>
          </p:sp>
          <p:cxnSp>
            <p:nvCxnSpPr>
              <p:cNvPr id="49" name="Straight Arrow Connector 48"/>
              <p:cNvCxnSpPr>
                <a:stCxn id="44" idx="2"/>
                <a:endCxn id="45" idx="0"/>
              </p:cNvCxnSpPr>
              <p:nvPr/>
            </p:nvCxnSpPr>
            <p:spPr>
              <a:xfrm flipH="1">
                <a:off x="1806154" y="4214239"/>
                <a:ext cx="196" cy="48563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a:stCxn id="46" idx="2"/>
                <a:endCxn id="47" idx="0"/>
              </p:cNvCxnSpPr>
              <p:nvPr/>
            </p:nvCxnSpPr>
            <p:spPr>
              <a:xfrm>
                <a:off x="4609324" y="4241302"/>
                <a:ext cx="1522" cy="48289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1278328" y="3364670"/>
                <a:ext cx="1098641" cy="369332"/>
              </a:xfrm>
              <a:prstGeom prst="rect">
                <a:avLst/>
              </a:prstGeom>
              <a:noFill/>
            </p:spPr>
            <p:txBody>
              <a:bodyPr wrap="none" rtlCol="0">
                <a:spAutoFit/>
              </a:bodyPr>
              <a:lstStyle/>
              <a:p>
                <a:r>
                  <a:rPr lang="en-US" dirty="0" smtClean="0"/>
                  <a:t>[Truism]</a:t>
                </a:r>
                <a:endParaRPr lang="en-US" dirty="0"/>
              </a:p>
            </p:txBody>
          </p:sp>
          <p:sp>
            <p:nvSpPr>
              <p:cNvPr id="52" name="TextBox 51"/>
              <p:cNvSpPr txBox="1"/>
              <p:nvPr/>
            </p:nvSpPr>
            <p:spPr>
              <a:xfrm>
                <a:off x="6528462" y="3549336"/>
                <a:ext cx="479744" cy="369332"/>
              </a:xfrm>
              <a:prstGeom prst="rect">
                <a:avLst/>
              </a:prstGeom>
              <a:noFill/>
            </p:spPr>
            <p:txBody>
              <a:bodyPr wrap="none" rtlCol="0">
                <a:spAutoFit/>
              </a:bodyPr>
              <a:lstStyle/>
              <a:p>
                <a:r>
                  <a:rPr lang="en-US" dirty="0" smtClean="0"/>
                  <a:t>(5)</a:t>
                </a:r>
                <a:endParaRPr lang="en-US" dirty="0"/>
              </a:p>
            </p:txBody>
          </p:sp>
          <p:sp>
            <p:nvSpPr>
              <p:cNvPr id="53" name="TextBox 52"/>
              <p:cNvSpPr txBox="1"/>
              <p:nvPr/>
            </p:nvSpPr>
            <p:spPr>
              <a:xfrm>
                <a:off x="6528462" y="4479652"/>
                <a:ext cx="488422" cy="369332"/>
              </a:xfrm>
              <a:prstGeom prst="rect">
                <a:avLst/>
              </a:prstGeom>
              <a:noFill/>
            </p:spPr>
            <p:txBody>
              <a:bodyPr wrap="none" rtlCol="0">
                <a:spAutoFit/>
              </a:bodyPr>
              <a:lstStyle/>
              <a:p>
                <a:r>
                  <a:rPr lang="en-US" dirty="0" smtClean="0"/>
                  <a:t>(6)</a:t>
                </a:r>
                <a:endParaRPr lang="en-US" dirty="0"/>
              </a:p>
            </p:txBody>
          </p:sp>
          <p:cxnSp>
            <p:nvCxnSpPr>
              <p:cNvPr id="54" name="Straight Arrow Connector 53"/>
              <p:cNvCxnSpPr>
                <a:stCxn id="52" idx="2"/>
                <a:endCxn id="53" idx="0"/>
              </p:cNvCxnSpPr>
              <p:nvPr/>
            </p:nvCxnSpPr>
            <p:spPr>
              <a:xfrm>
                <a:off x="6768334" y="3918668"/>
                <a:ext cx="4339" cy="56098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flipH="1">
                <a:off x="4757971" y="4155513"/>
                <a:ext cx="1901290" cy="38100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rot="21000000">
                <a:off x="5075795" y="3964393"/>
                <a:ext cx="1431474" cy="369332"/>
              </a:xfrm>
              <a:prstGeom prst="rect">
                <a:avLst/>
              </a:prstGeom>
              <a:noFill/>
              <a:scene3d>
                <a:camera prst="orthographicFront">
                  <a:rot lat="0" lon="0" rev="60000"/>
                </a:camera>
                <a:lightRig rig="threePt" dir="t"/>
              </a:scene3d>
            </p:spPr>
            <p:txBody>
              <a:bodyPr wrap="square" rtlCol="0">
                <a:spAutoFit/>
              </a:bodyPr>
              <a:lstStyle/>
              <a:p>
                <a:r>
                  <a:rPr lang="en-US" dirty="0"/>
                  <a:t>e</a:t>
                </a:r>
                <a:r>
                  <a:rPr lang="en-US" dirty="0" smtClean="0"/>
                  <a:t>vidence for</a:t>
                </a:r>
                <a:endParaRPr lang="en-US" dirty="0"/>
              </a:p>
            </p:txBody>
          </p:sp>
          <p:cxnSp>
            <p:nvCxnSpPr>
              <p:cNvPr id="57" name="Straight Arrow Connector 56"/>
              <p:cNvCxnSpPr/>
              <p:nvPr/>
            </p:nvCxnSpPr>
            <p:spPr>
              <a:xfrm>
                <a:off x="2376969" y="4241302"/>
                <a:ext cx="166052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94249999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Don</a:t>
            </a:r>
            <a:r>
              <a:rPr lang="fr-FR" dirty="0" smtClean="0"/>
              <a:t>’</a:t>
            </a:r>
            <a:r>
              <a:rPr lang="en-US" dirty="0" smtClean="0"/>
              <a:t>t worry if your diagram was different from mine</a:t>
            </a:r>
          </a:p>
          <a:p>
            <a:r>
              <a:rPr lang="en-US" dirty="0" smtClean="0"/>
              <a:t>The object of the exercise is not to draw attractive diagrams for aesthetic contemplation but to use them to help us to analyse and evaluate arguments</a:t>
            </a:r>
          </a:p>
          <a:p>
            <a:r>
              <a:rPr lang="en-US" dirty="0" smtClean="0"/>
              <a:t>The most important thing to do is to find the conclusion; next, the main material supporting the conclusion; next, sub-arguments (if any) and, finally, rebuttals or would-be rebuttals</a:t>
            </a:r>
            <a:endParaRPr lang="en-US" dirty="0"/>
          </a:p>
        </p:txBody>
      </p:sp>
    </p:spTree>
    <p:extLst>
      <p:ext uri="{BB962C8B-B14F-4D97-AF65-F5344CB8AC3E}">
        <p14:creationId xmlns:p14="http://schemas.microsoft.com/office/powerpoint/2010/main" val="16131178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references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For more on informal logic, especially the art of diagramming, see</a:t>
            </a:r>
          </a:p>
          <a:p>
            <a:r>
              <a:rPr lang="en-US" dirty="0" smtClean="0"/>
              <a:t>Kelley, pp. 92-213</a:t>
            </a:r>
          </a:p>
          <a:p>
            <a:r>
              <a:rPr lang="en-US" dirty="0" smtClean="0"/>
              <a:t>Scriven</a:t>
            </a:r>
            <a:endParaRPr lang="en-US" dirty="0"/>
          </a:p>
        </p:txBody>
      </p:sp>
    </p:spTree>
    <p:extLst>
      <p:ext uri="{BB962C8B-B14F-4D97-AF65-F5344CB8AC3E}">
        <p14:creationId xmlns:p14="http://schemas.microsoft.com/office/powerpoint/2010/main" val="10697800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How does the argument fit together? Do the premises jointly support the conclusion? Do they support the conclusion individually? </a:t>
            </a:r>
          </a:p>
          <a:p>
            <a:r>
              <a:rPr lang="en-US" dirty="0" smtClean="0"/>
              <a:t>Since this is not a formal argument and it is possible for the premises to be true and the conclusion yet false, what degree of support do the premises provide for the conclusion?</a:t>
            </a:r>
          </a:p>
          <a:p>
            <a:r>
              <a:rPr lang="en-US" dirty="0" smtClean="0"/>
              <a:t>How well justified are the premises themselves? Are they self-evident, commonplaces, or are they themselves argued for or in need of argument?</a:t>
            </a:r>
          </a:p>
          <a:p>
            <a:pPr marL="0" indent="0">
              <a:buNone/>
            </a:pPr>
            <a:endParaRPr lang="en-US" dirty="0"/>
          </a:p>
        </p:txBody>
      </p:sp>
    </p:spTree>
    <p:extLst>
      <p:ext uri="{BB962C8B-B14F-4D97-AF65-F5344CB8AC3E}">
        <p14:creationId xmlns:p14="http://schemas.microsoft.com/office/powerpoint/2010/main" val="26541154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Does the passage contain a counter-argument? </a:t>
            </a:r>
            <a:endParaRPr lang="en-US" dirty="0"/>
          </a:p>
          <a:p>
            <a:r>
              <a:rPr lang="en-US" dirty="0" smtClean="0"/>
              <a:t>Does the passage contain (and dispose of) evidence that would appear to undermine either the premises (one or all) or the conclusion. Such undermining material we call ‘rebuttal’</a:t>
            </a:r>
          </a:p>
          <a:p>
            <a:r>
              <a:rPr lang="en-US" dirty="0" smtClean="0"/>
              <a:t>Does the passage rebut the rebuttals?</a:t>
            </a:r>
          </a:p>
          <a:p>
            <a:r>
              <a:rPr lang="en-US" dirty="0" smtClean="0"/>
              <a:t>Let’s look at a passage and see what we can do with it in light of the foregoing considerations</a:t>
            </a:r>
            <a:endParaRPr lang="en-US" dirty="0"/>
          </a:p>
        </p:txBody>
      </p:sp>
    </p:spTree>
    <p:extLst>
      <p:ext uri="{BB962C8B-B14F-4D97-AF65-F5344CB8AC3E}">
        <p14:creationId xmlns:p14="http://schemas.microsoft.com/office/powerpoint/2010/main" val="24500788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simple example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“The 1850s was a boom decade in Britain. British exports grew more rapidly in the first seven years of the 1850s than in any other period of the nation’s history”</a:t>
            </a:r>
          </a:p>
          <a:p>
            <a:r>
              <a:rPr lang="en-US" dirty="0" smtClean="0"/>
              <a:t>This is about as simple an argument as you can get. It consists of one simple statement supported by another simple statement</a:t>
            </a:r>
          </a:p>
          <a:p>
            <a:r>
              <a:rPr lang="en-US" dirty="0" smtClean="0"/>
              <a:t>The conclusion is “</a:t>
            </a:r>
            <a:r>
              <a:rPr lang="en-US" dirty="0"/>
              <a:t>The 1850s was a boom decade in </a:t>
            </a:r>
            <a:r>
              <a:rPr lang="en-US" dirty="0" smtClean="0"/>
              <a:t>Britain” and the premise (evidential support) is “</a:t>
            </a:r>
            <a:r>
              <a:rPr lang="en-US" dirty="0"/>
              <a:t>British exports grew more rapidly in the first seven years of the 1850s than in any other period of the nation’s </a:t>
            </a:r>
            <a:r>
              <a:rPr lang="en-US" dirty="0" smtClean="0"/>
              <a:t>history.”</a:t>
            </a:r>
            <a:endParaRPr lang="en-US" dirty="0"/>
          </a:p>
        </p:txBody>
      </p:sp>
    </p:spTree>
    <p:extLst>
      <p:ext uri="{BB962C8B-B14F-4D97-AF65-F5344CB8AC3E}">
        <p14:creationId xmlns:p14="http://schemas.microsoft.com/office/powerpoint/2010/main" val="26638498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Assign a number to each significant proposition in the passage</a:t>
            </a:r>
          </a:p>
          <a:p>
            <a:r>
              <a:rPr lang="en-US" dirty="0" smtClean="0"/>
              <a:t>In this case, we assign the number (1) to “The </a:t>
            </a:r>
            <a:r>
              <a:rPr lang="en-US" dirty="0"/>
              <a:t>1850s was a boom decade in </a:t>
            </a:r>
            <a:r>
              <a:rPr lang="en-US" dirty="0" smtClean="0"/>
              <a:t>Britain” and (2) to “British </a:t>
            </a:r>
            <a:r>
              <a:rPr lang="en-US" dirty="0"/>
              <a:t>exports grew more rapidly in the first seven years of the 1850s than in any other period of the nation’s </a:t>
            </a:r>
            <a:r>
              <a:rPr lang="en-US" dirty="0" smtClean="0"/>
              <a:t>history”</a:t>
            </a:r>
          </a:p>
          <a:p>
            <a:r>
              <a:rPr lang="en-US" dirty="0" smtClean="0"/>
              <a:t>Display the numbers in a diagram and show the direction of evidential support by means of a solid arrow</a:t>
            </a:r>
          </a:p>
          <a:p>
            <a:endParaRPr lang="en-US" dirty="0"/>
          </a:p>
        </p:txBody>
      </p:sp>
    </p:spTree>
    <p:extLst>
      <p:ext uri="{BB962C8B-B14F-4D97-AF65-F5344CB8AC3E}">
        <p14:creationId xmlns:p14="http://schemas.microsoft.com/office/powerpoint/2010/main" val="31432126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TextBox 3"/>
          <p:cNvSpPr txBox="1"/>
          <p:nvPr/>
        </p:nvSpPr>
        <p:spPr>
          <a:xfrm>
            <a:off x="623976" y="1607602"/>
            <a:ext cx="7774006" cy="923330"/>
          </a:xfrm>
          <a:prstGeom prst="rect">
            <a:avLst/>
          </a:prstGeom>
          <a:noFill/>
        </p:spPr>
        <p:txBody>
          <a:bodyPr wrap="square" rtlCol="0">
            <a:spAutoFit/>
          </a:bodyPr>
          <a:lstStyle/>
          <a:p>
            <a:pPr marL="342900" indent="-342900">
              <a:buAutoNum type="arabicParenBoth"/>
            </a:pPr>
            <a:r>
              <a:rPr lang="en-US" dirty="0" smtClean="0"/>
              <a:t>The </a:t>
            </a:r>
            <a:r>
              <a:rPr lang="en-US" dirty="0"/>
              <a:t>1850s was a boom decade in </a:t>
            </a:r>
            <a:r>
              <a:rPr lang="en-US" dirty="0" smtClean="0"/>
              <a:t>Britain </a:t>
            </a:r>
          </a:p>
          <a:p>
            <a:pPr marL="342900" indent="-342900">
              <a:buAutoNum type="arabicParenBoth"/>
            </a:pPr>
            <a:r>
              <a:rPr lang="en-US" dirty="0" smtClean="0"/>
              <a:t>British </a:t>
            </a:r>
            <a:r>
              <a:rPr lang="en-US" dirty="0"/>
              <a:t>exports grew more rapidly in the first seven years of the 1850s than in any other period of the nation’s </a:t>
            </a:r>
            <a:r>
              <a:rPr lang="en-US" dirty="0" smtClean="0"/>
              <a:t>history</a:t>
            </a:r>
            <a:endParaRPr lang="en-US" dirty="0"/>
          </a:p>
        </p:txBody>
      </p:sp>
      <p:sp>
        <p:nvSpPr>
          <p:cNvPr id="5" name="TextBox 4"/>
          <p:cNvSpPr txBox="1"/>
          <p:nvPr/>
        </p:nvSpPr>
        <p:spPr>
          <a:xfrm>
            <a:off x="4009049" y="3758412"/>
            <a:ext cx="499180" cy="369332"/>
          </a:xfrm>
          <a:prstGeom prst="rect">
            <a:avLst/>
          </a:prstGeom>
          <a:noFill/>
        </p:spPr>
        <p:txBody>
          <a:bodyPr wrap="square" rtlCol="0">
            <a:spAutoFit/>
          </a:bodyPr>
          <a:lstStyle/>
          <a:p>
            <a:r>
              <a:rPr lang="en-US" dirty="0" smtClean="0"/>
              <a:t>(2)</a:t>
            </a:r>
            <a:endParaRPr lang="en-US" dirty="0"/>
          </a:p>
        </p:txBody>
      </p:sp>
      <p:sp>
        <p:nvSpPr>
          <p:cNvPr id="6" name="TextBox 5"/>
          <p:cNvSpPr txBox="1"/>
          <p:nvPr/>
        </p:nvSpPr>
        <p:spPr>
          <a:xfrm>
            <a:off x="4030151" y="4749400"/>
            <a:ext cx="456976" cy="369332"/>
          </a:xfrm>
          <a:prstGeom prst="rect">
            <a:avLst/>
          </a:prstGeom>
          <a:noFill/>
        </p:spPr>
        <p:txBody>
          <a:bodyPr wrap="none" rtlCol="0">
            <a:spAutoFit/>
          </a:bodyPr>
          <a:lstStyle/>
          <a:p>
            <a:r>
              <a:rPr lang="en-US" dirty="0" smtClean="0"/>
              <a:t>(1)</a:t>
            </a:r>
            <a:endParaRPr lang="en-US" dirty="0"/>
          </a:p>
        </p:txBody>
      </p:sp>
      <p:cxnSp>
        <p:nvCxnSpPr>
          <p:cNvPr id="8" name="Straight Arrow Connector 7"/>
          <p:cNvCxnSpPr>
            <a:stCxn id="5" idx="2"/>
            <a:endCxn id="6" idx="0"/>
          </p:cNvCxnSpPr>
          <p:nvPr/>
        </p:nvCxnSpPr>
        <p:spPr>
          <a:xfrm>
            <a:off x="4258639" y="4127744"/>
            <a:ext cx="0" cy="6216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180230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In our argument, one might concede that exports grew more rapidly in the first seven years of the 1850s than in any other period and still deny that that </a:t>
            </a:r>
            <a:r>
              <a:rPr lang="en-US" dirty="0"/>
              <a:t>i</a:t>
            </a:r>
            <a:r>
              <a:rPr lang="en-US" dirty="0" smtClean="0"/>
              <a:t>s sufficient to establish the truth of the conclusion</a:t>
            </a:r>
          </a:p>
          <a:p>
            <a:r>
              <a:rPr lang="en-US" dirty="0" smtClean="0"/>
              <a:t>One might contend that while growing exports are one aspect of a boom, there are other aspects and since these are not evidenced in the argument, there is insufficient reason to think that expanding exports alone are enough to constitute a boom and so the argument is invalid</a:t>
            </a:r>
          </a:p>
        </p:txBody>
      </p:sp>
    </p:spTree>
    <p:extLst>
      <p:ext uri="{BB962C8B-B14F-4D97-AF65-F5344CB8AC3E}">
        <p14:creationId xmlns:p14="http://schemas.microsoft.com/office/powerpoint/2010/main" val="37324250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On the other hand, one might grant the validity of the argument (at least, for the moment) and deny the truth of the premises</a:t>
            </a:r>
          </a:p>
          <a:p>
            <a:r>
              <a:rPr lang="en-US" dirty="0" smtClean="0"/>
              <a:t>So, one might contest the claim that “British </a:t>
            </a:r>
            <a:r>
              <a:rPr lang="en-US" dirty="0"/>
              <a:t>exports grew more rapidly in the first seven years of the 1850s than in any other period of the nation’s </a:t>
            </a:r>
            <a:r>
              <a:rPr lang="en-US" dirty="0" smtClean="0"/>
              <a:t>history”</a:t>
            </a:r>
          </a:p>
          <a:p>
            <a:r>
              <a:rPr lang="en-US" dirty="0" smtClean="0"/>
              <a:t>In this case, the argument has now shifted and the proposer of the original argument would have to supply evidence of the truth of his premise</a:t>
            </a:r>
            <a:endParaRPr lang="en-US" dirty="0"/>
          </a:p>
        </p:txBody>
      </p:sp>
    </p:spTree>
    <p:extLst>
      <p:ext uri="{BB962C8B-B14F-4D97-AF65-F5344CB8AC3E}">
        <p14:creationId xmlns:p14="http://schemas.microsoft.com/office/powerpoint/2010/main" val="24543225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2142</Words>
  <Application>Microsoft Macintosh PowerPoint</Application>
  <PresentationFormat>On-screen Show (4:3)</PresentationFormat>
  <Paragraphs>137</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Civic</vt:lpstr>
      <vt:lpstr>Informal Logic</vt:lpstr>
      <vt:lpstr>PowerPoint Presentation</vt:lpstr>
      <vt:lpstr>PowerPoint Presentation</vt:lpstr>
      <vt:lpstr>PowerPoint Presentation</vt:lpstr>
      <vt:lpstr>A simple example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Further references</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Informal Logic</dc:title>
  <dc:creator>Gerard Casey</dc:creator>
  <cp:lastModifiedBy>Gerard Casey</cp:lastModifiedBy>
  <cp:revision>1</cp:revision>
  <dcterms:created xsi:type="dcterms:W3CDTF">2012-09-24T21:26:37Z</dcterms:created>
  <dcterms:modified xsi:type="dcterms:W3CDTF">2012-09-24T21:27:09Z</dcterms:modified>
</cp:coreProperties>
</file>