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36" d="100"/>
          <a:sy n="36" d="100"/>
        </p:scale>
        <p:origin x="-232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4A3023B0-15A6-F74B-9D39-8946DB9098D0}"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E2045C0-2F4C-4E49-ABD4-D66E471B9550}"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4A3023B0-15A6-F74B-9D39-8946DB9098D0}"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045C0-2F4C-4E49-ABD4-D66E471B955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CE2045C0-2F4C-4E49-ABD4-D66E471B9550}"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4A3023B0-15A6-F74B-9D39-8946DB9098D0}"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4A3023B0-15A6-F74B-9D39-8946DB9098D0}"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CE2045C0-2F4C-4E49-ABD4-D66E471B9550}"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A3023B0-15A6-F74B-9D39-8946DB9098D0}"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E2045C0-2F4C-4E49-ABD4-D66E471B9550}"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4A3023B0-15A6-F74B-9D39-8946DB9098D0}"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045C0-2F4C-4E49-ABD4-D66E471B9550}"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4A3023B0-15A6-F74B-9D39-8946DB9098D0}"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CE2045C0-2F4C-4E49-ABD4-D66E471B9550}"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4A3023B0-15A6-F74B-9D39-8946DB9098D0}"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CE2045C0-2F4C-4E49-ABD4-D66E471B95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A3023B0-15A6-F74B-9D39-8946DB9098D0}"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E2045C0-2F4C-4E49-ABD4-D66E471B95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E2045C0-2F4C-4E49-ABD4-D66E471B9550}"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A3023B0-15A6-F74B-9D39-8946DB9098D0}"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CE2045C0-2F4C-4E49-ABD4-D66E471B9550}"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4A3023B0-15A6-F74B-9D39-8946DB9098D0}"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A3023B0-15A6-F74B-9D39-8946DB9098D0}"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E2045C0-2F4C-4E49-ABD4-D66E471B9550}"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Solutions to Exercises for Hypothetical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a:t>1. If there are no price controls, prices will rise. But prices will not rise, so there are price </a:t>
            </a:r>
            <a:r>
              <a:rPr lang="en-US" dirty="0" smtClean="0"/>
              <a:t>controls                 </a:t>
            </a:r>
            <a:endParaRPr lang="en-US" dirty="0"/>
          </a:p>
          <a:p>
            <a:r>
              <a:rPr lang="en-US" dirty="0"/>
              <a:t>This is a conditional hypothetical syllogism (mixed). The basic propositions that constitute it are </a:t>
            </a:r>
            <a:endParaRPr lang="en-US" dirty="0" smtClean="0"/>
          </a:p>
          <a:p>
            <a:r>
              <a:rPr lang="en-US" dirty="0" smtClean="0"/>
              <a:t>"</a:t>
            </a:r>
            <a:r>
              <a:rPr lang="en-US" dirty="0"/>
              <a:t>There are (no) price controls" "Prices will (not) rise." </a:t>
            </a:r>
            <a:endParaRPr lang="en-US" dirty="0" smtClean="0"/>
          </a:p>
          <a:p>
            <a:r>
              <a:rPr lang="en-US" dirty="0" smtClean="0"/>
              <a:t>Let </a:t>
            </a:r>
            <a:r>
              <a:rPr lang="en-US" dirty="0"/>
              <a:t>A represent "There are price controls", and let B represent "Prices will rise". Then the argument can be symbolised</a:t>
            </a:r>
          </a:p>
          <a:p>
            <a:r>
              <a:rPr lang="en-US" dirty="0"/>
              <a:t>–A→</a:t>
            </a:r>
            <a:r>
              <a:rPr lang="en-US" dirty="0" smtClean="0"/>
              <a:t>B (If there are no price controls, then prices will rise)</a:t>
            </a:r>
            <a:endParaRPr lang="en-US" dirty="0"/>
          </a:p>
          <a:p>
            <a:r>
              <a:rPr lang="en-US" dirty="0"/>
              <a:t>–</a:t>
            </a:r>
            <a:r>
              <a:rPr lang="en-US" dirty="0" smtClean="0"/>
              <a:t>B (Prices will not rise), therefore</a:t>
            </a:r>
            <a:endParaRPr lang="en-US" dirty="0"/>
          </a:p>
          <a:p>
            <a:r>
              <a:rPr lang="en-US" dirty="0"/>
              <a:t>(–  –)A </a:t>
            </a:r>
            <a:r>
              <a:rPr lang="en-US" dirty="0" smtClean="0"/>
              <a:t>(It is not the case that there are no price controls, or, there are price controls)                  </a:t>
            </a:r>
            <a:endParaRPr lang="en-US" dirty="0"/>
          </a:p>
          <a:p>
            <a:endParaRPr lang="en-US" dirty="0"/>
          </a:p>
        </p:txBody>
      </p:sp>
    </p:spTree>
    <p:extLst>
      <p:ext uri="{BB962C8B-B14F-4D97-AF65-F5344CB8AC3E}">
        <p14:creationId xmlns:p14="http://schemas.microsoft.com/office/powerpoint/2010/main" val="42440921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argument can now be symbolised</a:t>
            </a:r>
          </a:p>
          <a:p>
            <a:r>
              <a:rPr lang="en-US" dirty="0"/>
              <a:t>–(R &amp; F</a:t>
            </a:r>
            <a:r>
              <a:rPr lang="en-US" dirty="0" smtClean="0"/>
              <a:t>) (</a:t>
            </a:r>
            <a:r>
              <a:rPr lang="en-US" dirty="0"/>
              <a:t>You can't be both rich and </a:t>
            </a:r>
            <a:r>
              <a:rPr lang="en-US" dirty="0" smtClean="0"/>
              <a:t>famous)</a:t>
            </a:r>
            <a:endParaRPr lang="en-US" dirty="0"/>
          </a:p>
          <a:p>
            <a:r>
              <a:rPr lang="en-US" dirty="0" smtClean="0"/>
              <a:t>F (</a:t>
            </a:r>
            <a:r>
              <a:rPr lang="en-US" dirty="0"/>
              <a:t>you are </a:t>
            </a:r>
            <a:r>
              <a:rPr lang="en-US" dirty="0" smtClean="0"/>
              <a:t>famous), therefore</a:t>
            </a:r>
            <a:endParaRPr lang="en-US" dirty="0"/>
          </a:p>
          <a:p>
            <a:r>
              <a:rPr lang="en-US" dirty="0"/>
              <a:t>–</a:t>
            </a:r>
            <a:r>
              <a:rPr lang="en-US" dirty="0" smtClean="0"/>
              <a:t>R (</a:t>
            </a:r>
            <a:r>
              <a:rPr lang="en-US" dirty="0"/>
              <a:t>you can't be </a:t>
            </a:r>
            <a:r>
              <a:rPr lang="en-US" dirty="0" smtClean="0"/>
              <a:t>rich)</a:t>
            </a:r>
            <a:endParaRPr lang="en-US" dirty="0"/>
          </a:p>
          <a:p>
            <a:r>
              <a:rPr lang="en-US" dirty="0"/>
              <a:t>If you refer to the forms of the disjunctive hypothetical syllogism you can see that this syllogism corresponds to the first form and is, therefore, valid</a:t>
            </a:r>
            <a:r>
              <a:rPr lang="en-US" dirty="0" smtClean="0"/>
              <a:t>.</a:t>
            </a:r>
            <a:endParaRPr lang="en-US" dirty="0"/>
          </a:p>
          <a:p>
            <a:endParaRPr lang="en-US" dirty="0"/>
          </a:p>
        </p:txBody>
      </p:sp>
    </p:spTree>
    <p:extLst>
      <p:ext uri="{BB962C8B-B14F-4D97-AF65-F5344CB8AC3E}">
        <p14:creationId xmlns:p14="http://schemas.microsoft.com/office/powerpoint/2010/main" val="1441577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6. It isn't the case both that the examinations are late and the results early. The examinations are not late so the results are </a:t>
            </a:r>
            <a:r>
              <a:rPr lang="en-US" dirty="0" smtClean="0"/>
              <a:t>early</a:t>
            </a:r>
            <a:endParaRPr lang="en-US" dirty="0"/>
          </a:p>
          <a:p>
            <a:r>
              <a:rPr lang="en-US" dirty="0"/>
              <a:t>This is a conjunctive hypothetical syllogism. Its constituent propositions are </a:t>
            </a:r>
            <a:endParaRPr lang="en-US" dirty="0" smtClean="0"/>
          </a:p>
          <a:p>
            <a:r>
              <a:rPr lang="en-US" dirty="0" smtClean="0"/>
              <a:t>"</a:t>
            </a:r>
            <a:r>
              <a:rPr lang="en-US" dirty="0"/>
              <a:t>The examinations are late" (represented by L) and </a:t>
            </a:r>
            <a:endParaRPr lang="en-US" dirty="0" smtClean="0"/>
          </a:p>
          <a:p>
            <a:r>
              <a:rPr lang="en-US" dirty="0" smtClean="0"/>
              <a:t>"</a:t>
            </a:r>
            <a:r>
              <a:rPr lang="en-US" dirty="0"/>
              <a:t>The results are early" (represented by E</a:t>
            </a:r>
            <a:r>
              <a:rPr lang="en-US" dirty="0" smtClean="0"/>
              <a:t>)</a:t>
            </a:r>
          </a:p>
          <a:p>
            <a:pPr marL="0" indent="0">
              <a:buNone/>
            </a:pPr>
            <a:endParaRPr lang="en-US" dirty="0"/>
          </a:p>
          <a:p>
            <a:endParaRPr lang="en-US" dirty="0"/>
          </a:p>
        </p:txBody>
      </p:sp>
    </p:spTree>
    <p:extLst>
      <p:ext uri="{BB962C8B-B14F-4D97-AF65-F5344CB8AC3E}">
        <p14:creationId xmlns:p14="http://schemas.microsoft.com/office/powerpoint/2010/main" val="26586181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The argument can </a:t>
            </a:r>
            <a:r>
              <a:rPr lang="en-US" dirty="0" smtClean="0"/>
              <a:t>be </a:t>
            </a:r>
            <a:r>
              <a:rPr lang="en-US" dirty="0"/>
              <a:t>symbolised</a:t>
            </a:r>
          </a:p>
          <a:p>
            <a:r>
              <a:rPr lang="en-US" dirty="0"/>
              <a:t>–(L &amp; E</a:t>
            </a:r>
            <a:r>
              <a:rPr lang="en-US" dirty="0" smtClean="0"/>
              <a:t>) (It is not the case both that the examinations are late and the results early)</a:t>
            </a:r>
            <a:endParaRPr lang="en-US" dirty="0"/>
          </a:p>
          <a:p>
            <a:r>
              <a:rPr lang="en-US" dirty="0"/>
              <a:t>–</a:t>
            </a:r>
            <a:r>
              <a:rPr lang="en-US" dirty="0" smtClean="0"/>
              <a:t>L (The examinations are not late), therefore</a:t>
            </a:r>
            <a:endParaRPr lang="en-US" dirty="0"/>
          </a:p>
          <a:p>
            <a:r>
              <a:rPr lang="en-US" dirty="0" smtClean="0"/>
              <a:t>E (The results are early)</a:t>
            </a:r>
            <a:endParaRPr lang="en-US" dirty="0"/>
          </a:p>
          <a:p>
            <a:r>
              <a:rPr lang="en-US" dirty="0"/>
              <a:t>If you refer to the forms of the disjunctive hypothetical syllogism you can see that this syllogism corresponds to the second form and is, therefore, </a:t>
            </a:r>
            <a:r>
              <a:rPr lang="en-US" dirty="0" smtClean="0"/>
              <a:t>invalid</a:t>
            </a:r>
          </a:p>
          <a:p>
            <a:pPr marL="0" indent="0">
              <a:buNone/>
            </a:pPr>
            <a:endParaRPr lang="en-US" dirty="0"/>
          </a:p>
        </p:txBody>
      </p:sp>
    </p:spTree>
    <p:extLst>
      <p:ext uri="{BB962C8B-B14F-4D97-AF65-F5344CB8AC3E}">
        <p14:creationId xmlns:p14="http://schemas.microsoft.com/office/powerpoint/2010/main" val="34586366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Types of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You shouldn’t attempt the following section until you have mastered the basic forms of the hypothetical syllogism—</a:t>
            </a:r>
          </a:p>
          <a:p>
            <a:endParaRPr lang="en-US" dirty="0" smtClean="0"/>
          </a:p>
        </p:txBody>
      </p:sp>
    </p:spTree>
    <p:extLst>
      <p:ext uri="{BB962C8B-B14F-4D97-AF65-F5344CB8AC3E}">
        <p14:creationId xmlns:p14="http://schemas.microsoft.com/office/powerpoint/2010/main" val="5706146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Some special forms of the syllogism include </a:t>
            </a:r>
            <a:endParaRPr lang="en-US" dirty="0" smtClean="0"/>
          </a:p>
          <a:p>
            <a:endParaRPr lang="en-US" dirty="0"/>
          </a:p>
          <a:p>
            <a:r>
              <a:rPr lang="en-US" dirty="0" smtClean="0"/>
              <a:t>the enthymeme</a:t>
            </a:r>
            <a:endParaRPr lang="en-US" dirty="0"/>
          </a:p>
          <a:p>
            <a:r>
              <a:rPr lang="en-US" dirty="0" smtClean="0"/>
              <a:t>the epichireme</a:t>
            </a:r>
            <a:endParaRPr lang="en-US" dirty="0"/>
          </a:p>
          <a:p>
            <a:r>
              <a:rPr lang="en-US" dirty="0" smtClean="0"/>
              <a:t>the polysyllogism</a:t>
            </a:r>
            <a:endParaRPr lang="en-US" dirty="0"/>
          </a:p>
          <a:p>
            <a:r>
              <a:rPr lang="en-US" dirty="0" smtClean="0"/>
              <a:t>and</a:t>
            </a:r>
            <a:r>
              <a:rPr lang="en-US" dirty="0"/>
              <a:t>, most importantly, the dilemma </a:t>
            </a:r>
          </a:p>
          <a:p>
            <a:endParaRPr lang="en-US" dirty="0"/>
          </a:p>
        </p:txBody>
      </p:sp>
    </p:spTree>
    <p:extLst>
      <p:ext uri="{BB962C8B-B14F-4D97-AF65-F5344CB8AC3E}">
        <p14:creationId xmlns:p14="http://schemas.microsoft.com/office/powerpoint/2010/main" val="31435685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Enthymeme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a:t>
            </a:r>
            <a:r>
              <a:rPr lang="en-US" b="1" dirty="0"/>
              <a:t>enthymeme</a:t>
            </a:r>
            <a:r>
              <a:rPr lang="en-US" dirty="0"/>
              <a:t> is a syllogism in which one of the premises, or the conclusion, is omitted. In real discourse, syllogisms are rarely fully expressed and even in overtly argumentative discourse they are very often enthemematic. As a mere abridgement of the syllogism, the enthymeme has no special rules. The constitutive and inferential rules of the syllogism can be used constructively to find the missing premise or conclusion of the enthymeme if such there can </a:t>
            </a:r>
            <a:r>
              <a:rPr lang="en-US" dirty="0" smtClean="0"/>
              <a:t>be</a:t>
            </a:r>
            <a:endParaRPr lang="en-US" dirty="0"/>
          </a:p>
          <a:p>
            <a:endParaRPr lang="en-US" dirty="0"/>
          </a:p>
        </p:txBody>
      </p:sp>
    </p:spTree>
    <p:extLst>
      <p:ext uri="{BB962C8B-B14F-4D97-AF65-F5344CB8AC3E}">
        <p14:creationId xmlns:p14="http://schemas.microsoft.com/office/powerpoint/2010/main" val="21379460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Epichireme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a:t>
            </a:r>
            <a:r>
              <a:rPr lang="en-US" b="1" dirty="0"/>
              <a:t>epichireme</a:t>
            </a:r>
            <a:r>
              <a:rPr lang="en-US" dirty="0"/>
              <a:t> is a syllogism in which a proof is joined to one or both of the premises. For example,</a:t>
            </a:r>
          </a:p>
          <a:p>
            <a:r>
              <a:rPr lang="en-US" dirty="0" smtClean="0"/>
              <a:t>First premise: </a:t>
            </a:r>
            <a:r>
              <a:rPr lang="en-US" dirty="0"/>
              <a:t>If man is capable of spiritual activities, then he has an immortal soul [because every form of activity requires an adequate principle]</a:t>
            </a:r>
          </a:p>
          <a:p>
            <a:r>
              <a:rPr lang="en-US" dirty="0" smtClean="0"/>
              <a:t>Second premise: </a:t>
            </a:r>
            <a:r>
              <a:rPr lang="en-US" dirty="0"/>
              <a:t>But [since man knows immaterial things] he is capable of spiritual activities                                          Conclusion: Therefore, man has a spiritual soul. </a:t>
            </a:r>
            <a:endParaRPr lang="en-US" dirty="0" smtClean="0"/>
          </a:p>
          <a:p>
            <a:r>
              <a:rPr lang="en-US" dirty="0" smtClean="0"/>
              <a:t>In practice, the epichireme should be disentangled and the implicit proof rendered explicit</a:t>
            </a:r>
            <a:endParaRPr lang="en-US" dirty="0"/>
          </a:p>
        </p:txBody>
      </p:sp>
    </p:spTree>
    <p:extLst>
      <p:ext uri="{BB962C8B-B14F-4D97-AF65-F5344CB8AC3E}">
        <p14:creationId xmlns:p14="http://schemas.microsoft.com/office/powerpoint/2010/main" val="34671124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Polysyllogism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a:t>
            </a:r>
            <a:r>
              <a:rPr lang="en-US" b="1" dirty="0"/>
              <a:t>polysyllogism</a:t>
            </a:r>
            <a:r>
              <a:rPr lang="en-US" dirty="0"/>
              <a:t> is a complex argument consisting of a series of syllogisms so arranged that the conclusion of one syllogism is a premise of the next syllogism, and so on. So</a:t>
            </a:r>
          </a:p>
          <a:p>
            <a:r>
              <a:rPr lang="en-US" dirty="0" smtClean="0"/>
              <a:t>BAC, CAD therefore [BAD, FED] therefore FEB…etc.</a:t>
            </a:r>
          </a:p>
          <a:p>
            <a:endParaRPr lang="en-US" dirty="0"/>
          </a:p>
          <a:p>
            <a:r>
              <a:rPr lang="en-US" dirty="0"/>
              <a:t>As with the epichireme, the elements of this argument should be </a:t>
            </a:r>
            <a:r>
              <a:rPr lang="en-US" dirty="0" smtClean="0"/>
              <a:t>disentangled </a:t>
            </a:r>
            <a:r>
              <a:rPr lang="en-US" dirty="0"/>
              <a:t>and rendered explicit</a:t>
            </a:r>
          </a:p>
          <a:p>
            <a:endParaRPr lang="en-US" dirty="0"/>
          </a:p>
          <a:p>
            <a:pPr marL="0" indent="0">
              <a:buNone/>
            </a:pPr>
            <a:endParaRPr lang="en-US" dirty="0"/>
          </a:p>
        </p:txBody>
      </p:sp>
    </p:spTree>
    <p:extLst>
      <p:ext uri="{BB962C8B-B14F-4D97-AF65-F5344CB8AC3E}">
        <p14:creationId xmlns:p14="http://schemas.microsoft.com/office/powerpoint/2010/main" val="9632658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Dilemma</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a:t>The </a:t>
            </a:r>
            <a:r>
              <a:rPr lang="en-US" b="1" dirty="0"/>
              <a:t>dilemma</a:t>
            </a:r>
            <a:r>
              <a:rPr lang="en-US" dirty="0"/>
              <a:t> is a syllogism that is both conditional </a:t>
            </a:r>
            <a:r>
              <a:rPr lang="en-US" i="1" dirty="0"/>
              <a:t>and</a:t>
            </a:r>
            <a:r>
              <a:rPr lang="en-US" dirty="0"/>
              <a:t> disjunctive. </a:t>
            </a:r>
            <a:endParaRPr lang="en-US" dirty="0" smtClean="0"/>
          </a:p>
          <a:p>
            <a:r>
              <a:rPr lang="en-US" dirty="0" smtClean="0"/>
              <a:t>The </a:t>
            </a:r>
            <a:r>
              <a:rPr lang="en-US" dirty="0"/>
              <a:t>major premise is a compound conditional proposition consisting of two or more simple conditional propositions connected by 'and' or its </a:t>
            </a:r>
            <a:r>
              <a:rPr lang="en-US" dirty="0" smtClean="0"/>
              <a:t>equivalent [</a:t>
            </a:r>
            <a:r>
              <a:rPr lang="en-US" dirty="0"/>
              <a:t>e</a:t>
            </a:r>
            <a:r>
              <a:rPr lang="en-US" dirty="0" smtClean="0"/>
              <a:t>xcept </a:t>
            </a:r>
            <a:r>
              <a:rPr lang="en-US" dirty="0"/>
              <a:t>in the case of the simple destructive dilemma where it is a simple conditional with a complex </a:t>
            </a:r>
            <a:r>
              <a:rPr lang="en-US" dirty="0" smtClean="0"/>
              <a:t>consequent] </a:t>
            </a:r>
          </a:p>
          <a:p>
            <a:r>
              <a:rPr lang="en-US" dirty="0"/>
              <a:t>The minor premise is a disjunctive proposition that either asserts the antecedents (constructive dilemma) or denies the consequents (destructive dilemma) of each of these simple conditional </a:t>
            </a:r>
            <a:r>
              <a:rPr lang="en-US" dirty="0" smtClean="0"/>
              <a:t>propositions</a:t>
            </a:r>
            <a:endParaRPr lang="en-US" dirty="0"/>
          </a:p>
        </p:txBody>
      </p:sp>
    </p:spTree>
    <p:extLst>
      <p:ext uri="{BB962C8B-B14F-4D97-AF65-F5344CB8AC3E}">
        <p14:creationId xmlns:p14="http://schemas.microsoft.com/office/powerpoint/2010/main" val="26588535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This sounds much more complicated that it actually is!</a:t>
            </a:r>
          </a:p>
          <a:p>
            <a:r>
              <a:rPr lang="en-US" dirty="0" smtClean="0"/>
              <a:t>In brief…</a:t>
            </a:r>
          </a:p>
          <a:p>
            <a:r>
              <a:rPr lang="en-US" dirty="0" smtClean="0"/>
              <a:t>The dilemma can take any one of four forms</a:t>
            </a:r>
          </a:p>
          <a:p>
            <a:r>
              <a:rPr lang="en-US" dirty="0" smtClean="0"/>
              <a:t>It can be either constructive or destructive</a:t>
            </a:r>
          </a:p>
          <a:p>
            <a:r>
              <a:rPr lang="en-US" dirty="0" smtClean="0"/>
              <a:t>It can also be either simple or complex</a:t>
            </a:r>
          </a:p>
          <a:p>
            <a:r>
              <a:rPr lang="en-US" dirty="0" smtClean="0"/>
              <a:t>Here is the paradigm of each form of the dilemma:</a:t>
            </a:r>
            <a:endParaRPr lang="en-US" dirty="0"/>
          </a:p>
        </p:txBody>
      </p:sp>
    </p:spTree>
    <p:extLst>
      <p:ext uri="{BB962C8B-B14F-4D97-AF65-F5344CB8AC3E}">
        <p14:creationId xmlns:p14="http://schemas.microsoft.com/office/powerpoint/2010/main" val="27472090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a:t>If you refer to the forms of the conditional hypothetical syllogism above you can see that this example corresponds to the fourth form and is, therefore, valid. That form may be expressed in words thus: </a:t>
            </a:r>
            <a:endParaRPr lang="en-US" dirty="0" smtClean="0"/>
          </a:p>
          <a:p>
            <a:r>
              <a:rPr lang="en-US" dirty="0" smtClean="0"/>
              <a:t>If </a:t>
            </a:r>
            <a:r>
              <a:rPr lang="en-US" dirty="0"/>
              <a:t>you have a valid conditional proposition, and if the consequent of that conditional proposition is denied (negated), then you may validly deny (negate) the antecedent of the conditional proposition. The conditional proposition in </a:t>
            </a:r>
            <a:r>
              <a:rPr lang="en-US" dirty="0" smtClean="0"/>
              <a:t>this </a:t>
            </a:r>
            <a:r>
              <a:rPr lang="en-US" dirty="0"/>
              <a:t>exercise already has a negative antecedent, so, given that its consequent is negated in the second premise, you are entitled to negate the antecedent. This yields – – A, and the double negation of A is simply A. </a:t>
            </a:r>
          </a:p>
        </p:txBody>
      </p:sp>
    </p:spTree>
    <p:extLst>
      <p:ext uri="{BB962C8B-B14F-4D97-AF65-F5344CB8AC3E}">
        <p14:creationId xmlns:p14="http://schemas.microsoft.com/office/powerpoint/2010/main" val="40687504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Constructive Dilemmas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i="1" dirty="0"/>
              <a:t>Simple Constructive Dilemma</a:t>
            </a:r>
          </a:p>
          <a:p>
            <a:r>
              <a:rPr lang="en-US" dirty="0"/>
              <a:t>Either </a:t>
            </a:r>
            <a:r>
              <a:rPr lang="en-US" dirty="0" smtClean="0"/>
              <a:t>A or B (A v B)</a:t>
            </a:r>
            <a:endParaRPr lang="en-US" dirty="0"/>
          </a:p>
          <a:p>
            <a:r>
              <a:rPr lang="en-US" dirty="0"/>
              <a:t>But if A</a:t>
            </a:r>
            <a:r>
              <a:rPr lang="en-US" dirty="0" smtClean="0"/>
              <a:t> </a:t>
            </a:r>
            <a:r>
              <a:rPr lang="en-US" dirty="0"/>
              <a:t>then </a:t>
            </a:r>
            <a:r>
              <a:rPr lang="en-US" dirty="0" smtClean="0"/>
              <a:t>C </a:t>
            </a:r>
            <a:r>
              <a:rPr lang="en-US" dirty="0"/>
              <a:t>and if B</a:t>
            </a:r>
            <a:r>
              <a:rPr lang="en-US" dirty="0" smtClean="0"/>
              <a:t> </a:t>
            </a:r>
            <a:r>
              <a:rPr lang="en-US" dirty="0"/>
              <a:t>then </a:t>
            </a:r>
            <a:r>
              <a:rPr lang="en-US" dirty="0" smtClean="0"/>
              <a:t>C [A</a:t>
            </a:r>
            <a:r>
              <a:rPr lang="en-US" dirty="0"/>
              <a:t>→</a:t>
            </a:r>
            <a:r>
              <a:rPr lang="en-US" dirty="0" smtClean="0"/>
              <a:t>C and B</a:t>
            </a:r>
            <a:r>
              <a:rPr lang="en-US" dirty="0"/>
              <a:t>→</a:t>
            </a:r>
            <a:r>
              <a:rPr lang="en-US" dirty="0" smtClean="0"/>
              <a:t>C]</a:t>
            </a:r>
            <a:endParaRPr lang="en-US" dirty="0"/>
          </a:p>
          <a:p>
            <a:r>
              <a:rPr lang="en-US" dirty="0" smtClean="0"/>
              <a:t>Therefore</a:t>
            </a:r>
            <a:r>
              <a:rPr lang="en-US" dirty="0"/>
              <a:t> </a:t>
            </a:r>
            <a:r>
              <a:rPr lang="en-US" dirty="0" smtClean="0"/>
              <a:t>C</a:t>
            </a:r>
          </a:p>
          <a:p>
            <a:r>
              <a:rPr lang="en-US" i="1" dirty="0"/>
              <a:t>Complex Constructive Dilemma</a:t>
            </a:r>
          </a:p>
          <a:p>
            <a:r>
              <a:rPr lang="en-US" dirty="0"/>
              <a:t>Either A</a:t>
            </a:r>
            <a:r>
              <a:rPr lang="en-US" dirty="0" smtClean="0"/>
              <a:t> </a:t>
            </a:r>
            <a:r>
              <a:rPr lang="en-US" dirty="0"/>
              <a:t>or </a:t>
            </a:r>
            <a:r>
              <a:rPr lang="en-US" dirty="0" smtClean="0"/>
              <a:t>B (A v B)</a:t>
            </a:r>
          </a:p>
          <a:p>
            <a:r>
              <a:rPr lang="en-US" dirty="0" smtClean="0"/>
              <a:t>But </a:t>
            </a:r>
            <a:r>
              <a:rPr lang="en-US" dirty="0"/>
              <a:t>if A</a:t>
            </a:r>
            <a:r>
              <a:rPr lang="en-US" dirty="0" smtClean="0"/>
              <a:t> </a:t>
            </a:r>
            <a:r>
              <a:rPr lang="en-US" dirty="0"/>
              <a:t>then </a:t>
            </a:r>
            <a:r>
              <a:rPr lang="en-US" dirty="0" smtClean="0"/>
              <a:t>C </a:t>
            </a:r>
            <a:r>
              <a:rPr lang="en-US" dirty="0"/>
              <a:t>and if B</a:t>
            </a:r>
            <a:r>
              <a:rPr lang="en-US" dirty="0" smtClean="0"/>
              <a:t> </a:t>
            </a:r>
            <a:r>
              <a:rPr lang="en-US" dirty="0"/>
              <a:t>then D</a:t>
            </a:r>
            <a:r>
              <a:rPr lang="en-US" dirty="0" smtClean="0"/>
              <a:t> </a:t>
            </a:r>
            <a:r>
              <a:rPr lang="en-US" dirty="0"/>
              <a:t>[A→C and B→D</a:t>
            </a:r>
            <a:r>
              <a:rPr lang="en-US" dirty="0" smtClean="0"/>
              <a:t>]</a:t>
            </a:r>
            <a:endParaRPr lang="en-US" dirty="0"/>
          </a:p>
          <a:p>
            <a:r>
              <a:rPr lang="en-US" dirty="0"/>
              <a:t>Therefore, either </a:t>
            </a:r>
            <a:r>
              <a:rPr lang="en-US" dirty="0" smtClean="0"/>
              <a:t>C or D (C v D)                 </a:t>
            </a:r>
            <a:endParaRPr lang="en-US" dirty="0"/>
          </a:p>
          <a:p>
            <a:endParaRPr lang="en-US" dirty="0"/>
          </a:p>
        </p:txBody>
      </p:sp>
    </p:spTree>
    <p:extLst>
      <p:ext uri="{BB962C8B-B14F-4D97-AF65-F5344CB8AC3E}">
        <p14:creationId xmlns:p14="http://schemas.microsoft.com/office/powerpoint/2010/main" val="28530260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i="1" dirty="0"/>
              <a:t>Simple Destructive Dilemma</a:t>
            </a:r>
          </a:p>
          <a:p>
            <a:r>
              <a:rPr lang="en-US" dirty="0"/>
              <a:t>If A then B and C [A</a:t>
            </a:r>
            <a:r>
              <a:rPr lang="en-US" dirty="0" smtClean="0"/>
              <a:t>→(B &amp; C)]</a:t>
            </a:r>
            <a:endParaRPr lang="en-US" dirty="0"/>
          </a:p>
          <a:p>
            <a:r>
              <a:rPr lang="en-US" dirty="0"/>
              <a:t>But either </a:t>
            </a:r>
            <a:r>
              <a:rPr lang="en-US" dirty="0" smtClean="0"/>
              <a:t>not B or not C (</a:t>
            </a:r>
            <a:r>
              <a:rPr lang="en-US" dirty="0"/>
              <a:t>–</a:t>
            </a:r>
            <a:r>
              <a:rPr lang="en-US" dirty="0" smtClean="0"/>
              <a:t>B v </a:t>
            </a:r>
            <a:r>
              <a:rPr lang="en-US" dirty="0"/>
              <a:t>–</a:t>
            </a:r>
            <a:r>
              <a:rPr lang="en-US" dirty="0" smtClean="0"/>
              <a:t>C) = </a:t>
            </a:r>
            <a:r>
              <a:rPr lang="en-US" dirty="0"/>
              <a:t>– </a:t>
            </a:r>
            <a:r>
              <a:rPr lang="en-US" dirty="0" smtClean="0"/>
              <a:t>(B &amp; C)</a:t>
            </a:r>
            <a:endParaRPr lang="en-US" dirty="0"/>
          </a:p>
          <a:p>
            <a:r>
              <a:rPr lang="en-US" dirty="0"/>
              <a:t>Therefore</a:t>
            </a:r>
            <a:r>
              <a:rPr lang="en-US" dirty="0" smtClean="0"/>
              <a:t>, not A (–A)</a:t>
            </a:r>
          </a:p>
          <a:p>
            <a:r>
              <a:rPr lang="en-US" i="1" dirty="0"/>
              <a:t>Complex Destructive Dilemma</a:t>
            </a:r>
          </a:p>
          <a:p>
            <a:r>
              <a:rPr lang="en-US" dirty="0"/>
              <a:t>If </a:t>
            </a:r>
            <a:r>
              <a:rPr lang="en-US" dirty="0" smtClean="0"/>
              <a:t>A then C and if B then D</a:t>
            </a:r>
            <a:r>
              <a:rPr lang="en-US" dirty="0"/>
              <a:t> [(A</a:t>
            </a:r>
            <a:r>
              <a:rPr lang="en-US" dirty="0" smtClean="0"/>
              <a:t>→C) and (B→D)</a:t>
            </a:r>
            <a:endParaRPr lang="en-US" dirty="0"/>
          </a:p>
          <a:p>
            <a:r>
              <a:rPr lang="en-US" dirty="0"/>
              <a:t>But either </a:t>
            </a:r>
            <a:r>
              <a:rPr lang="en-US" dirty="0" smtClean="0"/>
              <a:t>not C </a:t>
            </a:r>
            <a:r>
              <a:rPr lang="en-US" dirty="0"/>
              <a:t>or </a:t>
            </a:r>
            <a:r>
              <a:rPr lang="en-US" dirty="0" smtClean="0"/>
              <a:t>not D </a:t>
            </a:r>
            <a:r>
              <a:rPr lang="en-US" dirty="0"/>
              <a:t>(–C v –D</a:t>
            </a:r>
            <a:r>
              <a:rPr lang="en-US" dirty="0" smtClean="0"/>
              <a:t>)</a:t>
            </a:r>
          </a:p>
          <a:p>
            <a:r>
              <a:rPr lang="en-US" dirty="0" smtClean="0"/>
              <a:t>Therefore</a:t>
            </a:r>
            <a:r>
              <a:rPr lang="en-US" dirty="0"/>
              <a:t>, either </a:t>
            </a:r>
            <a:r>
              <a:rPr lang="en-US" dirty="0" smtClean="0"/>
              <a:t>not A or not </a:t>
            </a:r>
            <a:r>
              <a:rPr lang="en-US" dirty="0"/>
              <a:t>B (–A v –B</a:t>
            </a:r>
            <a:r>
              <a:rPr lang="en-US" dirty="0" smtClean="0"/>
              <a:t>)</a:t>
            </a:r>
            <a:endParaRPr lang="en-US" dirty="0"/>
          </a:p>
          <a:p>
            <a:endParaRPr lang="en-US" dirty="0"/>
          </a:p>
        </p:txBody>
      </p:sp>
    </p:spTree>
    <p:extLst>
      <p:ext uri="{BB962C8B-B14F-4D97-AF65-F5344CB8AC3E}">
        <p14:creationId xmlns:p14="http://schemas.microsoft.com/office/powerpoint/2010/main" val="4524093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Rules for the Dilemma</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dilemma is subject to all the pertinent rules for the conditional syllogism. In addition, it has its own special </a:t>
            </a:r>
            <a:r>
              <a:rPr lang="en-US" dirty="0" smtClean="0"/>
              <a:t>rules</a:t>
            </a:r>
          </a:p>
          <a:p>
            <a:endParaRPr lang="en-US" dirty="0"/>
          </a:p>
          <a:p>
            <a:r>
              <a:rPr lang="en-US" i="1" dirty="0"/>
              <a:t>Special Rules for the Dilemma</a:t>
            </a:r>
          </a:p>
          <a:p>
            <a:r>
              <a:rPr lang="en-US" dirty="0"/>
              <a:t>1</a:t>
            </a:r>
            <a:r>
              <a:rPr lang="en-US" dirty="0" smtClean="0"/>
              <a:t>. The </a:t>
            </a:r>
            <a:r>
              <a:rPr lang="en-US" dirty="0"/>
              <a:t>disjunction must state all the pertinent alternatives.</a:t>
            </a:r>
          </a:p>
          <a:p>
            <a:r>
              <a:rPr lang="en-US" dirty="0"/>
              <a:t>2</a:t>
            </a:r>
            <a:r>
              <a:rPr lang="en-US" dirty="0" smtClean="0"/>
              <a:t>. The </a:t>
            </a:r>
            <a:r>
              <a:rPr lang="en-US" dirty="0"/>
              <a:t>inference in the conditional proposition/s must be </a:t>
            </a:r>
            <a:r>
              <a:rPr lang="en-US" dirty="0" smtClean="0"/>
              <a:t>valid</a:t>
            </a:r>
            <a:endParaRPr lang="en-US" dirty="0"/>
          </a:p>
        </p:txBody>
      </p:sp>
    </p:spTree>
    <p:extLst>
      <p:ext uri="{BB962C8B-B14F-4D97-AF65-F5344CB8AC3E}">
        <p14:creationId xmlns:p14="http://schemas.microsoft.com/office/powerpoint/2010/main" val="31792048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references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For more on the Enthymeme, Polysyllogism and Epichireme, see</a:t>
            </a:r>
          </a:p>
          <a:p>
            <a:r>
              <a:rPr lang="en-US" dirty="0" smtClean="0"/>
              <a:t>Coffey, pp. 376-384</a:t>
            </a:r>
          </a:p>
          <a:p>
            <a:r>
              <a:rPr lang="en-US" dirty="0" smtClean="0"/>
              <a:t>McCall, pp. 190-196</a:t>
            </a:r>
          </a:p>
          <a:p>
            <a:endParaRPr lang="en-US" dirty="0"/>
          </a:p>
          <a:p>
            <a:r>
              <a:rPr lang="en-US" dirty="0" smtClean="0"/>
              <a:t>For more on the Dilemma, see</a:t>
            </a:r>
          </a:p>
          <a:p>
            <a:r>
              <a:rPr lang="en-US" dirty="0" smtClean="0"/>
              <a:t>Copi, chapter 7.7</a:t>
            </a:r>
            <a:endParaRPr lang="en-US" dirty="0"/>
          </a:p>
        </p:txBody>
      </p:sp>
    </p:spTree>
    <p:extLst>
      <p:ext uri="{BB962C8B-B14F-4D97-AF65-F5344CB8AC3E}">
        <p14:creationId xmlns:p14="http://schemas.microsoft.com/office/powerpoint/2010/main" val="37150081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a:t>2. If a hypothetical syllogism commits the Fallacy of Affirming the Consequent then it is invalid. This syllogism does not commit the fallacy of affirming the consequent, therefore, it is </a:t>
            </a:r>
            <a:r>
              <a:rPr lang="en-US" dirty="0" smtClean="0"/>
              <a:t>valid                  </a:t>
            </a:r>
            <a:endParaRPr lang="en-US" dirty="0"/>
          </a:p>
          <a:p>
            <a:r>
              <a:rPr lang="en-US" dirty="0"/>
              <a:t>This again is a conditional hypothetical syllogism. </a:t>
            </a:r>
            <a:r>
              <a:rPr lang="en-US" dirty="0" smtClean="0"/>
              <a:t>Its </a:t>
            </a:r>
            <a:r>
              <a:rPr lang="en-US" dirty="0"/>
              <a:t>constituent propositions are </a:t>
            </a:r>
            <a:endParaRPr lang="en-US" dirty="0" smtClean="0"/>
          </a:p>
          <a:p>
            <a:r>
              <a:rPr lang="en-US" dirty="0" smtClean="0"/>
              <a:t>"</a:t>
            </a:r>
            <a:r>
              <a:rPr lang="en-US" dirty="0"/>
              <a:t>A hypothetical syllogism commits the Fallacy of Affirming the Consequent" (represented by X) and </a:t>
            </a:r>
            <a:endParaRPr lang="en-US" dirty="0" smtClean="0"/>
          </a:p>
          <a:p>
            <a:r>
              <a:rPr lang="en-US" dirty="0" smtClean="0"/>
              <a:t>"</a:t>
            </a:r>
            <a:r>
              <a:rPr lang="en-US" dirty="0"/>
              <a:t>A [hypothetical syllogism] is invalid" (represented by –Y, the negation sign symbolising the 'in' in 'invalid'). </a:t>
            </a:r>
            <a:endParaRPr lang="en-US" dirty="0" smtClean="0"/>
          </a:p>
          <a:p>
            <a:r>
              <a:rPr lang="en-US" dirty="0" smtClean="0"/>
              <a:t>The </a:t>
            </a:r>
            <a:r>
              <a:rPr lang="en-US" dirty="0"/>
              <a:t>argument can now be </a:t>
            </a:r>
            <a:r>
              <a:rPr lang="en-US" dirty="0" smtClean="0"/>
              <a:t>symbolised—</a:t>
            </a:r>
            <a:endParaRPr lang="en-US" dirty="0"/>
          </a:p>
        </p:txBody>
      </p:sp>
    </p:spTree>
    <p:extLst>
      <p:ext uri="{BB962C8B-B14F-4D97-AF65-F5344CB8AC3E}">
        <p14:creationId xmlns:p14="http://schemas.microsoft.com/office/powerpoint/2010/main" val="1063967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a:t>X→ –Y (If a hypothetical syllogism commits the Fallacy of Affirming the Consequent then it is invalid)</a:t>
            </a:r>
          </a:p>
          <a:p>
            <a:r>
              <a:rPr lang="en-US" dirty="0"/>
              <a:t>–X (This [</a:t>
            </a:r>
            <a:r>
              <a:rPr lang="en-US" dirty="0" smtClean="0"/>
              <a:t>hypothetical</a:t>
            </a:r>
            <a:r>
              <a:rPr lang="en-US" dirty="0"/>
              <a:t>] syllogism does not commit the fallacy of affirming the consequent, therefore</a:t>
            </a:r>
          </a:p>
          <a:p>
            <a:r>
              <a:rPr lang="en-US" dirty="0"/>
              <a:t>Y (This [hypothetical syllogism] is valid)</a:t>
            </a:r>
          </a:p>
          <a:p>
            <a:r>
              <a:rPr lang="en-US" dirty="0"/>
              <a:t>If you refer to the forms of the conditional hypothetical syllogism you can see that this syllogism corresponds to the second form and is, therefore, invalid.  Given a conditional proposition as one premise and the negation of its antecedent as another premise, nothing validly </a:t>
            </a:r>
            <a:r>
              <a:rPr lang="en-US" dirty="0" smtClean="0"/>
              <a:t>follows </a:t>
            </a:r>
            <a:endParaRPr lang="en-US" dirty="0"/>
          </a:p>
          <a:p>
            <a:endParaRPr lang="en-US" dirty="0"/>
          </a:p>
          <a:p>
            <a:endParaRPr lang="en-US" dirty="0"/>
          </a:p>
        </p:txBody>
      </p:sp>
    </p:spTree>
    <p:extLst>
      <p:ext uri="{BB962C8B-B14F-4D97-AF65-F5344CB8AC3E}">
        <p14:creationId xmlns:p14="http://schemas.microsoft.com/office/powerpoint/2010/main" val="5559597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3. Either a metal is naturally liquid or it is not mercury. This metal is not naturally liquid, so it isn't </a:t>
            </a:r>
            <a:r>
              <a:rPr lang="en-US" dirty="0" smtClean="0"/>
              <a:t>mercury</a:t>
            </a:r>
            <a:endParaRPr lang="en-US" dirty="0"/>
          </a:p>
          <a:p>
            <a:r>
              <a:rPr lang="en-US" dirty="0"/>
              <a:t>This is a disjunctive hypothetical syllogism. Its constituent propositions are </a:t>
            </a:r>
            <a:endParaRPr lang="en-US" dirty="0" smtClean="0"/>
          </a:p>
          <a:p>
            <a:r>
              <a:rPr lang="en-US" dirty="0" smtClean="0"/>
              <a:t>"</a:t>
            </a:r>
            <a:r>
              <a:rPr lang="en-US" dirty="0"/>
              <a:t>A metal is naturally liquid" (represent by L) and </a:t>
            </a:r>
            <a:endParaRPr lang="en-US" dirty="0" smtClean="0"/>
          </a:p>
          <a:p>
            <a:r>
              <a:rPr lang="en-US" dirty="0" smtClean="0"/>
              <a:t>"</a:t>
            </a:r>
            <a:r>
              <a:rPr lang="en-US" dirty="0"/>
              <a:t>A metal is not mercury" (represented by –M, the negation symbolizing the '</a:t>
            </a:r>
            <a:r>
              <a:rPr lang="en-US" dirty="0" smtClean="0"/>
              <a:t>not’)</a:t>
            </a:r>
          </a:p>
          <a:p>
            <a:pPr marL="0" indent="0">
              <a:buNone/>
            </a:pPr>
            <a:endParaRPr lang="en-US" dirty="0"/>
          </a:p>
        </p:txBody>
      </p:sp>
    </p:spTree>
    <p:extLst>
      <p:ext uri="{BB962C8B-B14F-4D97-AF65-F5344CB8AC3E}">
        <p14:creationId xmlns:p14="http://schemas.microsoft.com/office/powerpoint/2010/main" val="24054801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The argument can now be symbolised</a:t>
            </a:r>
          </a:p>
          <a:p>
            <a:r>
              <a:rPr lang="en-US" dirty="0"/>
              <a:t>L v –</a:t>
            </a:r>
            <a:r>
              <a:rPr lang="en-US" dirty="0" smtClean="0"/>
              <a:t>M (Either a metal is naturally liquid or it is not mercury</a:t>
            </a:r>
            <a:endParaRPr lang="en-US" dirty="0"/>
          </a:p>
          <a:p>
            <a:r>
              <a:rPr lang="en-US" dirty="0"/>
              <a:t>–</a:t>
            </a:r>
            <a:r>
              <a:rPr lang="en-US" dirty="0" smtClean="0"/>
              <a:t>L (This metal is not naturally liquid)</a:t>
            </a:r>
            <a:endParaRPr lang="en-US" dirty="0"/>
          </a:p>
          <a:p>
            <a:r>
              <a:rPr lang="en-US" dirty="0"/>
              <a:t>–</a:t>
            </a:r>
            <a:r>
              <a:rPr lang="en-US" dirty="0" smtClean="0"/>
              <a:t>M (This metal is not mercury)</a:t>
            </a:r>
            <a:endParaRPr lang="en-US" dirty="0"/>
          </a:p>
          <a:p>
            <a:r>
              <a:rPr lang="en-US" dirty="0"/>
              <a:t>If you refer to the forms of the disjunctive hypothetical syllogism you can see that this syllogism corresponds to the second form (of both the inclusive and exclusive variety) and is, therefore, </a:t>
            </a:r>
            <a:r>
              <a:rPr lang="en-US" dirty="0" smtClean="0"/>
              <a:t>valid</a:t>
            </a:r>
          </a:p>
          <a:p>
            <a:pPr marL="0" indent="0">
              <a:buNone/>
            </a:pPr>
            <a:endParaRPr lang="en-US" dirty="0"/>
          </a:p>
          <a:p>
            <a:endParaRPr lang="en-US" dirty="0"/>
          </a:p>
        </p:txBody>
      </p:sp>
    </p:spTree>
    <p:extLst>
      <p:ext uri="{BB962C8B-B14F-4D97-AF65-F5344CB8AC3E}">
        <p14:creationId xmlns:p14="http://schemas.microsoft.com/office/powerpoint/2010/main" val="38135298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4. John Smith is either a policeman or else he is the father of three children. Since he is a policeman, he is not the father of three </a:t>
            </a:r>
            <a:r>
              <a:rPr lang="en-US" dirty="0" smtClean="0"/>
              <a:t>children </a:t>
            </a:r>
            <a:endParaRPr lang="en-US" dirty="0"/>
          </a:p>
          <a:p>
            <a:r>
              <a:rPr lang="en-US" dirty="0"/>
              <a:t>This is a disjunctive hypothetical syllogism. Its constituent propositions are </a:t>
            </a:r>
            <a:endParaRPr lang="en-US" dirty="0" smtClean="0"/>
          </a:p>
          <a:p>
            <a:r>
              <a:rPr lang="en-US" dirty="0" smtClean="0"/>
              <a:t>"</a:t>
            </a:r>
            <a:r>
              <a:rPr lang="en-US" dirty="0"/>
              <a:t>John Smith is a policeman" (represented by J) and </a:t>
            </a:r>
            <a:endParaRPr lang="en-US" dirty="0" smtClean="0"/>
          </a:p>
          <a:p>
            <a:r>
              <a:rPr lang="en-US" dirty="0" smtClean="0"/>
              <a:t>"</a:t>
            </a:r>
            <a:r>
              <a:rPr lang="en-US" dirty="0"/>
              <a:t>John Smith is the father of three children" (represented by F</a:t>
            </a:r>
            <a:r>
              <a:rPr lang="en-US" dirty="0" smtClean="0"/>
              <a:t>) </a:t>
            </a:r>
          </a:p>
          <a:p>
            <a:endParaRPr lang="en-US" dirty="0"/>
          </a:p>
        </p:txBody>
      </p:sp>
    </p:spTree>
    <p:extLst>
      <p:ext uri="{BB962C8B-B14F-4D97-AF65-F5344CB8AC3E}">
        <p14:creationId xmlns:p14="http://schemas.microsoft.com/office/powerpoint/2010/main" val="14631017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The argument can now be symbolised</a:t>
            </a:r>
          </a:p>
          <a:p>
            <a:r>
              <a:rPr lang="en-US" dirty="0"/>
              <a:t>J v </a:t>
            </a:r>
            <a:r>
              <a:rPr lang="en-US" dirty="0" smtClean="0"/>
              <a:t>F (</a:t>
            </a:r>
            <a:r>
              <a:rPr lang="en-US" dirty="0"/>
              <a:t>John Smith is either a policeman </a:t>
            </a:r>
            <a:r>
              <a:rPr lang="en-US" dirty="0" smtClean="0"/>
              <a:t>or </a:t>
            </a:r>
            <a:r>
              <a:rPr lang="en-US" dirty="0"/>
              <a:t>else he is the father of three </a:t>
            </a:r>
            <a:r>
              <a:rPr lang="en-US" dirty="0" smtClean="0"/>
              <a:t>children)</a:t>
            </a:r>
            <a:endParaRPr lang="en-US" dirty="0"/>
          </a:p>
          <a:p>
            <a:r>
              <a:rPr lang="en-US" dirty="0" smtClean="0"/>
              <a:t>J (John Smith is a policeman), therefore</a:t>
            </a:r>
            <a:endParaRPr lang="en-US" dirty="0"/>
          </a:p>
          <a:p>
            <a:r>
              <a:rPr lang="en-US" dirty="0"/>
              <a:t>–</a:t>
            </a:r>
            <a:r>
              <a:rPr lang="en-US" dirty="0" smtClean="0"/>
              <a:t>F (John Smith is not the father of three children)</a:t>
            </a:r>
            <a:endParaRPr lang="en-US" dirty="0"/>
          </a:p>
          <a:p>
            <a:r>
              <a:rPr lang="en-US" dirty="0"/>
              <a:t>It is quite clear that the disjunction in the first premise is not exclusive. If you refer to the forms of the (inclusive) disjunctive hypothetical syllogism you can see that this syllogism corresponds to the first form and is, therefore, invalid. </a:t>
            </a:r>
            <a:endParaRPr lang="en-US" dirty="0" smtClean="0"/>
          </a:p>
          <a:p>
            <a:pPr marL="0" indent="0">
              <a:buNone/>
            </a:pPr>
            <a:endParaRPr lang="en-US" dirty="0"/>
          </a:p>
        </p:txBody>
      </p:sp>
    </p:spTree>
    <p:extLst>
      <p:ext uri="{BB962C8B-B14F-4D97-AF65-F5344CB8AC3E}">
        <p14:creationId xmlns:p14="http://schemas.microsoft.com/office/powerpoint/2010/main" val="18023734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5. You can't be both rich and famous; so, since you are famous, you can't be </a:t>
            </a:r>
            <a:r>
              <a:rPr lang="en-US" dirty="0" smtClean="0"/>
              <a:t>rich </a:t>
            </a:r>
            <a:endParaRPr lang="en-US" dirty="0"/>
          </a:p>
          <a:p>
            <a:r>
              <a:rPr lang="en-US" dirty="0"/>
              <a:t>This is a conjunctive hypothetical syllogism. Its constituent propositions are </a:t>
            </a:r>
            <a:endParaRPr lang="en-US" dirty="0" smtClean="0"/>
          </a:p>
          <a:p>
            <a:r>
              <a:rPr lang="en-US" dirty="0" smtClean="0"/>
              <a:t>"</a:t>
            </a:r>
            <a:r>
              <a:rPr lang="en-US" dirty="0"/>
              <a:t>You can be rich" (represented by R) and </a:t>
            </a:r>
            <a:endParaRPr lang="en-US" dirty="0" smtClean="0"/>
          </a:p>
          <a:p>
            <a:r>
              <a:rPr lang="en-US" dirty="0" smtClean="0"/>
              <a:t>"</a:t>
            </a:r>
            <a:r>
              <a:rPr lang="en-US" dirty="0"/>
              <a:t>You can be famous" (represented by F</a:t>
            </a:r>
            <a:r>
              <a:rPr lang="en-US" dirty="0" smtClean="0"/>
              <a:t>) </a:t>
            </a:r>
          </a:p>
        </p:txBody>
      </p:sp>
    </p:spTree>
    <p:extLst>
      <p:ext uri="{BB962C8B-B14F-4D97-AF65-F5344CB8AC3E}">
        <p14:creationId xmlns:p14="http://schemas.microsoft.com/office/powerpoint/2010/main" val="7096596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1779</Words>
  <Application>Microsoft Macintosh PowerPoint</Application>
  <PresentationFormat>On-screen Show (4:3)</PresentationFormat>
  <Paragraphs>138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Civic</vt:lpstr>
      <vt:lpstr>Solutions to Exercises for Hypothetical Syllogism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Special Types of Syllogism</vt:lpstr>
      <vt:lpstr>PowerPoint Presentation</vt:lpstr>
      <vt:lpstr>The Enthymeme</vt:lpstr>
      <vt:lpstr>The Epichireme</vt:lpstr>
      <vt:lpstr>The Polysyllogism</vt:lpstr>
      <vt:lpstr>The Dilemma</vt:lpstr>
      <vt:lpstr>PowerPoint Presentation</vt:lpstr>
      <vt:lpstr>Constructive Dilemmas</vt:lpstr>
      <vt:lpstr>PowerPoint Presentation</vt:lpstr>
      <vt:lpstr>Special Rules for the Dilemma</vt:lpstr>
      <vt:lpstr>Further references</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Solutions to Exercises for Hypothetical Syllogism</dc:title>
  <dc:creator>Gerard Casey</dc:creator>
  <cp:lastModifiedBy>Gerard Casey</cp:lastModifiedBy>
  <cp:revision>1</cp:revision>
  <dcterms:created xsi:type="dcterms:W3CDTF">2012-09-24T21:24:51Z</dcterms:created>
  <dcterms:modified xsi:type="dcterms:W3CDTF">2012-09-24T21:25:28Z</dcterms:modified>
</cp:coreProperties>
</file>