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8" d="100"/>
          <a:sy n="38" d="100"/>
        </p:scale>
        <p:origin x="-225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54FB97B6-8809-3746-A765-F70951126EAA}"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F169CFD-3F35-B447-8A21-F6D7F93EA6D0}"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54FB97B6-8809-3746-A765-F70951126EAA}"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169CFD-3F35-B447-8A21-F6D7F93EA6D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F169CFD-3F35-B447-8A21-F6D7F93EA6D0}"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54FB97B6-8809-3746-A765-F70951126EAA}"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54FB97B6-8809-3746-A765-F70951126EAA}"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F169CFD-3F35-B447-8A21-F6D7F93EA6D0}"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4FB97B6-8809-3746-A765-F70951126EAA}"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F169CFD-3F35-B447-8A21-F6D7F93EA6D0}"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4FB97B6-8809-3746-A765-F70951126EAA}"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169CFD-3F35-B447-8A21-F6D7F93EA6D0}"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54FB97B6-8809-3746-A765-F70951126EAA}"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F169CFD-3F35-B447-8A21-F6D7F93EA6D0}"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54FB97B6-8809-3746-A765-F70951126EAA}"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F169CFD-3F35-B447-8A21-F6D7F93EA6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4FB97B6-8809-3746-A765-F70951126EAA}"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F169CFD-3F35-B447-8A21-F6D7F93EA6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F169CFD-3F35-B447-8A21-F6D7F93EA6D0}"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4FB97B6-8809-3746-A765-F70951126EAA}"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F169CFD-3F35-B447-8A21-F6D7F93EA6D0}"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4FB97B6-8809-3746-A765-F70951126EAA}"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4FB97B6-8809-3746-A765-F70951126EAA}"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F169CFD-3F35-B447-8A21-F6D7F93EA6D0}"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 disjunctive syllogism is a hypothetical syllogism whose major premise is a disjunctive </a:t>
            </a:r>
            <a:r>
              <a:rPr lang="en-US" dirty="0" smtClean="0"/>
              <a:t>proposition [either….or….], </a:t>
            </a:r>
            <a:r>
              <a:rPr lang="en-US" dirty="0"/>
              <a:t>whose minor premise asserts or denies one or more members of the major premise and whose conclusion asserts or denies the remaining members of the major premise. Examples</a:t>
            </a:r>
            <a:r>
              <a:rPr lang="en-US" dirty="0" smtClean="0"/>
              <a:t>: </a:t>
            </a:r>
          </a:p>
          <a:p>
            <a:r>
              <a:rPr lang="en-US" dirty="0" smtClean="0"/>
              <a:t>Either A or B, </a:t>
            </a:r>
            <a:r>
              <a:rPr lang="en-US" dirty="0"/>
              <a:t>but –A</a:t>
            </a:r>
            <a:r>
              <a:rPr lang="en-US" dirty="0" smtClean="0"/>
              <a:t>, therefore B</a:t>
            </a:r>
          </a:p>
          <a:p>
            <a:r>
              <a:rPr lang="en-US" dirty="0" smtClean="0"/>
              <a:t>Either A or B, but B, therefore </a:t>
            </a:r>
            <a:r>
              <a:rPr lang="en-US" dirty="0"/>
              <a:t>–</a:t>
            </a:r>
            <a:r>
              <a:rPr lang="en-US" dirty="0" smtClean="0"/>
              <a:t>A</a:t>
            </a:r>
            <a:endParaRPr lang="en-US" dirty="0"/>
          </a:p>
          <a:p>
            <a:endParaRPr lang="en-US" dirty="0"/>
          </a:p>
          <a:p>
            <a:endParaRPr lang="en-US" dirty="0"/>
          </a:p>
        </p:txBody>
      </p:sp>
    </p:spTree>
    <p:extLst>
      <p:ext uri="{BB962C8B-B14F-4D97-AF65-F5344CB8AC3E}">
        <p14:creationId xmlns:p14="http://schemas.microsoft.com/office/powerpoint/2010/main" val="39953877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 conjunctive syllogism is a syllogism whose major premise is a conjunctive </a:t>
            </a:r>
            <a:r>
              <a:rPr lang="en-US" dirty="0" smtClean="0"/>
              <a:t>proposition [not both…and ….], </a:t>
            </a:r>
            <a:r>
              <a:rPr lang="en-US" dirty="0"/>
              <a:t>whose minor premise asserts one </a:t>
            </a:r>
            <a:r>
              <a:rPr lang="en-US" dirty="0" smtClean="0"/>
              <a:t>sub-proposition </a:t>
            </a:r>
            <a:r>
              <a:rPr lang="en-US" dirty="0"/>
              <a:t>of the major, and whose conclusion denies the other </a:t>
            </a:r>
            <a:r>
              <a:rPr lang="en-US" dirty="0" smtClean="0"/>
              <a:t>sub-proposition </a:t>
            </a:r>
            <a:r>
              <a:rPr lang="en-US" dirty="0"/>
              <a:t>of the major. </a:t>
            </a:r>
          </a:p>
          <a:p>
            <a:endParaRPr lang="en-US" dirty="0" smtClean="0"/>
          </a:p>
          <a:p>
            <a:r>
              <a:rPr lang="en-US" dirty="0" smtClean="0"/>
              <a:t>Example: “It is not the case that both John and Mary are good students. Since Mary is a good student, John isn’t”</a:t>
            </a:r>
            <a:endParaRPr lang="en-US" dirty="0"/>
          </a:p>
        </p:txBody>
      </p:sp>
    </p:spTree>
    <p:extLst>
      <p:ext uri="{BB962C8B-B14F-4D97-AF65-F5344CB8AC3E}">
        <p14:creationId xmlns:p14="http://schemas.microsoft.com/office/powerpoint/2010/main" val="20946190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Where J: John is a good student, and M: Mary is a good student</a:t>
            </a:r>
          </a:p>
          <a:p>
            <a:endParaRPr lang="en-US" dirty="0"/>
          </a:p>
          <a:p>
            <a:r>
              <a:rPr lang="en-US" dirty="0" smtClean="0"/>
              <a:t>“It is not the case that both John and Mary are good students”: </a:t>
            </a:r>
            <a:r>
              <a:rPr lang="en-US" dirty="0"/>
              <a:t>– </a:t>
            </a:r>
            <a:r>
              <a:rPr lang="en-US" dirty="0" smtClean="0"/>
              <a:t>[J &amp; M]</a:t>
            </a:r>
          </a:p>
          <a:p>
            <a:r>
              <a:rPr lang="en-US" dirty="0" smtClean="0"/>
              <a:t>“Mary is a good student” [M]</a:t>
            </a:r>
          </a:p>
          <a:p>
            <a:r>
              <a:rPr lang="en-US" dirty="0" smtClean="0"/>
              <a:t>Therefore, “John is not a good student” [</a:t>
            </a:r>
            <a:r>
              <a:rPr lang="en-US" dirty="0"/>
              <a:t>–</a:t>
            </a:r>
            <a:r>
              <a:rPr lang="en-US" dirty="0" smtClean="0"/>
              <a:t>J]</a:t>
            </a:r>
            <a:endParaRPr lang="en-US" dirty="0"/>
          </a:p>
        </p:txBody>
      </p:sp>
    </p:spTree>
    <p:extLst>
      <p:ext uri="{BB962C8B-B14F-4D97-AF65-F5344CB8AC3E}">
        <p14:creationId xmlns:p14="http://schemas.microsoft.com/office/powerpoint/2010/main" val="12725981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for the Conjunctive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the minor premise, assert one sub-proposition of the major premise; you may then deny the other sub-proposition as your valid conclusion</a:t>
            </a:r>
          </a:p>
          <a:p>
            <a:r>
              <a:rPr lang="en-US" dirty="0" smtClean="0"/>
              <a:t>For example:</a:t>
            </a:r>
          </a:p>
          <a:p>
            <a:r>
              <a:rPr lang="en-US" dirty="0" smtClean="0"/>
              <a:t>Nor both A and B, but A, therefore not B</a:t>
            </a:r>
          </a:p>
          <a:p>
            <a:r>
              <a:rPr lang="en-US" dirty="0" smtClean="0"/>
              <a:t>–(A &amp; B), A, therefore –B</a:t>
            </a:r>
          </a:p>
          <a:p>
            <a:r>
              <a:rPr lang="en-US" dirty="0" smtClean="0"/>
              <a:t>Not both A and B, but B, therefore not A</a:t>
            </a:r>
          </a:p>
          <a:p>
            <a:r>
              <a:rPr lang="en-US" dirty="0" smtClean="0"/>
              <a:t>–(A * B), B, therefore –A</a:t>
            </a:r>
            <a:endParaRPr lang="en-US" dirty="0"/>
          </a:p>
        </p:txBody>
      </p:sp>
    </p:spTree>
    <p:extLst>
      <p:ext uri="{BB962C8B-B14F-4D97-AF65-F5344CB8AC3E}">
        <p14:creationId xmlns:p14="http://schemas.microsoft.com/office/powerpoint/2010/main" val="6723528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Equivalence of Conjunctive and Disjunctive Propositions</a:t>
            </a:r>
            <a:endParaRPr lang="en-US" sz="2400"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Strictly speaking, the conjunctive syllogism is redundant inasmuch as it is always possible to convert a conjunctive proposition into a disjunctive proposition</a:t>
            </a:r>
          </a:p>
          <a:p>
            <a:r>
              <a:rPr lang="en-US" dirty="0" smtClean="0"/>
              <a:t>To deny the conjunction of two propositions is the same as asserting the disjunction of their negations:</a:t>
            </a:r>
          </a:p>
          <a:p>
            <a:r>
              <a:rPr lang="en-US" dirty="0" smtClean="0"/>
              <a:t>That is, to say “not both A and B” is the same as saying “either not A or not B” [–(A &amp; B) is equivalent to –A v –B]</a:t>
            </a:r>
          </a:p>
          <a:p>
            <a:r>
              <a:rPr lang="en-US" dirty="0" smtClean="0"/>
              <a:t>(In English, to say “It is not the case both the John is clever and he will fail his examination” is to say “Either John is not clever or he will not fail his examination”)</a:t>
            </a:r>
            <a:endParaRPr lang="en-US" dirty="0"/>
          </a:p>
        </p:txBody>
      </p:sp>
    </p:spTree>
    <p:extLst>
      <p:ext uri="{BB962C8B-B14F-4D97-AF65-F5344CB8AC3E}">
        <p14:creationId xmlns:p14="http://schemas.microsoft.com/office/powerpoint/2010/main" val="27737200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the Hypothetical Syllogism, see</a:t>
            </a:r>
          </a:p>
          <a:p>
            <a:r>
              <a:rPr lang="en-US" dirty="0" smtClean="0"/>
              <a:t>Coffey, pp. 356-375</a:t>
            </a:r>
          </a:p>
          <a:p>
            <a:r>
              <a:rPr lang="en-US" dirty="0" smtClean="0"/>
              <a:t>Copi, chapter 7.6</a:t>
            </a:r>
          </a:p>
          <a:p>
            <a:r>
              <a:rPr lang="en-US" dirty="0" smtClean="0"/>
              <a:t>Kelley, pp. 282-286; pp. 290-294</a:t>
            </a:r>
          </a:p>
          <a:p>
            <a:r>
              <a:rPr lang="en-US" dirty="0" smtClean="0"/>
              <a:t>McCall, pp. 176-190</a:t>
            </a:r>
          </a:p>
          <a:p>
            <a:r>
              <a:rPr lang="en-US" dirty="0" smtClean="0"/>
              <a:t>http://editthis.infor/logic/Disjunctive_and_Hypothetical_Syllogisms</a:t>
            </a:r>
            <a:endParaRPr lang="en-US" dirty="0"/>
          </a:p>
        </p:txBody>
      </p:sp>
    </p:spTree>
    <p:extLst>
      <p:ext uri="{BB962C8B-B14F-4D97-AF65-F5344CB8AC3E}">
        <p14:creationId xmlns:p14="http://schemas.microsoft.com/office/powerpoint/2010/main" val="22122808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for the Hypothetical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1</a:t>
            </a:r>
            <a:r>
              <a:rPr lang="en-US" dirty="0" smtClean="0"/>
              <a:t>. If </a:t>
            </a:r>
            <a:r>
              <a:rPr lang="en-US" dirty="0"/>
              <a:t>there are no price controls, prices will rise. But prices will not rise, so there are price controls.                  </a:t>
            </a:r>
          </a:p>
          <a:p>
            <a:r>
              <a:rPr lang="en-US" dirty="0"/>
              <a:t>2</a:t>
            </a:r>
            <a:r>
              <a:rPr lang="en-US" dirty="0" smtClean="0"/>
              <a:t>. If </a:t>
            </a:r>
            <a:r>
              <a:rPr lang="en-US" dirty="0"/>
              <a:t>a hypothetical syllogism commits the Fallacy of Affirming the Consequent then it is invalid. This syllogism does not commit the fallacy of affirming the consequent, therefore, it is valid.                  </a:t>
            </a:r>
          </a:p>
          <a:p>
            <a:r>
              <a:rPr lang="en-US" dirty="0"/>
              <a:t>3</a:t>
            </a:r>
            <a:r>
              <a:rPr lang="en-US" dirty="0" smtClean="0"/>
              <a:t>. Either </a:t>
            </a:r>
            <a:r>
              <a:rPr lang="en-US" dirty="0"/>
              <a:t>a metal is naturally liquid or it is not mercury. This metal is not naturally liquid, so it isn't mercury.           </a:t>
            </a:r>
          </a:p>
          <a:p>
            <a:endParaRPr lang="en-US" dirty="0"/>
          </a:p>
        </p:txBody>
      </p:sp>
    </p:spTree>
    <p:extLst>
      <p:ext uri="{BB962C8B-B14F-4D97-AF65-F5344CB8AC3E}">
        <p14:creationId xmlns:p14="http://schemas.microsoft.com/office/powerpoint/2010/main" val="32742448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4. John Smith is either a policeman or else he is the father of three children. Since he is a policeman, he is not the father of three </a:t>
            </a:r>
            <a:r>
              <a:rPr lang="en-US" dirty="0" smtClean="0"/>
              <a:t>children </a:t>
            </a:r>
            <a:endParaRPr lang="en-US" dirty="0"/>
          </a:p>
          <a:p>
            <a:r>
              <a:rPr lang="en-US" dirty="0"/>
              <a:t>5. You can't be both rich and famous; so, since you are famous, you can't be </a:t>
            </a:r>
            <a:r>
              <a:rPr lang="en-US" dirty="0" smtClean="0"/>
              <a:t>rich</a:t>
            </a:r>
            <a:endParaRPr lang="en-US" dirty="0"/>
          </a:p>
          <a:p>
            <a:r>
              <a:rPr lang="en-US" dirty="0"/>
              <a:t>6. It isn't the case both that the examinations are late and the results early. The examinations are not late so the results are </a:t>
            </a:r>
            <a:r>
              <a:rPr lang="en-US" dirty="0" smtClean="0"/>
              <a:t>early</a:t>
            </a:r>
            <a:endParaRPr lang="en-US" dirty="0"/>
          </a:p>
        </p:txBody>
      </p:sp>
    </p:spTree>
    <p:extLst>
      <p:ext uri="{BB962C8B-B14F-4D97-AF65-F5344CB8AC3E}">
        <p14:creationId xmlns:p14="http://schemas.microsoft.com/office/powerpoint/2010/main" val="37260329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A disjunctive syllogism in the </a:t>
            </a:r>
            <a:r>
              <a:rPr lang="en-US" b="1" dirty="0"/>
              <a:t>strict</a:t>
            </a:r>
            <a:r>
              <a:rPr lang="en-US" dirty="0"/>
              <a:t> (exclusive) sense is one in which only one member of the major premise is true, all the others being </a:t>
            </a:r>
            <a:r>
              <a:rPr lang="en-US" dirty="0" smtClean="0"/>
              <a:t>false</a:t>
            </a:r>
          </a:p>
          <a:p>
            <a:r>
              <a:rPr lang="en-US" dirty="0" smtClean="0"/>
              <a:t>A </a:t>
            </a:r>
            <a:r>
              <a:rPr lang="en-US" dirty="0"/>
              <a:t>disjunctive proposition in the </a:t>
            </a:r>
            <a:r>
              <a:rPr lang="en-US" b="1" dirty="0"/>
              <a:t>broad</a:t>
            </a:r>
            <a:r>
              <a:rPr lang="en-US" dirty="0"/>
              <a:t> (inclusive) sense is one in which </a:t>
            </a:r>
            <a:r>
              <a:rPr lang="en-US" i="1" dirty="0"/>
              <a:t>at least </a:t>
            </a:r>
            <a:r>
              <a:rPr lang="en-US" dirty="0"/>
              <a:t>one member of the major premise is true, though more than one member </a:t>
            </a:r>
            <a:r>
              <a:rPr lang="en-US" i="1" dirty="0"/>
              <a:t>may</a:t>
            </a:r>
            <a:r>
              <a:rPr lang="en-US" dirty="0"/>
              <a:t> be true. </a:t>
            </a:r>
            <a:endParaRPr lang="en-US" dirty="0" smtClean="0"/>
          </a:p>
          <a:p>
            <a:r>
              <a:rPr lang="en-US" dirty="0" smtClean="0"/>
              <a:t>Each </a:t>
            </a:r>
            <a:r>
              <a:rPr lang="en-US" dirty="0"/>
              <a:t>kind or disjunctive syllogism has its own set of </a:t>
            </a:r>
            <a:r>
              <a:rPr lang="en-US" dirty="0" smtClean="0"/>
              <a:t>rules</a:t>
            </a:r>
            <a:endParaRPr lang="en-US" dirty="0"/>
          </a:p>
          <a:p>
            <a:endParaRPr lang="en-US" dirty="0"/>
          </a:p>
        </p:txBody>
      </p:sp>
    </p:spTree>
    <p:extLst>
      <p:ext uri="{BB962C8B-B14F-4D97-AF65-F5344CB8AC3E}">
        <p14:creationId xmlns:p14="http://schemas.microsoft.com/office/powerpoint/2010/main" val="21048490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for the Exclusive Disjunctive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1. If </a:t>
            </a:r>
            <a:r>
              <a:rPr lang="en-US" dirty="0"/>
              <a:t>the minor premise </a:t>
            </a:r>
            <a:r>
              <a:rPr lang="en-US" i="1" dirty="0"/>
              <a:t>asserts</a:t>
            </a:r>
            <a:r>
              <a:rPr lang="en-US" dirty="0"/>
              <a:t> one or more </a:t>
            </a:r>
            <a:r>
              <a:rPr lang="en-US" dirty="0" smtClean="0"/>
              <a:t>sub-propositions </a:t>
            </a:r>
            <a:r>
              <a:rPr lang="en-US" dirty="0"/>
              <a:t>of the major premise, the conclusion must deny the remaining </a:t>
            </a:r>
            <a:r>
              <a:rPr lang="en-US" dirty="0" smtClean="0"/>
              <a:t>sub-propositions</a:t>
            </a:r>
          </a:p>
          <a:p>
            <a:endParaRPr lang="en-US" dirty="0"/>
          </a:p>
          <a:p>
            <a:r>
              <a:rPr lang="en-US" dirty="0" smtClean="0"/>
              <a:t>Either Tom is in New York or he’s in London; but he’s in London, therefore he’s not in New York</a:t>
            </a:r>
          </a:p>
          <a:p>
            <a:r>
              <a:rPr lang="en-US" dirty="0" smtClean="0"/>
              <a:t>(A v B, B, </a:t>
            </a:r>
            <a:r>
              <a:rPr lang="en-US" dirty="0"/>
              <a:t>therefore –A</a:t>
            </a:r>
            <a:r>
              <a:rPr lang="en-US" dirty="0" smtClean="0"/>
              <a:t>)</a:t>
            </a:r>
          </a:p>
          <a:p>
            <a:r>
              <a:rPr lang="en-US" dirty="0" smtClean="0"/>
              <a:t>Or</a:t>
            </a:r>
          </a:p>
          <a:p>
            <a:r>
              <a:rPr lang="en-US" dirty="0" smtClean="0"/>
              <a:t>Either Tom is in New York or he’s in London; but he’s in New York, therefore he’s not in London</a:t>
            </a:r>
          </a:p>
          <a:p>
            <a:r>
              <a:rPr lang="en-US" dirty="0" smtClean="0"/>
              <a:t>(A v B, A, </a:t>
            </a:r>
            <a:r>
              <a:rPr lang="en-US" dirty="0"/>
              <a:t>therefore –B</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5672094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a:t>2. If the minor premise </a:t>
            </a:r>
            <a:r>
              <a:rPr lang="en-US" i="1" dirty="0"/>
              <a:t>denies</a:t>
            </a:r>
            <a:r>
              <a:rPr lang="en-US" dirty="0"/>
              <a:t> one or more of </a:t>
            </a:r>
            <a:r>
              <a:rPr lang="en-US" dirty="0" smtClean="0"/>
              <a:t>the sub-propositions, </a:t>
            </a:r>
            <a:r>
              <a:rPr lang="en-US" dirty="0"/>
              <a:t>the conclusion must assert the </a:t>
            </a:r>
            <a:r>
              <a:rPr lang="en-US" dirty="0" smtClean="0"/>
              <a:t>remaining sub-propositions</a:t>
            </a:r>
          </a:p>
          <a:p>
            <a:endParaRPr lang="en-US" dirty="0"/>
          </a:p>
          <a:p>
            <a:r>
              <a:rPr lang="en-US" dirty="0" smtClean="0"/>
              <a:t>Either Tom is in New York or he’s in London; but he’s not in London, therefore he’s in New York</a:t>
            </a:r>
          </a:p>
          <a:p>
            <a:r>
              <a:rPr lang="en-US" dirty="0" smtClean="0"/>
              <a:t>(A v B, </a:t>
            </a:r>
            <a:r>
              <a:rPr lang="en-US" dirty="0"/>
              <a:t>–</a:t>
            </a:r>
            <a:r>
              <a:rPr lang="en-US" dirty="0" smtClean="0"/>
              <a:t>B, therefore A)</a:t>
            </a:r>
          </a:p>
          <a:p>
            <a:r>
              <a:rPr lang="en-US" dirty="0" smtClean="0"/>
              <a:t>Or </a:t>
            </a:r>
          </a:p>
          <a:p>
            <a:r>
              <a:rPr lang="en-US" dirty="0" smtClean="0"/>
              <a:t>Either Tom is in New York or he’s in London: but he’s not in New York, therefore he’s in London</a:t>
            </a:r>
          </a:p>
          <a:p>
            <a:r>
              <a:rPr lang="en-US" dirty="0" smtClean="0"/>
              <a:t>(A v B, </a:t>
            </a:r>
            <a:r>
              <a:rPr lang="en-US" dirty="0"/>
              <a:t>–</a:t>
            </a:r>
            <a:r>
              <a:rPr lang="en-US" dirty="0" smtClean="0"/>
              <a:t>A, therefore B)</a:t>
            </a:r>
            <a:endParaRPr lang="en-US" dirty="0"/>
          </a:p>
          <a:p>
            <a:endParaRPr lang="en-US" dirty="0"/>
          </a:p>
        </p:txBody>
      </p:sp>
    </p:spTree>
    <p:extLst>
      <p:ext uri="{BB962C8B-B14F-4D97-AF65-F5344CB8AC3E}">
        <p14:creationId xmlns:p14="http://schemas.microsoft.com/office/powerpoint/2010/main" val="404623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for the Inclusive Disjunctive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1</a:t>
            </a:r>
            <a:r>
              <a:rPr lang="en-US" dirty="0"/>
              <a:t>. Deny one or more </a:t>
            </a:r>
            <a:r>
              <a:rPr lang="en-US" dirty="0" smtClean="0"/>
              <a:t>sub-propositions </a:t>
            </a:r>
            <a:r>
              <a:rPr lang="en-US" dirty="0"/>
              <a:t>of the major premise in the minor </a:t>
            </a:r>
            <a:r>
              <a:rPr lang="en-US" dirty="0" smtClean="0"/>
              <a:t>premise </a:t>
            </a:r>
            <a:r>
              <a:rPr lang="en-US" dirty="0"/>
              <a:t>and assert the </a:t>
            </a:r>
            <a:r>
              <a:rPr lang="en-US" dirty="0" smtClean="0"/>
              <a:t>remaining sub-proposition/s </a:t>
            </a:r>
            <a:r>
              <a:rPr lang="en-US" dirty="0"/>
              <a:t>in the </a:t>
            </a:r>
            <a:r>
              <a:rPr lang="en-US" dirty="0" smtClean="0"/>
              <a:t>conclusion</a:t>
            </a:r>
            <a:endParaRPr lang="en-US" dirty="0"/>
          </a:p>
          <a:p>
            <a:endParaRPr lang="en-US" dirty="0" smtClean="0"/>
          </a:p>
          <a:p>
            <a:r>
              <a:rPr lang="en-US" dirty="0"/>
              <a:t>Either Tom is in New York or he’s in London; but he’s not in London, therefore he’s in New York</a:t>
            </a:r>
          </a:p>
          <a:p>
            <a:r>
              <a:rPr lang="en-US" dirty="0"/>
              <a:t>(A v B, –B, therefore A)</a:t>
            </a:r>
          </a:p>
          <a:p>
            <a:r>
              <a:rPr lang="en-US" dirty="0"/>
              <a:t>Or </a:t>
            </a:r>
          </a:p>
          <a:p>
            <a:r>
              <a:rPr lang="en-US" dirty="0"/>
              <a:t>Either Tom is in New York or he’s in London: but he’s not in New York, therefore he’s in London</a:t>
            </a:r>
          </a:p>
          <a:p>
            <a:r>
              <a:rPr lang="en-US" dirty="0"/>
              <a:t>(A v B, –A, therefore B)</a:t>
            </a:r>
          </a:p>
          <a:p>
            <a:endParaRPr lang="en-US" dirty="0"/>
          </a:p>
        </p:txBody>
      </p:sp>
    </p:spTree>
    <p:extLst>
      <p:ext uri="{BB962C8B-B14F-4D97-AF65-F5344CB8AC3E}">
        <p14:creationId xmlns:p14="http://schemas.microsoft.com/office/powerpoint/2010/main" val="42273959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Exclusive or inclusive?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As a general principle, unless it is abundantly clear from context that a disjunction is meant to be strict (exclusive), take it to be broad (inclusive)</a:t>
            </a:r>
          </a:p>
          <a:p>
            <a:r>
              <a:rPr lang="en-US" dirty="0" smtClean="0"/>
              <a:t>Given current human limitations, the proposition “John is either in New York or Dublin” should be taken strictly. The same goes for “Either Mary is dead or she’s not dead”</a:t>
            </a:r>
          </a:p>
          <a:p>
            <a:r>
              <a:rPr lang="en-US" dirty="0" smtClean="0"/>
              <a:t>On the other hand, the proposition “I’ll either have pizza for dinner tonight or watch a movie on TV” should be taken inclusively</a:t>
            </a:r>
            <a:endParaRPr lang="en-US" dirty="0"/>
          </a:p>
          <a:p>
            <a:endParaRPr lang="en-US" dirty="0"/>
          </a:p>
        </p:txBody>
      </p:sp>
    </p:spTree>
    <p:extLst>
      <p:ext uri="{BB962C8B-B14F-4D97-AF65-F5344CB8AC3E}">
        <p14:creationId xmlns:p14="http://schemas.microsoft.com/office/powerpoint/2010/main" val="16872032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for the Disjunctive Syllogism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endParaRPr lang="en-US" dirty="0" smtClean="0"/>
          </a:p>
          <a:p>
            <a:r>
              <a:rPr lang="en-US" dirty="0" smtClean="0"/>
              <a:t>"</a:t>
            </a:r>
            <a:r>
              <a:rPr lang="en-US" dirty="0"/>
              <a:t>The stranger is either a </a:t>
            </a:r>
            <a:r>
              <a:rPr lang="en-US" dirty="0" smtClean="0"/>
              <a:t>rogue </a:t>
            </a:r>
            <a:r>
              <a:rPr lang="en-US" dirty="0"/>
              <a:t>or a fool. He is a </a:t>
            </a:r>
            <a:r>
              <a:rPr lang="en-US" dirty="0" smtClean="0"/>
              <a:t>rogue; </a:t>
            </a:r>
            <a:r>
              <a:rPr lang="en-US" dirty="0"/>
              <a:t>therefore he is not a fool." </a:t>
            </a:r>
          </a:p>
          <a:p>
            <a:r>
              <a:rPr lang="en-US" dirty="0"/>
              <a:t>Let </a:t>
            </a:r>
            <a:r>
              <a:rPr lang="en-US" dirty="0" smtClean="0"/>
              <a:t>“R" </a:t>
            </a:r>
            <a:r>
              <a:rPr lang="en-US" dirty="0"/>
              <a:t>stand for "The stranger is a </a:t>
            </a:r>
            <a:r>
              <a:rPr lang="en-US" dirty="0" smtClean="0"/>
              <a:t>rogue</a:t>
            </a:r>
            <a:r>
              <a:rPr lang="en-US" dirty="0"/>
              <a:t>" and "F" stand for "The stranger is a fool." The argument can then be symbolised</a:t>
            </a:r>
          </a:p>
          <a:p>
            <a:r>
              <a:rPr lang="en-US" dirty="0"/>
              <a:t>R</a:t>
            </a:r>
            <a:r>
              <a:rPr lang="en-US" dirty="0" smtClean="0"/>
              <a:t> </a:t>
            </a:r>
            <a:r>
              <a:rPr lang="en-US" dirty="0"/>
              <a:t>v </a:t>
            </a:r>
            <a:r>
              <a:rPr lang="en-US" dirty="0" smtClean="0"/>
              <a:t>F (The stranger is either a rogue or a fool)</a:t>
            </a:r>
            <a:endParaRPr lang="en-US" dirty="0"/>
          </a:p>
          <a:p>
            <a:r>
              <a:rPr lang="en-US" dirty="0"/>
              <a:t>R</a:t>
            </a:r>
            <a:r>
              <a:rPr lang="en-US" dirty="0" smtClean="0"/>
              <a:t> (he is a rogue), therefore</a:t>
            </a:r>
            <a:endParaRPr lang="en-US" dirty="0"/>
          </a:p>
          <a:p>
            <a:r>
              <a:rPr lang="en-US" dirty="0"/>
              <a:t>–</a:t>
            </a:r>
            <a:r>
              <a:rPr lang="en-US" dirty="0" smtClean="0"/>
              <a:t>F (he is not a fool)</a:t>
            </a:r>
            <a:endParaRPr lang="en-US" dirty="0"/>
          </a:p>
        </p:txBody>
      </p:sp>
    </p:spTree>
    <p:extLst>
      <p:ext uri="{BB962C8B-B14F-4D97-AF65-F5344CB8AC3E}">
        <p14:creationId xmlns:p14="http://schemas.microsoft.com/office/powerpoint/2010/main" val="38857738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It is important to judge correctly whether or not the disjunction is to be taken as exclusive or </a:t>
            </a:r>
            <a:r>
              <a:rPr lang="en-US" dirty="0" smtClean="0"/>
              <a:t>inclusive</a:t>
            </a:r>
          </a:p>
          <a:p>
            <a:r>
              <a:rPr lang="en-US" dirty="0" smtClean="0"/>
              <a:t>If the disjunction in this argument is taken </a:t>
            </a:r>
            <a:r>
              <a:rPr lang="en-US" dirty="0"/>
              <a:t>to be </a:t>
            </a:r>
            <a:r>
              <a:rPr lang="en-US" i="1" dirty="0"/>
              <a:t>inclusive</a:t>
            </a:r>
            <a:r>
              <a:rPr lang="en-US" dirty="0"/>
              <a:t> (which is correct) then this disjunctive syllogism can be seen to be </a:t>
            </a:r>
            <a:r>
              <a:rPr lang="en-US" i="1" dirty="0" smtClean="0"/>
              <a:t>invalid</a:t>
            </a:r>
            <a:endParaRPr lang="en-US" dirty="0"/>
          </a:p>
          <a:p>
            <a:r>
              <a:rPr lang="en-US" dirty="0" smtClean="0"/>
              <a:t>If </a:t>
            </a:r>
            <a:r>
              <a:rPr lang="en-US" dirty="0"/>
              <a:t>taken (incorrectly) to be </a:t>
            </a:r>
            <a:r>
              <a:rPr lang="en-US" i="1" dirty="0"/>
              <a:t>exclusive</a:t>
            </a:r>
            <a:r>
              <a:rPr lang="en-US" dirty="0"/>
              <a:t>, then the disjunctive syllogism is </a:t>
            </a:r>
            <a:r>
              <a:rPr lang="en-US" i="1" dirty="0" smtClean="0"/>
              <a:t>valid</a:t>
            </a:r>
            <a:endParaRPr lang="en-US" dirty="0" smtClean="0"/>
          </a:p>
          <a:p>
            <a:r>
              <a:rPr lang="en-US" dirty="0" smtClean="0"/>
              <a:t>(There would appear to be nothing in the nature of things to prevent someone from being simultaneously a rogue and a fool)</a:t>
            </a:r>
            <a:endParaRPr lang="en-US" dirty="0"/>
          </a:p>
          <a:p>
            <a:endParaRPr lang="en-US" dirty="0"/>
          </a:p>
          <a:p>
            <a:endParaRPr lang="en-US" dirty="0"/>
          </a:p>
        </p:txBody>
      </p:sp>
    </p:spTree>
    <p:extLst>
      <p:ext uri="{BB962C8B-B14F-4D97-AF65-F5344CB8AC3E}">
        <p14:creationId xmlns:p14="http://schemas.microsoft.com/office/powerpoint/2010/main" val="211564882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Restatement of Rules for the Disjunctive Syllogism</a:t>
            </a:r>
            <a:endParaRPr lang="en-US" sz="2800"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b="1" dirty="0" smtClean="0"/>
              <a:t>Inclusive </a:t>
            </a:r>
            <a:r>
              <a:rPr lang="en-US" b="1" i="1" dirty="0" smtClean="0"/>
              <a:t>and</a:t>
            </a:r>
            <a:r>
              <a:rPr lang="en-US" b="1" dirty="0" smtClean="0"/>
              <a:t> Exclusive</a:t>
            </a:r>
          </a:p>
          <a:p>
            <a:r>
              <a:rPr lang="en-US" dirty="0" smtClean="0"/>
              <a:t>A v B, </a:t>
            </a:r>
            <a:r>
              <a:rPr lang="en-US" dirty="0"/>
              <a:t>–</a:t>
            </a:r>
            <a:r>
              <a:rPr lang="en-US" dirty="0" smtClean="0"/>
              <a:t>A, therefore</a:t>
            </a:r>
            <a:r>
              <a:rPr lang="en-US" b="1" dirty="0" smtClean="0"/>
              <a:t> </a:t>
            </a:r>
            <a:r>
              <a:rPr lang="en-US" dirty="0" smtClean="0"/>
              <a:t>B (valid)</a:t>
            </a:r>
          </a:p>
          <a:p>
            <a:r>
              <a:rPr lang="en-US" dirty="0" smtClean="0"/>
              <a:t>A v B, </a:t>
            </a:r>
            <a:r>
              <a:rPr lang="en-US" dirty="0"/>
              <a:t>–</a:t>
            </a:r>
            <a:r>
              <a:rPr lang="en-US" dirty="0" smtClean="0"/>
              <a:t>B, therefore A (valid)</a:t>
            </a:r>
          </a:p>
          <a:p>
            <a:r>
              <a:rPr lang="en-US" b="1" dirty="0"/>
              <a:t>I</a:t>
            </a:r>
            <a:r>
              <a:rPr lang="en-US" b="1" dirty="0" smtClean="0"/>
              <a:t>nclusive </a:t>
            </a:r>
            <a:r>
              <a:rPr lang="en-US" b="1" i="1" dirty="0" smtClean="0"/>
              <a:t>only</a:t>
            </a:r>
          </a:p>
          <a:p>
            <a:r>
              <a:rPr lang="en-US" dirty="0" smtClean="0"/>
              <a:t>A v B, B, therefore ? (no valid conclusion)</a:t>
            </a:r>
          </a:p>
          <a:p>
            <a:r>
              <a:rPr lang="en-US" dirty="0" smtClean="0"/>
              <a:t>A v B, A, therefore ? (no valid conclusion)</a:t>
            </a:r>
          </a:p>
          <a:p>
            <a:r>
              <a:rPr lang="en-US" b="1" dirty="0" smtClean="0"/>
              <a:t>Exclusive </a:t>
            </a:r>
            <a:r>
              <a:rPr lang="en-US" b="1" i="1" dirty="0" smtClean="0"/>
              <a:t>only</a:t>
            </a:r>
          </a:p>
          <a:p>
            <a:r>
              <a:rPr lang="en-US" dirty="0" smtClean="0"/>
              <a:t>A v B, B, therefore </a:t>
            </a:r>
            <a:r>
              <a:rPr lang="en-US" dirty="0"/>
              <a:t>–</a:t>
            </a:r>
            <a:r>
              <a:rPr lang="en-US" dirty="0" smtClean="0"/>
              <a:t>A</a:t>
            </a:r>
          </a:p>
          <a:p>
            <a:r>
              <a:rPr lang="en-US" dirty="0" smtClean="0"/>
              <a:t>A v B, A, therefore </a:t>
            </a:r>
            <a:r>
              <a:rPr lang="en-US" dirty="0"/>
              <a:t>–</a:t>
            </a:r>
            <a:r>
              <a:rPr lang="en-US" dirty="0" smtClean="0"/>
              <a:t>B</a:t>
            </a:r>
            <a:endParaRPr lang="en-US" dirty="0"/>
          </a:p>
        </p:txBody>
      </p:sp>
    </p:spTree>
    <p:extLst>
      <p:ext uri="{BB962C8B-B14F-4D97-AF65-F5344CB8AC3E}">
        <p14:creationId xmlns:p14="http://schemas.microsoft.com/office/powerpoint/2010/main" val="5455457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1411</Words>
  <Application>Microsoft Macintosh PowerPoint</Application>
  <PresentationFormat>On-screen Show (4:3)</PresentationFormat>
  <Paragraphs>106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Disjunctive Syllogism</vt:lpstr>
      <vt:lpstr>PowerPoint Presentation</vt:lpstr>
      <vt:lpstr>Rules for the Exclusive Disjunctive Syllogism</vt:lpstr>
      <vt:lpstr>PowerPoint Presentation</vt:lpstr>
      <vt:lpstr>Rule for the Inclusive Disjunctive Syllogism</vt:lpstr>
      <vt:lpstr>Exclusive or inclusive?</vt:lpstr>
      <vt:lpstr>Example for the Disjunctive Syllogism</vt:lpstr>
      <vt:lpstr>PowerPoint Presentation</vt:lpstr>
      <vt:lpstr>Restatement of Rules for the Disjunctive Syllogism</vt:lpstr>
      <vt:lpstr>The Conjunctive Syllogism</vt:lpstr>
      <vt:lpstr>PowerPoint Presentation</vt:lpstr>
      <vt:lpstr>Rule for the Conjunctive Syllogism</vt:lpstr>
      <vt:lpstr>Equivalence of Conjunctive and Disjunctive Propositions</vt:lpstr>
      <vt:lpstr>Further references</vt:lpstr>
      <vt:lpstr>Exercises for the Hypothetical Syllogism</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Disjunctive Syllogism</dc:title>
  <dc:creator>Gerard Casey</dc:creator>
  <cp:lastModifiedBy>Gerard Casey</cp:lastModifiedBy>
  <cp:revision>1</cp:revision>
  <dcterms:created xsi:type="dcterms:W3CDTF">2012-09-24T21:20:43Z</dcterms:created>
  <dcterms:modified xsi:type="dcterms:W3CDTF">2012-09-24T21:21:23Z</dcterms:modified>
</cp:coreProperties>
</file>