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9" d="100"/>
          <a:sy n="49" d="100"/>
        </p:scale>
        <p:origin x="-194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9D7113-312F-A947-9084-2C773C2F049F}" type="datetimeFigureOut">
              <a:rPr lang="en-US" smtClean="0"/>
              <a:t>24/09/2012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2ECBC8-133D-CA4F-8221-12F71FFB8B9E}" type="slidenum">
              <a:rPr lang="en-US" smtClean="0"/>
              <a:t>‹#›</a:t>
            </a:fld>
            <a:endParaRPr lang="en-US"/>
          </a:p>
        </p:txBody>
      </p:sp>
    </p:spTree>
    <p:extLst>
      <p:ext uri="{BB962C8B-B14F-4D97-AF65-F5344CB8AC3E}">
        <p14:creationId xmlns:p14="http://schemas.microsoft.com/office/powerpoint/2010/main" val="34386946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6C1AC-86FB-9F47-B0E7-CD44ED022F2A}" type="slidenum">
              <a:rPr lang="en-US" smtClean="0"/>
              <a:t>9</a:t>
            </a:fld>
            <a:endParaRPr lang="en-US" dirty="0"/>
          </a:p>
        </p:txBody>
      </p:sp>
    </p:spTree>
    <p:extLst>
      <p:ext uri="{BB962C8B-B14F-4D97-AF65-F5344CB8AC3E}">
        <p14:creationId xmlns:p14="http://schemas.microsoft.com/office/powerpoint/2010/main" val="2546510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86C1AC-86FB-9F47-B0E7-CD44ED022F2A}" type="slidenum">
              <a:rPr lang="en-US" smtClean="0"/>
              <a:t>10</a:t>
            </a:fld>
            <a:endParaRPr lang="en-US" dirty="0"/>
          </a:p>
        </p:txBody>
      </p:sp>
    </p:spTree>
    <p:extLst>
      <p:ext uri="{BB962C8B-B14F-4D97-AF65-F5344CB8AC3E}">
        <p14:creationId xmlns:p14="http://schemas.microsoft.com/office/powerpoint/2010/main" val="2807786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D39507CA-4D55-2C49-92E5-E7EC30E5C046}"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91DA1EB-DD7C-984C-9FF9-EA89E3A2E89E}"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D39507CA-4D55-2C49-92E5-E7EC30E5C046}"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DA1EB-DD7C-984C-9FF9-EA89E3A2E89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91DA1EB-DD7C-984C-9FF9-EA89E3A2E89E}"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D39507CA-4D55-2C49-92E5-E7EC30E5C046}"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D39507CA-4D55-2C49-92E5-E7EC30E5C046}"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91DA1EB-DD7C-984C-9FF9-EA89E3A2E89E}"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39507CA-4D55-2C49-92E5-E7EC30E5C046}"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91DA1EB-DD7C-984C-9FF9-EA89E3A2E89E}"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39507CA-4D55-2C49-92E5-E7EC30E5C046}"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DA1EB-DD7C-984C-9FF9-EA89E3A2E89E}"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D39507CA-4D55-2C49-92E5-E7EC30E5C046}"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91DA1EB-DD7C-984C-9FF9-EA89E3A2E89E}"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D39507CA-4D55-2C49-92E5-E7EC30E5C046}"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91DA1EB-DD7C-984C-9FF9-EA89E3A2E89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39507CA-4D55-2C49-92E5-E7EC30E5C046}"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91DA1EB-DD7C-984C-9FF9-EA89E3A2E89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91DA1EB-DD7C-984C-9FF9-EA89E3A2E89E}"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39507CA-4D55-2C49-92E5-E7EC30E5C046}"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91DA1EB-DD7C-984C-9FF9-EA89E3A2E89E}"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39507CA-4D55-2C49-92E5-E7EC30E5C046}"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39507CA-4D55-2C49-92E5-E7EC30E5C046}"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91DA1EB-DD7C-984C-9FF9-EA89E3A2E89E}"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Hypothetical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A hypothetical syllogism has a hypothetical proposition as one of its premises. There </a:t>
            </a:r>
            <a:r>
              <a:rPr lang="en-US" dirty="0"/>
              <a:t>are three kinds of hypothetical proposition and hence three kinds of hypothetical syllogism. </a:t>
            </a:r>
            <a:endParaRPr lang="en-US" dirty="0" smtClean="0"/>
          </a:p>
          <a:p>
            <a:r>
              <a:rPr lang="en-US" dirty="0" smtClean="0"/>
              <a:t>The </a:t>
            </a:r>
            <a:r>
              <a:rPr lang="en-US" b="1" dirty="0"/>
              <a:t>conditional</a:t>
            </a:r>
            <a:r>
              <a:rPr lang="en-US" dirty="0"/>
              <a:t> hypothetical syllogism has a proposition of the form "if...then..." as one of its </a:t>
            </a:r>
            <a:r>
              <a:rPr lang="en-US" dirty="0" smtClean="0"/>
              <a:t>premises</a:t>
            </a:r>
            <a:endParaRPr lang="en-US" dirty="0"/>
          </a:p>
          <a:p>
            <a:r>
              <a:rPr lang="en-US" dirty="0" smtClean="0"/>
              <a:t>The </a:t>
            </a:r>
            <a:r>
              <a:rPr lang="en-US" b="1" dirty="0"/>
              <a:t>disjunctive</a:t>
            </a:r>
            <a:r>
              <a:rPr lang="en-US" dirty="0"/>
              <a:t> hypothetical syllogism has a proposition of the form "either...or..." as one of its </a:t>
            </a:r>
            <a:r>
              <a:rPr lang="en-US" dirty="0" smtClean="0"/>
              <a:t>premises</a:t>
            </a:r>
            <a:endParaRPr lang="en-US" dirty="0"/>
          </a:p>
          <a:p>
            <a:r>
              <a:rPr lang="en-US" dirty="0" smtClean="0"/>
              <a:t>The </a:t>
            </a:r>
            <a:r>
              <a:rPr lang="en-US" b="1" dirty="0"/>
              <a:t>conjunctive</a:t>
            </a:r>
            <a:r>
              <a:rPr lang="en-US" dirty="0"/>
              <a:t> hypothetical syllogism has a proposition of the form "not both ...and..." as one of its </a:t>
            </a:r>
            <a:r>
              <a:rPr lang="en-US" dirty="0" smtClean="0"/>
              <a:t>premises</a:t>
            </a:r>
            <a:endParaRPr lang="en-US" dirty="0"/>
          </a:p>
          <a:p>
            <a:endParaRPr lang="en-US" dirty="0"/>
          </a:p>
        </p:txBody>
      </p:sp>
    </p:spTree>
    <p:extLst>
      <p:ext uri="{BB962C8B-B14F-4D97-AF65-F5344CB8AC3E}">
        <p14:creationId xmlns:p14="http://schemas.microsoft.com/office/powerpoint/2010/main" val="6720471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“If it is raining then the ground is wet [A</a:t>
            </a:r>
            <a:r>
              <a:rPr lang="en-US" dirty="0"/>
              <a:t>→ </a:t>
            </a:r>
            <a:r>
              <a:rPr lang="en-US" dirty="0" smtClean="0"/>
              <a:t>B]’ if the temperature is between 50 and 60 degrees Fahrenheit then it is raining [C</a:t>
            </a:r>
            <a:r>
              <a:rPr lang="en-US" dirty="0"/>
              <a:t>→ </a:t>
            </a:r>
            <a:r>
              <a:rPr lang="en-US" dirty="0" smtClean="0"/>
              <a:t>A]; therefore, if the temperature is between 50 and 60 degrees Fahrenheit then the ground is wet [C</a:t>
            </a:r>
            <a:r>
              <a:rPr lang="en-US" dirty="0"/>
              <a:t>→ </a:t>
            </a:r>
            <a:r>
              <a:rPr lang="en-US" dirty="0" smtClean="0"/>
              <a:t>B]”</a:t>
            </a:r>
          </a:p>
          <a:p>
            <a:r>
              <a:rPr lang="en-US" dirty="0" smtClean="0"/>
              <a:t>“It is raining” [A] is the sub-proposition common to both conditionals</a:t>
            </a:r>
          </a:p>
          <a:p>
            <a:r>
              <a:rPr lang="en-US" dirty="0" smtClean="0"/>
              <a:t>“If the temperature is between 50 and 60 degrees Fahrenheit then it is raining” is the </a:t>
            </a:r>
            <a:r>
              <a:rPr lang="en-US" i="1" dirty="0" smtClean="0"/>
              <a:t>major</a:t>
            </a:r>
            <a:r>
              <a:rPr lang="en-US" dirty="0" smtClean="0"/>
              <a:t> premise</a:t>
            </a:r>
          </a:p>
          <a:p>
            <a:r>
              <a:rPr lang="en-US" dirty="0" smtClean="0"/>
              <a:t>“If it is raining then the ground is wet” is the </a:t>
            </a:r>
            <a:r>
              <a:rPr lang="en-US" i="1" dirty="0" smtClean="0"/>
              <a:t>minor</a:t>
            </a:r>
            <a:r>
              <a:rPr lang="en-US" dirty="0" smtClean="0"/>
              <a:t> premise</a:t>
            </a:r>
            <a:endParaRPr lang="en-US" dirty="0"/>
          </a:p>
        </p:txBody>
      </p:sp>
    </p:spTree>
    <p:extLst>
      <p:ext uri="{BB962C8B-B14F-4D97-AF65-F5344CB8AC3E}">
        <p14:creationId xmlns:p14="http://schemas.microsoft.com/office/powerpoint/2010/main" val="16250249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Antecedent and consequent</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In a conditional proposition, the sub-proposition after the ‘if’ and before the ‘then’ is called the </a:t>
            </a:r>
            <a:r>
              <a:rPr lang="en-US" i="1" dirty="0" smtClean="0"/>
              <a:t>antecedent</a:t>
            </a:r>
          </a:p>
          <a:p>
            <a:r>
              <a:rPr lang="en-US" dirty="0" smtClean="0"/>
              <a:t>The sub-proposition after the ‘then’ is called the </a:t>
            </a:r>
            <a:r>
              <a:rPr lang="en-US" i="1" dirty="0" smtClean="0"/>
              <a:t>consequent</a:t>
            </a:r>
          </a:p>
          <a:p>
            <a:r>
              <a:rPr lang="en-US" dirty="0" smtClean="0"/>
              <a:t>So, in the proposition “If it is raining then the ground is wet”, “it is raining” is the antecedent and “the ground is wet” is the consequent</a:t>
            </a:r>
          </a:p>
          <a:p>
            <a:r>
              <a:rPr lang="en-US" dirty="0" smtClean="0"/>
              <a:t>N.B. In English, the ‘then’ is sometimes omitted but it is usually easy to see where it should be</a:t>
            </a:r>
            <a:endParaRPr lang="en-US" dirty="0"/>
          </a:p>
        </p:txBody>
      </p:sp>
    </p:spTree>
    <p:extLst>
      <p:ext uri="{BB962C8B-B14F-4D97-AF65-F5344CB8AC3E}">
        <p14:creationId xmlns:p14="http://schemas.microsoft.com/office/powerpoint/2010/main" val="25457022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GB" dirty="0"/>
              <a:t>It must be clearly understood that what is asserted in a conditional proposition is neither the truth or falsity of the antecedent </a:t>
            </a:r>
            <a:r>
              <a:rPr lang="en-GB" dirty="0" smtClean="0"/>
              <a:t>[the proposition coming after the ‘if’] as </a:t>
            </a:r>
            <a:r>
              <a:rPr lang="en-GB" dirty="0"/>
              <a:t>such, nor the truth and falsity of the consequent </a:t>
            </a:r>
            <a:r>
              <a:rPr lang="en-GB" dirty="0" smtClean="0"/>
              <a:t>[the proposition coming after the ‘then’]as </a:t>
            </a:r>
            <a:r>
              <a:rPr lang="en-GB" dirty="0"/>
              <a:t>such but rather the inference or logical connection </a:t>
            </a:r>
            <a:r>
              <a:rPr lang="en-GB" i="1" dirty="0"/>
              <a:t>between</a:t>
            </a:r>
            <a:r>
              <a:rPr lang="en-GB" dirty="0"/>
              <a:t> </a:t>
            </a:r>
            <a:r>
              <a:rPr lang="en-GB" dirty="0" smtClean="0"/>
              <a:t>them.</a:t>
            </a:r>
          </a:p>
          <a:p>
            <a:r>
              <a:rPr lang="en-GB" dirty="0" smtClean="0"/>
              <a:t>So, for example, the proposition “if it is raining, then the ground is wet” asserts neither the antecedent “it is raining” nor the consequent “the ground is wet” but simply the </a:t>
            </a:r>
            <a:r>
              <a:rPr lang="en-GB" i="1" dirty="0" smtClean="0"/>
              <a:t>connection</a:t>
            </a:r>
            <a:r>
              <a:rPr lang="en-GB" dirty="0" smtClean="0"/>
              <a:t> between these two simple propositions</a:t>
            </a:r>
          </a:p>
          <a:p>
            <a:pPr marL="0" indent="0">
              <a:buNone/>
            </a:pPr>
            <a:endParaRPr lang="en-US" dirty="0"/>
          </a:p>
        </p:txBody>
      </p:sp>
    </p:spTree>
    <p:extLst>
      <p:ext uri="{BB962C8B-B14F-4D97-AF65-F5344CB8AC3E}">
        <p14:creationId xmlns:p14="http://schemas.microsoft.com/office/powerpoint/2010/main" val="15646662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pPr marL="0" indent="0">
              <a:buNone/>
            </a:pPr>
            <a:endParaRPr lang="en-GB" dirty="0"/>
          </a:p>
          <a:p>
            <a:r>
              <a:rPr lang="en-GB" dirty="0"/>
              <a:t>If the inference in the conditional proposition is valid then </a:t>
            </a:r>
            <a:r>
              <a:rPr lang="en-GB" dirty="0" smtClean="0"/>
              <a:t>that </a:t>
            </a:r>
            <a:r>
              <a:rPr lang="en-GB" dirty="0"/>
              <a:t>proposition is true. The actual truth status of antecedent and consequent </a:t>
            </a:r>
            <a:r>
              <a:rPr lang="en-GB" dirty="0" smtClean="0"/>
              <a:t>in the conditional proposition is </a:t>
            </a:r>
            <a:r>
              <a:rPr lang="en-GB" dirty="0"/>
              <a:t>irrelevant to the determining the validity of the inference. As in the case of validity in general, all you are concerned with here is whether </a:t>
            </a:r>
            <a:r>
              <a:rPr lang="en-GB" b="1" dirty="0"/>
              <a:t>if</a:t>
            </a:r>
            <a:r>
              <a:rPr lang="en-GB" dirty="0"/>
              <a:t> the antecedent were true, would the consequent </a:t>
            </a:r>
            <a:r>
              <a:rPr lang="en-GB" b="1" dirty="0"/>
              <a:t>have to be</a:t>
            </a:r>
            <a:r>
              <a:rPr lang="en-GB" dirty="0"/>
              <a:t> true as well. If so, the argument is valid, otherwise it is not valid.</a:t>
            </a:r>
          </a:p>
          <a:p>
            <a:r>
              <a:rPr lang="en-US" dirty="0"/>
              <a:t>I</a:t>
            </a:r>
            <a:r>
              <a:rPr lang="en-GB" dirty="0"/>
              <a:t>n a conditional syllogism, </a:t>
            </a:r>
            <a:r>
              <a:rPr lang="en-GB" dirty="0" smtClean="0"/>
              <a:t>then, </a:t>
            </a:r>
            <a:r>
              <a:rPr lang="en-GB" dirty="0"/>
              <a:t>we have, as it were, an inference within an inference</a:t>
            </a:r>
            <a:endParaRPr lang="en-US" dirty="0"/>
          </a:p>
          <a:p>
            <a:endParaRPr lang="en-US" dirty="0"/>
          </a:p>
        </p:txBody>
      </p:sp>
    </p:spTree>
    <p:extLst>
      <p:ext uri="{BB962C8B-B14F-4D97-AF65-F5344CB8AC3E}">
        <p14:creationId xmlns:p14="http://schemas.microsoft.com/office/powerpoint/2010/main" val="30297001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a:t>In determining whether a proposition is logically conditional </a:t>
            </a:r>
            <a:r>
              <a:rPr lang="en-US" dirty="0" smtClean="0"/>
              <a:t>we </a:t>
            </a:r>
            <a:r>
              <a:rPr lang="en-US" dirty="0"/>
              <a:t>cannot simply take grammar as our guide. Not every grammatically conditional proposition </a:t>
            </a:r>
            <a:r>
              <a:rPr lang="en-US" dirty="0" smtClean="0"/>
              <a:t>is actually conditional</a:t>
            </a:r>
          </a:p>
          <a:p>
            <a:r>
              <a:rPr lang="en-US" dirty="0" smtClean="0"/>
              <a:t>Take </a:t>
            </a:r>
            <a:r>
              <a:rPr lang="en-US" dirty="0"/>
              <a:t>the proposition "If John is a scoundrel his brother James is not". From the logical point of view, this is simply a compound categorical </a:t>
            </a:r>
            <a:r>
              <a:rPr lang="en-US" dirty="0" smtClean="0"/>
              <a:t>proposition: “John is a scoundrel and John’s brother James is not”</a:t>
            </a:r>
          </a:p>
          <a:p>
            <a:r>
              <a:rPr lang="en-US" dirty="0" smtClean="0"/>
              <a:t>Conversely</a:t>
            </a:r>
            <a:r>
              <a:rPr lang="en-US" dirty="0"/>
              <a:t>, some propositions are logically conditional although they are not obviously so grammatically. The proposition </a:t>
            </a:r>
            <a:r>
              <a:rPr lang="en-US" dirty="0" smtClean="0"/>
              <a:t>”You take the job and I’ll pay you $50 dollars an hour” is a conditional rather than a conjunction</a:t>
            </a:r>
            <a:endParaRPr lang="en-US" dirty="0"/>
          </a:p>
        </p:txBody>
      </p:sp>
    </p:spTree>
    <p:extLst>
      <p:ext uri="{BB962C8B-B14F-4D97-AF65-F5344CB8AC3E}">
        <p14:creationId xmlns:p14="http://schemas.microsoft.com/office/powerpoint/2010/main" val="136668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I’m going to present the rules for both types of conditional syllogism in the new few slides. If you find them difficult to understand immediately, don’t worry. The examples that follow should make everything clear</a:t>
            </a:r>
            <a:endParaRPr lang="en-US" dirty="0"/>
          </a:p>
        </p:txBody>
      </p:sp>
    </p:spTree>
    <p:extLst>
      <p:ext uri="{BB962C8B-B14F-4D97-AF65-F5344CB8AC3E}">
        <p14:creationId xmlns:p14="http://schemas.microsoft.com/office/powerpoint/2010/main" val="14697109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1 for the mixed conditional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1</a:t>
            </a:r>
            <a:r>
              <a:rPr lang="en-US" dirty="0" smtClean="0"/>
              <a:t>. If </a:t>
            </a:r>
            <a:r>
              <a:rPr lang="en-US" dirty="0"/>
              <a:t>the antecedent </a:t>
            </a:r>
            <a:r>
              <a:rPr lang="en-US" dirty="0" smtClean="0"/>
              <a:t>of the major premise is </a:t>
            </a:r>
            <a:r>
              <a:rPr lang="en-US" dirty="0"/>
              <a:t>true </a:t>
            </a:r>
            <a:r>
              <a:rPr lang="en-US" dirty="0" smtClean="0"/>
              <a:t>)as expressed in the minor premise) and </a:t>
            </a:r>
            <a:r>
              <a:rPr lang="en-US" dirty="0"/>
              <a:t>the </a:t>
            </a:r>
            <a:r>
              <a:rPr lang="en-US" dirty="0" smtClean="0"/>
              <a:t>inference in the major (conditional) premises is </a:t>
            </a:r>
            <a:r>
              <a:rPr lang="en-US" dirty="0"/>
              <a:t>valid, then the consequent </a:t>
            </a:r>
            <a:r>
              <a:rPr lang="en-US" dirty="0" smtClean="0"/>
              <a:t>of the major premise, now expressed as the overall conclusion of the argument, must be true</a:t>
            </a:r>
          </a:p>
          <a:p>
            <a:endParaRPr lang="en-US" dirty="0"/>
          </a:p>
          <a:p>
            <a:r>
              <a:rPr lang="en-US" dirty="0" smtClean="0"/>
              <a:t>In other words,</a:t>
            </a:r>
          </a:p>
          <a:p>
            <a:r>
              <a:rPr lang="en-US" dirty="0" smtClean="0"/>
              <a:t>Given A, and A→B, B follows</a:t>
            </a:r>
            <a:endParaRPr lang="en-US" dirty="0"/>
          </a:p>
          <a:p>
            <a:endParaRPr lang="en-US" dirty="0"/>
          </a:p>
        </p:txBody>
      </p:sp>
    </p:spTree>
    <p:extLst>
      <p:ext uri="{BB962C8B-B14F-4D97-AF65-F5344CB8AC3E}">
        <p14:creationId xmlns:p14="http://schemas.microsoft.com/office/powerpoint/2010/main" val="16804436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2 for the mixed conditional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pPr marL="0" indent="0">
              <a:buNone/>
            </a:pPr>
            <a:endParaRPr lang="en-US" dirty="0" smtClean="0"/>
          </a:p>
          <a:p>
            <a:r>
              <a:rPr lang="en-US" dirty="0" smtClean="0"/>
              <a:t>If the consequent of the major premise is false (expressed in the minor premise) and the inference in the major (conditional) premise is valid, then the antecedent of the major premise, now expressed as the overall conclusion of the argument, must be false</a:t>
            </a:r>
          </a:p>
          <a:p>
            <a:endParaRPr lang="en-US" dirty="0"/>
          </a:p>
          <a:p>
            <a:r>
              <a:rPr lang="en-US" dirty="0" smtClean="0"/>
              <a:t>In other words,</a:t>
            </a:r>
          </a:p>
          <a:p>
            <a:r>
              <a:rPr lang="en-US" dirty="0" smtClean="0"/>
              <a:t>Given </a:t>
            </a:r>
            <a:r>
              <a:rPr lang="en-US" dirty="0"/>
              <a:t>–</a:t>
            </a:r>
            <a:r>
              <a:rPr lang="en-US" dirty="0" smtClean="0"/>
              <a:t>B and A</a:t>
            </a:r>
            <a:r>
              <a:rPr lang="en-US" dirty="0"/>
              <a:t>→</a:t>
            </a:r>
            <a:r>
              <a:rPr lang="en-US" dirty="0" smtClean="0"/>
              <a:t>B, </a:t>
            </a:r>
            <a:r>
              <a:rPr lang="en-US" dirty="0"/>
              <a:t>–</a:t>
            </a:r>
            <a:r>
              <a:rPr lang="en-US" dirty="0" smtClean="0"/>
              <a:t>A follows</a:t>
            </a:r>
            <a:endParaRPr lang="en-US" dirty="0"/>
          </a:p>
          <a:p>
            <a:endParaRPr lang="en-US" dirty="0"/>
          </a:p>
        </p:txBody>
      </p:sp>
    </p:spTree>
    <p:extLst>
      <p:ext uri="{BB962C8B-B14F-4D97-AF65-F5344CB8AC3E}">
        <p14:creationId xmlns:p14="http://schemas.microsoft.com/office/powerpoint/2010/main" val="26545475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for the Mixed Conditional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“If Murphy is the baker, then he lives in the town. But Murphy is the baker; therefore he lives in the town”</a:t>
            </a:r>
          </a:p>
          <a:p>
            <a:r>
              <a:rPr lang="en-US" dirty="0" smtClean="0"/>
              <a:t>Let “A” stand for the proposition “Murphy is the baker” and let “B” stand for “Murphy lives in the town.” The argument can then be symbolised:</a:t>
            </a:r>
          </a:p>
          <a:p>
            <a:r>
              <a:rPr lang="en-US" dirty="0" smtClean="0"/>
              <a:t>A</a:t>
            </a:r>
            <a:r>
              <a:rPr lang="en-US" dirty="0"/>
              <a:t>→</a:t>
            </a:r>
            <a:r>
              <a:rPr lang="en-US" dirty="0" smtClean="0"/>
              <a:t>B (If Murphy is the baker then he lives in the town)</a:t>
            </a:r>
          </a:p>
          <a:p>
            <a:r>
              <a:rPr lang="en-US" dirty="0" smtClean="0"/>
              <a:t>A (Murphy is the baker), therefore</a:t>
            </a:r>
          </a:p>
          <a:p>
            <a:r>
              <a:rPr lang="en-US" dirty="0" smtClean="0"/>
              <a:t>B (Murphy lives in the town)</a:t>
            </a:r>
          </a:p>
          <a:p>
            <a:r>
              <a:rPr lang="en-US" dirty="0" smtClean="0"/>
              <a:t>If you compare this to the rules given above (rule 1) you can see clearly that it is valid</a:t>
            </a:r>
          </a:p>
          <a:p>
            <a:endParaRPr lang="en-US" dirty="0" smtClean="0"/>
          </a:p>
          <a:p>
            <a:endParaRPr lang="en-US" dirty="0"/>
          </a:p>
        </p:txBody>
      </p:sp>
    </p:spTree>
    <p:extLst>
      <p:ext uri="{BB962C8B-B14F-4D97-AF65-F5344CB8AC3E}">
        <p14:creationId xmlns:p14="http://schemas.microsoft.com/office/powerpoint/2010/main" val="1072904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pPr marL="0" indent="0">
              <a:buNone/>
            </a:pPr>
            <a:endParaRPr lang="en-US" dirty="0" smtClean="0"/>
          </a:p>
          <a:p>
            <a:r>
              <a:rPr lang="en-US" dirty="0"/>
              <a:t>"If Murphy is the baker, then he lives in the town. But he doesn't live in the town; therefore he is not the baker." </a:t>
            </a:r>
          </a:p>
          <a:p>
            <a:r>
              <a:rPr lang="en-US" dirty="0" smtClean="0"/>
              <a:t>Let </a:t>
            </a:r>
            <a:r>
              <a:rPr lang="en-US" dirty="0"/>
              <a:t>"A" stand for the proposition "Murphy is the baker" and let "B" stand for "Murphy lives in the town." The argument can then </a:t>
            </a:r>
            <a:r>
              <a:rPr lang="en-US" dirty="0" smtClean="0"/>
              <a:t>be </a:t>
            </a:r>
            <a:r>
              <a:rPr lang="en-US" dirty="0"/>
              <a:t>symbolised</a:t>
            </a:r>
          </a:p>
          <a:p>
            <a:r>
              <a:rPr lang="en-US" dirty="0"/>
              <a:t>A→B (If Murphy is the baker then he lives in the town)</a:t>
            </a:r>
          </a:p>
          <a:p>
            <a:r>
              <a:rPr lang="en-US" dirty="0"/>
              <a:t>–</a:t>
            </a:r>
            <a:r>
              <a:rPr lang="en-US" dirty="0" smtClean="0"/>
              <a:t>B (</a:t>
            </a:r>
            <a:r>
              <a:rPr lang="en-US" dirty="0"/>
              <a:t>He doesn't live in the town</a:t>
            </a:r>
            <a:r>
              <a:rPr lang="en-US" dirty="0" smtClean="0"/>
              <a:t>), therefore</a:t>
            </a:r>
            <a:endParaRPr lang="en-US" dirty="0"/>
          </a:p>
          <a:p>
            <a:r>
              <a:rPr lang="en-US" dirty="0"/>
              <a:t>–</a:t>
            </a:r>
            <a:r>
              <a:rPr lang="en-US" dirty="0" smtClean="0"/>
              <a:t>A (</a:t>
            </a:r>
            <a:r>
              <a:rPr lang="en-US" dirty="0"/>
              <a:t>He is not the baker) </a:t>
            </a:r>
          </a:p>
          <a:p>
            <a:r>
              <a:rPr lang="en-US" dirty="0"/>
              <a:t>If you compare this to the </a:t>
            </a:r>
            <a:r>
              <a:rPr lang="en-US" dirty="0" smtClean="0"/>
              <a:t>rules </a:t>
            </a:r>
            <a:r>
              <a:rPr lang="en-US" dirty="0"/>
              <a:t>given above </a:t>
            </a:r>
            <a:r>
              <a:rPr lang="en-US" dirty="0" smtClean="0"/>
              <a:t>(rule 2) you </a:t>
            </a:r>
            <a:r>
              <a:rPr lang="en-US" dirty="0"/>
              <a:t>can see clearly that it is </a:t>
            </a:r>
            <a:r>
              <a:rPr lang="en-US" dirty="0" smtClean="0"/>
              <a:t>valid</a:t>
            </a:r>
            <a:endParaRPr lang="en-US" dirty="0"/>
          </a:p>
          <a:p>
            <a:endParaRPr lang="en-US" dirty="0"/>
          </a:p>
        </p:txBody>
      </p:sp>
    </p:spTree>
    <p:extLst>
      <p:ext uri="{BB962C8B-B14F-4D97-AF65-F5344CB8AC3E}">
        <p14:creationId xmlns:p14="http://schemas.microsoft.com/office/powerpoint/2010/main" val="3844961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Anticipatory note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As we will see later, the Conjunctive Hypothetical Syllogism and the Disjunctive Hypothetical Syllogism are interchangeable, appropriate changes being made</a:t>
            </a:r>
          </a:p>
          <a:p>
            <a:r>
              <a:rPr lang="en-US" dirty="0" smtClean="0"/>
              <a:t>In practice, it is common to reduce the Conjunctive Hypothetical Syllogism to its equivalent Disjunctive Hypothetical Syllogism form</a:t>
            </a:r>
            <a:endParaRPr lang="en-US" dirty="0"/>
          </a:p>
        </p:txBody>
      </p:sp>
    </p:spTree>
    <p:extLst>
      <p:ext uri="{BB962C8B-B14F-4D97-AF65-F5344CB8AC3E}">
        <p14:creationId xmlns:p14="http://schemas.microsoft.com/office/powerpoint/2010/main" val="1582795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the Pure Conditional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Where we have the premises of a pure conditional syllogism (two conditional premises sharing a common sub-proposition) we may validly conclude that:</a:t>
            </a:r>
          </a:p>
          <a:p>
            <a:r>
              <a:rPr lang="en-US" dirty="0" smtClean="0"/>
              <a:t>1. the antecedent of the major implies the consequent of the minor [given A</a:t>
            </a:r>
            <a:r>
              <a:rPr lang="en-US" dirty="0"/>
              <a:t>→</a:t>
            </a:r>
            <a:r>
              <a:rPr lang="en-US" dirty="0" smtClean="0"/>
              <a:t>B and B</a:t>
            </a:r>
            <a:r>
              <a:rPr lang="en-US" dirty="0"/>
              <a:t>→</a:t>
            </a:r>
            <a:r>
              <a:rPr lang="en-US" dirty="0" smtClean="0"/>
              <a:t>C, A</a:t>
            </a:r>
            <a:r>
              <a:rPr lang="en-US" dirty="0"/>
              <a:t>→</a:t>
            </a:r>
            <a:r>
              <a:rPr lang="en-US" dirty="0" smtClean="0"/>
              <a:t>C]</a:t>
            </a:r>
          </a:p>
          <a:p>
            <a:r>
              <a:rPr lang="en-US" dirty="0" smtClean="0"/>
              <a:t>2. the negation of the consequent of the minor implies the negation of the antecedent of the major [given A</a:t>
            </a:r>
            <a:r>
              <a:rPr lang="en-US" dirty="0"/>
              <a:t>→</a:t>
            </a:r>
            <a:r>
              <a:rPr lang="en-US" dirty="0" smtClean="0"/>
              <a:t>B and B</a:t>
            </a:r>
            <a:r>
              <a:rPr lang="en-US" dirty="0"/>
              <a:t>→</a:t>
            </a:r>
            <a:r>
              <a:rPr lang="en-US" dirty="0" smtClean="0"/>
              <a:t>C, </a:t>
            </a:r>
            <a:r>
              <a:rPr lang="en-US" dirty="0"/>
              <a:t>–</a:t>
            </a:r>
            <a:r>
              <a:rPr lang="en-US" dirty="0" smtClean="0"/>
              <a:t>C→</a:t>
            </a:r>
            <a:r>
              <a:rPr lang="en-US" dirty="0"/>
              <a:t>–</a:t>
            </a:r>
            <a:r>
              <a:rPr lang="en-US" dirty="0" smtClean="0"/>
              <a:t>A]</a:t>
            </a:r>
            <a:endParaRPr lang="en-US" dirty="0"/>
          </a:p>
        </p:txBody>
      </p:sp>
    </p:spTree>
    <p:extLst>
      <p:ext uri="{BB962C8B-B14F-4D97-AF65-F5344CB8AC3E}">
        <p14:creationId xmlns:p14="http://schemas.microsoft.com/office/powerpoint/2010/main" val="31007433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for the Pure Conditional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Let the premises of our pure conditional syllogism be:</a:t>
            </a:r>
          </a:p>
          <a:p>
            <a:r>
              <a:rPr lang="en-US" dirty="0" smtClean="0"/>
              <a:t>“If Murphy is the baker, then he lives in the town. If Murphy lives in the town, then he walks to work”</a:t>
            </a:r>
          </a:p>
          <a:p>
            <a:r>
              <a:rPr lang="en-US" dirty="0" smtClean="0"/>
              <a:t>Lt A stand for “Murphy is the baker”’ B stand for “Murphy lives in the town” and C stand for “Murphy walks to work”</a:t>
            </a:r>
            <a:endParaRPr lang="en-US" dirty="0"/>
          </a:p>
          <a:p>
            <a:r>
              <a:rPr lang="en-US" dirty="0" smtClean="0"/>
              <a:t>Now our premises are </a:t>
            </a:r>
            <a:r>
              <a:rPr lang="en-US" dirty="0"/>
              <a:t>A→</a:t>
            </a:r>
            <a:r>
              <a:rPr lang="en-US" dirty="0" smtClean="0"/>
              <a:t>B, </a:t>
            </a:r>
            <a:r>
              <a:rPr lang="en-US" dirty="0"/>
              <a:t>B→</a:t>
            </a:r>
            <a:r>
              <a:rPr lang="en-US" dirty="0" smtClean="0"/>
              <a:t>C</a:t>
            </a:r>
          </a:p>
          <a:p>
            <a:r>
              <a:rPr lang="en-US" dirty="0" smtClean="0"/>
              <a:t>We may validly conclude either:</a:t>
            </a:r>
          </a:p>
          <a:p>
            <a:r>
              <a:rPr lang="en-US" dirty="0" smtClean="0"/>
              <a:t>A</a:t>
            </a:r>
            <a:r>
              <a:rPr lang="en-US" dirty="0"/>
              <a:t>→</a:t>
            </a:r>
            <a:r>
              <a:rPr lang="en-US" dirty="0" smtClean="0"/>
              <a:t>C (“If Murphy is the baker, then he walks to work”) (rule 1) or</a:t>
            </a:r>
          </a:p>
          <a:p>
            <a:r>
              <a:rPr lang="en-US" dirty="0"/>
              <a:t>–</a:t>
            </a:r>
            <a:r>
              <a:rPr lang="en-US" dirty="0" smtClean="0"/>
              <a:t>C→</a:t>
            </a:r>
            <a:r>
              <a:rPr lang="en-US" dirty="0"/>
              <a:t>–</a:t>
            </a:r>
            <a:r>
              <a:rPr lang="en-US" dirty="0" smtClean="0"/>
              <a:t>A (“If Murphy doesn’t walk to work, then he is not the baker) (rule 2)</a:t>
            </a:r>
          </a:p>
        </p:txBody>
      </p:sp>
    </p:spTree>
    <p:extLst>
      <p:ext uri="{BB962C8B-B14F-4D97-AF65-F5344CB8AC3E}">
        <p14:creationId xmlns:p14="http://schemas.microsoft.com/office/powerpoint/2010/main" val="40586531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the Mixed Conditional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a:t>
            </a:r>
            <a:r>
              <a:rPr lang="en-US" dirty="0"/>
              <a:t>→</a:t>
            </a:r>
            <a:r>
              <a:rPr lang="en-US" dirty="0" smtClean="0"/>
              <a:t>B, A therefore B (valid)</a:t>
            </a:r>
          </a:p>
          <a:p>
            <a:r>
              <a:rPr lang="en-US" dirty="0" smtClean="0"/>
              <a:t>A</a:t>
            </a:r>
            <a:r>
              <a:rPr lang="en-US" dirty="0"/>
              <a:t>→</a:t>
            </a:r>
            <a:r>
              <a:rPr lang="en-US" dirty="0" smtClean="0"/>
              <a:t>B, </a:t>
            </a:r>
            <a:r>
              <a:rPr lang="en-US" dirty="0"/>
              <a:t>–</a:t>
            </a:r>
            <a:r>
              <a:rPr lang="en-US" dirty="0" smtClean="0"/>
              <a:t>B, therefore </a:t>
            </a:r>
            <a:r>
              <a:rPr lang="en-US" dirty="0"/>
              <a:t>–</a:t>
            </a:r>
            <a:r>
              <a:rPr lang="en-US" dirty="0" smtClean="0"/>
              <a:t>A (valid)</a:t>
            </a:r>
          </a:p>
          <a:p>
            <a:endParaRPr lang="en-US" dirty="0"/>
          </a:p>
          <a:p>
            <a:r>
              <a:rPr lang="en-US" dirty="0" smtClean="0"/>
              <a:t>There are two common invalid inferences in the mixed conditional syllogism</a:t>
            </a:r>
          </a:p>
          <a:p>
            <a:r>
              <a:rPr lang="en-US" dirty="0" smtClean="0"/>
              <a:t>The fallacy of ‘affirming the consequent’</a:t>
            </a:r>
          </a:p>
          <a:p>
            <a:r>
              <a:rPr lang="en-US" dirty="0" smtClean="0"/>
              <a:t>A</a:t>
            </a:r>
            <a:r>
              <a:rPr lang="en-US" dirty="0"/>
              <a:t>→</a:t>
            </a:r>
            <a:r>
              <a:rPr lang="en-US" dirty="0" smtClean="0"/>
              <a:t>B, B therefore A (</a:t>
            </a:r>
            <a:r>
              <a:rPr lang="en-US" i="1" dirty="0" smtClean="0"/>
              <a:t>invalid</a:t>
            </a:r>
            <a:r>
              <a:rPr lang="en-US" dirty="0" smtClean="0"/>
              <a:t>)</a:t>
            </a:r>
          </a:p>
          <a:p>
            <a:r>
              <a:rPr lang="en-US" dirty="0" smtClean="0"/>
              <a:t>The fallacy of ‘denying the antecedent’</a:t>
            </a:r>
          </a:p>
          <a:p>
            <a:r>
              <a:rPr lang="en-US" dirty="0" smtClean="0"/>
              <a:t>A</a:t>
            </a:r>
            <a:r>
              <a:rPr lang="en-US" dirty="0"/>
              <a:t>→</a:t>
            </a:r>
            <a:r>
              <a:rPr lang="en-US" dirty="0" smtClean="0"/>
              <a:t>B, </a:t>
            </a:r>
            <a:r>
              <a:rPr lang="en-US" dirty="0"/>
              <a:t>–</a:t>
            </a:r>
            <a:r>
              <a:rPr lang="en-US" dirty="0" smtClean="0"/>
              <a:t>A, therefore </a:t>
            </a:r>
            <a:r>
              <a:rPr lang="en-US" dirty="0"/>
              <a:t>–</a:t>
            </a:r>
            <a:r>
              <a:rPr lang="en-US" dirty="0" smtClean="0"/>
              <a:t>B (</a:t>
            </a:r>
            <a:r>
              <a:rPr lang="en-US" i="1" dirty="0" smtClean="0"/>
              <a:t>invalid</a:t>
            </a:r>
            <a:r>
              <a:rPr lang="en-US" dirty="0" smtClean="0"/>
              <a:t>)</a:t>
            </a:r>
            <a:endParaRPr lang="en-US" dirty="0"/>
          </a:p>
        </p:txBody>
      </p:sp>
    </p:spTree>
    <p:extLst>
      <p:ext uri="{BB962C8B-B14F-4D97-AF65-F5344CB8AC3E}">
        <p14:creationId xmlns:p14="http://schemas.microsoft.com/office/powerpoint/2010/main" val="37920343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the Pure Conditional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A→</a:t>
            </a:r>
            <a:r>
              <a:rPr lang="en-US" dirty="0" smtClean="0"/>
              <a:t>B, B</a:t>
            </a:r>
            <a:r>
              <a:rPr lang="en-US" dirty="0"/>
              <a:t>→</a:t>
            </a:r>
            <a:r>
              <a:rPr lang="en-US" dirty="0" smtClean="0"/>
              <a:t>C, therefore A</a:t>
            </a:r>
            <a:r>
              <a:rPr lang="en-US" dirty="0"/>
              <a:t>→</a:t>
            </a:r>
            <a:r>
              <a:rPr lang="en-US" dirty="0" smtClean="0"/>
              <a:t>C (valid)</a:t>
            </a:r>
          </a:p>
          <a:p>
            <a:r>
              <a:rPr lang="en-US" dirty="0"/>
              <a:t>A→</a:t>
            </a:r>
            <a:r>
              <a:rPr lang="en-US" dirty="0" smtClean="0"/>
              <a:t>B, B</a:t>
            </a:r>
            <a:r>
              <a:rPr lang="en-US" dirty="0"/>
              <a:t>→</a:t>
            </a:r>
            <a:r>
              <a:rPr lang="en-US" dirty="0" smtClean="0"/>
              <a:t>C, therefore </a:t>
            </a:r>
            <a:r>
              <a:rPr lang="en-US" dirty="0"/>
              <a:t>–</a:t>
            </a:r>
            <a:r>
              <a:rPr lang="en-US" dirty="0" smtClean="0"/>
              <a:t>C→</a:t>
            </a:r>
            <a:r>
              <a:rPr lang="en-US" dirty="0"/>
              <a:t>–</a:t>
            </a:r>
            <a:r>
              <a:rPr lang="en-US" dirty="0" smtClean="0"/>
              <a:t>A</a:t>
            </a:r>
          </a:p>
          <a:p>
            <a:endParaRPr lang="en-US" dirty="0"/>
          </a:p>
          <a:p>
            <a:r>
              <a:rPr lang="en-US" dirty="0" smtClean="0"/>
              <a:t>There are two common invalid inferences in the pure conditional syllogism</a:t>
            </a:r>
          </a:p>
          <a:p>
            <a:r>
              <a:rPr lang="en-US" dirty="0" smtClean="0"/>
              <a:t>Fallacy of ‘affirming the consequent, extended’</a:t>
            </a:r>
          </a:p>
          <a:p>
            <a:r>
              <a:rPr lang="en-US" dirty="0"/>
              <a:t>A→</a:t>
            </a:r>
            <a:r>
              <a:rPr lang="en-US" dirty="0" smtClean="0"/>
              <a:t>B, B</a:t>
            </a:r>
            <a:r>
              <a:rPr lang="en-US" dirty="0"/>
              <a:t>→</a:t>
            </a:r>
            <a:r>
              <a:rPr lang="en-US" dirty="0" smtClean="0"/>
              <a:t>C, therefore C</a:t>
            </a:r>
            <a:r>
              <a:rPr lang="en-US" dirty="0"/>
              <a:t>→</a:t>
            </a:r>
            <a:r>
              <a:rPr lang="en-US" dirty="0" smtClean="0"/>
              <a:t>A (invalid)</a:t>
            </a:r>
          </a:p>
          <a:p>
            <a:r>
              <a:rPr lang="en-US" dirty="0" smtClean="0"/>
              <a:t>Fallacy of ‘denying the antecedent, extended’</a:t>
            </a:r>
          </a:p>
          <a:p>
            <a:r>
              <a:rPr lang="en-US" dirty="0"/>
              <a:t>A→</a:t>
            </a:r>
            <a:r>
              <a:rPr lang="en-US" dirty="0" smtClean="0"/>
              <a:t>B, B</a:t>
            </a:r>
            <a:r>
              <a:rPr lang="en-US" dirty="0"/>
              <a:t>→</a:t>
            </a:r>
            <a:r>
              <a:rPr lang="en-US" dirty="0" smtClean="0"/>
              <a:t>C, therefore </a:t>
            </a:r>
            <a:r>
              <a:rPr lang="en-US" dirty="0"/>
              <a:t>–</a:t>
            </a:r>
            <a:r>
              <a:rPr lang="en-US" dirty="0" smtClean="0"/>
              <a:t>A→</a:t>
            </a:r>
            <a:r>
              <a:rPr lang="en-US" dirty="0"/>
              <a:t>–</a:t>
            </a:r>
            <a:r>
              <a:rPr lang="en-US" dirty="0" smtClean="0"/>
              <a:t>C (invalid)</a:t>
            </a:r>
            <a:endParaRPr lang="en-US" dirty="0"/>
          </a:p>
        </p:txBody>
      </p:sp>
    </p:spTree>
    <p:extLst>
      <p:ext uri="{BB962C8B-B14F-4D97-AF65-F5344CB8AC3E}">
        <p14:creationId xmlns:p14="http://schemas.microsoft.com/office/powerpoint/2010/main" val="25042903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of Types of Hypothetical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151226447"/>
              </p:ext>
            </p:extLst>
          </p:nvPr>
        </p:nvGraphicFramePr>
        <p:xfrm>
          <a:off x="227567" y="2534800"/>
          <a:ext cx="8676936" cy="1483360"/>
        </p:xfrm>
        <a:graphic>
          <a:graphicData uri="http://schemas.openxmlformats.org/drawingml/2006/table">
            <a:tbl>
              <a:tblPr firstRow="1" bandRow="1">
                <a:tableStyleId>{5C22544A-7EE6-4342-B048-85BDC9FD1C3A}</a:tableStyleId>
              </a:tblPr>
              <a:tblGrid>
                <a:gridCol w="4008128"/>
                <a:gridCol w="4668808"/>
              </a:tblGrid>
              <a:tr h="370840">
                <a:tc>
                  <a:txBody>
                    <a:bodyPr/>
                    <a:lstStyle/>
                    <a:p>
                      <a:r>
                        <a:rPr lang="en-US" dirty="0" smtClean="0"/>
                        <a:t>Types</a:t>
                      </a:r>
                      <a:r>
                        <a:rPr lang="en-US" baseline="0" dirty="0" smtClean="0"/>
                        <a:t> of Hypothetical Syllogism</a:t>
                      </a:r>
                      <a:endParaRPr lang="en-US" dirty="0"/>
                    </a:p>
                  </a:txBody>
                  <a:tcPr/>
                </a:tc>
                <a:tc>
                  <a:txBody>
                    <a:bodyPr/>
                    <a:lstStyle/>
                    <a:p>
                      <a:r>
                        <a:rPr lang="en-US" dirty="0" smtClean="0"/>
                        <a:t>Characteristic Premises</a:t>
                      </a:r>
                      <a:endParaRPr lang="en-US" dirty="0"/>
                    </a:p>
                  </a:txBody>
                  <a:tcPr/>
                </a:tc>
              </a:tr>
              <a:tr h="370840">
                <a:tc>
                  <a:txBody>
                    <a:bodyPr/>
                    <a:lstStyle/>
                    <a:p>
                      <a:r>
                        <a:rPr lang="en-US" dirty="0" smtClean="0"/>
                        <a:t>Conditional</a:t>
                      </a:r>
                      <a:endParaRPr lang="en-US" dirty="0"/>
                    </a:p>
                  </a:txBody>
                  <a:tcPr/>
                </a:tc>
                <a:tc>
                  <a:txBody>
                    <a:bodyPr/>
                    <a:lstStyle/>
                    <a:p>
                      <a:r>
                        <a:rPr lang="en-US" dirty="0" smtClean="0"/>
                        <a:t>“if….then…” as a premise</a:t>
                      </a:r>
                      <a:endParaRPr lang="en-US" dirty="0"/>
                    </a:p>
                  </a:txBody>
                  <a:tcPr/>
                </a:tc>
              </a:tr>
              <a:tr h="370840">
                <a:tc>
                  <a:txBody>
                    <a:bodyPr/>
                    <a:lstStyle/>
                    <a:p>
                      <a:r>
                        <a:rPr lang="en-US" dirty="0" smtClean="0"/>
                        <a:t>Disjunctive</a:t>
                      </a:r>
                      <a:endParaRPr lang="en-US" dirty="0"/>
                    </a:p>
                  </a:txBody>
                  <a:tcPr/>
                </a:tc>
                <a:tc>
                  <a:txBody>
                    <a:bodyPr/>
                    <a:lstStyle/>
                    <a:p>
                      <a:r>
                        <a:rPr lang="en-US" dirty="0" smtClean="0"/>
                        <a:t>“either….or….” as a premise</a:t>
                      </a:r>
                      <a:endParaRPr lang="en-US" dirty="0"/>
                    </a:p>
                  </a:txBody>
                  <a:tcPr/>
                </a:tc>
              </a:tr>
              <a:tr h="370840">
                <a:tc>
                  <a:txBody>
                    <a:bodyPr/>
                    <a:lstStyle/>
                    <a:p>
                      <a:r>
                        <a:rPr lang="en-US" dirty="0" smtClean="0"/>
                        <a:t>Conjunctive</a:t>
                      </a:r>
                      <a:endParaRPr lang="en-US" dirty="0"/>
                    </a:p>
                  </a:txBody>
                  <a:tcPr/>
                </a:tc>
                <a:tc>
                  <a:txBody>
                    <a:bodyPr/>
                    <a:lstStyle/>
                    <a:p>
                      <a:r>
                        <a:rPr lang="en-US" dirty="0" smtClean="0"/>
                        <a:t>“not both….and….” as a premise</a:t>
                      </a:r>
                      <a:endParaRPr lang="en-US" dirty="0"/>
                    </a:p>
                  </a:txBody>
                  <a:tcPr/>
                </a:tc>
              </a:tr>
            </a:tbl>
          </a:graphicData>
        </a:graphic>
      </p:graphicFrame>
      <p:sp>
        <p:nvSpPr>
          <p:cNvPr id="5" name="TextBox 4"/>
          <p:cNvSpPr txBox="1"/>
          <p:nvPr/>
        </p:nvSpPr>
        <p:spPr>
          <a:xfrm>
            <a:off x="381726" y="4529180"/>
            <a:ext cx="8454426" cy="923330"/>
          </a:xfrm>
          <a:prstGeom prst="rect">
            <a:avLst/>
          </a:prstGeom>
          <a:noFill/>
        </p:spPr>
        <p:txBody>
          <a:bodyPr wrap="square" rtlCol="0">
            <a:spAutoFit/>
          </a:bodyPr>
          <a:lstStyle/>
          <a:p>
            <a:r>
              <a:rPr lang="en-US" dirty="0"/>
              <a:t>For a sophisticated philosophical account of compound propositions in general and the hypothetical proposition in particular see Henry Veatch, </a:t>
            </a:r>
            <a:r>
              <a:rPr lang="en-US" i="1" dirty="0"/>
              <a:t>Intentional Logic</a:t>
            </a:r>
            <a:r>
              <a:rPr lang="en-US" dirty="0"/>
              <a:t>, Chapter VI, section IV </a:t>
            </a:r>
          </a:p>
        </p:txBody>
      </p:sp>
    </p:spTree>
    <p:extLst>
      <p:ext uri="{BB962C8B-B14F-4D97-AF65-F5344CB8AC3E}">
        <p14:creationId xmlns:p14="http://schemas.microsoft.com/office/powerpoint/2010/main" val="15202445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hypothetical syllogism simplified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The following account is a simplified presentation of the hypothetical syllogism</a:t>
            </a:r>
          </a:p>
          <a:p>
            <a:r>
              <a:rPr lang="en-US" dirty="0" smtClean="0"/>
              <a:t>Let us represent the proposition in hypothetical syllogisms by a single letter instead of the usual three. Since, for the most part, we are here concerned with relationships between complete propositions, this simplification should make things more perspicuous</a:t>
            </a:r>
          </a:p>
          <a:p>
            <a:r>
              <a:rPr lang="en-US" dirty="0" smtClean="0"/>
              <a:t>Additional, let “→” represent the expression ‘if…then…’; “v” represent the expression “either…or…”; “&amp;” represent the expression “…and…”; and “</a:t>
            </a:r>
            <a:r>
              <a:rPr lang="en-US" dirty="0"/>
              <a:t>–</a:t>
            </a:r>
            <a:r>
              <a:rPr lang="en-US" dirty="0" smtClean="0"/>
              <a:t>” represent negation</a:t>
            </a:r>
            <a:endParaRPr lang="en-US" dirty="0"/>
          </a:p>
        </p:txBody>
      </p:sp>
    </p:spTree>
    <p:extLst>
      <p:ext uri="{BB962C8B-B14F-4D97-AF65-F5344CB8AC3E}">
        <p14:creationId xmlns:p14="http://schemas.microsoft.com/office/powerpoint/2010/main" val="33993059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So, for example:</a:t>
            </a:r>
          </a:p>
          <a:p>
            <a:r>
              <a:rPr lang="en-US" dirty="0" smtClean="0"/>
              <a:t>“A </a:t>
            </a:r>
            <a:r>
              <a:rPr lang="en-US" dirty="0"/>
              <a:t>→</a:t>
            </a:r>
            <a:r>
              <a:rPr lang="en-US" dirty="0" smtClean="0"/>
              <a:t> B” means “If proposition A is the case, then proposition B is the case.”</a:t>
            </a:r>
          </a:p>
          <a:p>
            <a:r>
              <a:rPr lang="en-US" dirty="0" smtClean="0"/>
              <a:t>“A v B” means “either proposition A is the case or proposition B is the case.”</a:t>
            </a:r>
          </a:p>
          <a:p>
            <a:r>
              <a:rPr lang="en-US" dirty="0" smtClean="0"/>
              <a:t>“A &amp; B” means “proposition A is the case and proposition B is the case.”</a:t>
            </a:r>
          </a:p>
          <a:p>
            <a:r>
              <a:rPr lang="en-US" dirty="0" smtClean="0"/>
              <a:t>“–A” means “proposition A is not the case”.</a:t>
            </a:r>
            <a:endParaRPr lang="en-US" dirty="0"/>
          </a:p>
        </p:txBody>
      </p:sp>
    </p:spTree>
    <p:extLst>
      <p:ext uri="{BB962C8B-B14F-4D97-AF65-F5344CB8AC3E}">
        <p14:creationId xmlns:p14="http://schemas.microsoft.com/office/powerpoint/2010/main" val="34982190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A conditional </a:t>
            </a:r>
            <a:r>
              <a:rPr lang="en-US" dirty="0" smtClean="0"/>
              <a:t>hypothetical syllogism (hereafter just conditional syllogism) is </a:t>
            </a:r>
            <a:r>
              <a:rPr lang="en-US" dirty="0"/>
              <a:t>a syllogism whose major premise is a conditional proposition. </a:t>
            </a:r>
            <a:r>
              <a:rPr lang="en-US" dirty="0" smtClean="0"/>
              <a:t>A conditional syllogism may be either mixed or pure</a:t>
            </a:r>
          </a:p>
          <a:p>
            <a:r>
              <a:rPr lang="en-US" dirty="0" smtClean="0"/>
              <a:t>It </a:t>
            </a:r>
            <a:r>
              <a:rPr lang="en-US" dirty="0"/>
              <a:t>is a </a:t>
            </a:r>
            <a:r>
              <a:rPr lang="en-US" b="1" dirty="0"/>
              <a:t>mixed</a:t>
            </a:r>
            <a:r>
              <a:rPr lang="en-US" dirty="0"/>
              <a:t> conditional syllogism when the minor premise is a categorical </a:t>
            </a:r>
            <a:r>
              <a:rPr lang="en-US" dirty="0" smtClean="0"/>
              <a:t>proposition </a:t>
            </a:r>
          </a:p>
          <a:p>
            <a:r>
              <a:rPr lang="en-US" dirty="0"/>
              <a:t>I</a:t>
            </a:r>
            <a:r>
              <a:rPr lang="en-US" dirty="0" smtClean="0"/>
              <a:t>t </a:t>
            </a:r>
            <a:r>
              <a:rPr lang="en-US" dirty="0"/>
              <a:t>is a </a:t>
            </a:r>
            <a:r>
              <a:rPr lang="en-US" b="1" dirty="0"/>
              <a:t>pure</a:t>
            </a:r>
            <a:r>
              <a:rPr lang="en-US" dirty="0"/>
              <a:t> conditional syllogism when both premises are </a:t>
            </a:r>
            <a:r>
              <a:rPr lang="en-US" dirty="0" smtClean="0"/>
              <a:t>conditional</a:t>
            </a:r>
          </a:p>
        </p:txBody>
      </p:sp>
    </p:spTree>
    <p:extLst>
      <p:ext uri="{BB962C8B-B14F-4D97-AF65-F5344CB8AC3E}">
        <p14:creationId xmlns:p14="http://schemas.microsoft.com/office/powerpoint/2010/main" val="21295374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An example of a </a:t>
            </a:r>
            <a:r>
              <a:rPr lang="en-US" i="1" dirty="0"/>
              <a:t>mixed</a:t>
            </a:r>
            <a:r>
              <a:rPr lang="en-US" dirty="0"/>
              <a:t> conditional syllogism would be "If it is raining then the ground is wet; it is raining; therefore, the ground is </a:t>
            </a:r>
            <a:r>
              <a:rPr lang="en-US" dirty="0" smtClean="0"/>
              <a:t>wet” </a:t>
            </a:r>
          </a:p>
          <a:p>
            <a:r>
              <a:rPr lang="en-US" dirty="0" smtClean="0"/>
              <a:t>Let A: it is raining</a:t>
            </a:r>
          </a:p>
          <a:p>
            <a:r>
              <a:rPr lang="en-US" dirty="0" smtClean="0"/>
              <a:t>Let B: the ground is wet</a:t>
            </a:r>
          </a:p>
          <a:p>
            <a:r>
              <a:rPr lang="en-US" dirty="0" smtClean="0"/>
              <a:t>"</a:t>
            </a:r>
            <a:r>
              <a:rPr lang="en-US" dirty="0"/>
              <a:t>If it is raining then the ground is wet" [</a:t>
            </a:r>
            <a:r>
              <a:rPr lang="en-US" dirty="0" smtClean="0"/>
              <a:t>A→B] is </a:t>
            </a:r>
            <a:r>
              <a:rPr lang="en-US" dirty="0"/>
              <a:t>the conditional </a:t>
            </a:r>
            <a:r>
              <a:rPr lang="en-US" b="1" dirty="0"/>
              <a:t>major</a:t>
            </a:r>
            <a:r>
              <a:rPr lang="en-US" dirty="0"/>
              <a:t> </a:t>
            </a:r>
            <a:r>
              <a:rPr lang="en-US" dirty="0" smtClean="0"/>
              <a:t>premise</a:t>
            </a:r>
            <a:endParaRPr lang="en-US" dirty="0"/>
          </a:p>
          <a:p>
            <a:r>
              <a:rPr lang="en-US" dirty="0" smtClean="0"/>
              <a:t>"</a:t>
            </a:r>
            <a:r>
              <a:rPr lang="en-US" dirty="0"/>
              <a:t>It is raining" </a:t>
            </a:r>
            <a:r>
              <a:rPr lang="en-US" dirty="0" smtClean="0"/>
              <a:t>[A] is </a:t>
            </a:r>
            <a:r>
              <a:rPr lang="en-US" dirty="0"/>
              <a:t>the categorical </a:t>
            </a:r>
            <a:r>
              <a:rPr lang="en-US" b="1" dirty="0"/>
              <a:t>minor</a:t>
            </a:r>
            <a:r>
              <a:rPr lang="en-US" dirty="0"/>
              <a:t> </a:t>
            </a:r>
            <a:r>
              <a:rPr lang="en-US" dirty="0" smtClean="0"/>
              <a:t>premise</a:t>
            </a:r>
          </a:p>
          <a:p>
            <a:r>
              <a:rPr lang="en-US" dirty="0" smtClean="0"/>
              <a:t>“The ground is wet” [B] is the </a:t>
            </a:r>
            <a:r>
              <a:rPr lang="en-US" b="1" dirty="0" smtClean="0"/>
              <a:t>conclusion</a:t>
            </a:r>
          </a:p>
          <a:p>
            <a:endParaRPr lang="en-US" dirty="0"/>
          </a:p>
        </p:txBody>
      </p:sp>
    </p:spTree>
    <p:extLst>
      <p:ext uri="{BB962C8B-B14F-4D97-AF65-F5344CB8AC3E}">
        <p14:creationId xmlns:p14="http://schemas.microsoft.com/office/powerpoint/2010/main" val="6684928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An example of a </a:t>
            </a:r>
            <a:r>
              <a:rPr lang="en-US" i="1" dirty="0"/>
              <a:t>pure</a:t>
            </a:r>
            <a:r>
              <a:rPr lang="en-US" dirty="0"/>
              <a:t> conditional syllogism would </a:t>
            </a:r>
            <a:r>
              <a:rPr lang="en-US" dirty="0" smtClean="0"/>
              <a:t>be</a:t>
            </a:r>
          </a:p>
          <a:p>
            <a:r>
              <a:rPr lang="en-US" dirty="0" smtClean="0"/>
              <a:t>(where A: it is raining; B: the ground is wet; C: the temperature is between 50 and 60 degrees Fahrenheit)</a:t>
            </a:r>
          </a:p>
          <a:p>
            <a:r>
              <a:rPr lang="en-US" dirty="0" smtClean="0"/>
              <a:t>"</a:t>
            </a:r>
            <a:r>
              <a:rPr lang="en-US" dirty="0"/>
              <a:t>If it is raining then the ground is </a:t>
            </a:r>
            <a:r>
              <a:rPr lang="en-US" dirty="0" smtClean="0"/>
              <a:t>wet [A→B]; </a:t>
            </a:r>
            <a:r>
              <a:rPr lang="en-US" dirty="0"/>
              <a:t>if the temperature is between 50 and 60 degrees Fahrenheit then it is </a:t>
            </a:r>
            <a:r>
              <a:rPr lang="en-US" dirty="0" smtClean="0"/>
              <a:t>raining [C</a:t>
            </a:r>
            <a:r>
              <a:rPr lang="en-US" dirty="0"/>
              <a:t>→ </a:t>
            </a:r>
            <a:r>
              <a:rPr lang="en-US" dirty="0" smtClean="0"/>
              <a:t>A]; </a:t>
            </a:r>
            <a:r>
              <a:rPr lang="en-US" dirty="0"/>
              <a:t>therefore, if the temperature is between 50 and 60 degrees Fahrenheit then the ground is </a:t>
            </a:r>
            <a:r>
              <a:rPr lang="en-US" dirty="0" smtClean="0"/>
              <a:t>wet [C→B].” </a:t>
            </a:r>
          </a:p>
          <a:p>
            <a:r>
              <a:rPr lang="en-US" dirty="0" smtClean="0"/>
              <a:t>Note: both </a:t>
            </a:r>
            <a:r>
              <a:rPr lang="en-US" dirty="0"/>
              <a:t>premises of this argument are conditional</a:t>
            </a:r>
          </a:p>
          <a:p>
            <a:endParaRPr lang="en-US" dirty="0"/>
          </a:p>
        </p:txBody>
      </p:sp>
    </p:spTree>
    <p:extLst>
      <p:ext uri="{BB962C8B-B14F-4D97-AF65-F5344CB8AC3E}">
        <p14:creationId xmlns:p14="http://schemas.microsoft.com/office/powerpoint/2010/main" val="10813858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 categorical sub-proposition will be common to each of the two conditionals—otherwise we don’t have a syllogism</a:t>
            </a:r>
          </a:p>
          <a:p>
            <a:r>
              <a:rPr lang="en-US" dirty="0" smtClean="0"/>
              <a:t>The proposition in which the common sub-proposition is the consequent may be called the </a:t>
            </a:r>
            <a:r>
              <a:rPr lang="en-US" i="1" dirty="0" smtClean="0"/>
              <a:t>major</a:t>
            </a:r>
            <a:r>
              <a:rPr lang="en-US" dirty="0" smtClean="0"/>
              <a:t> premise</a:t>
            </a:r>
          </a:p>
          <a:p>
            <a:r>
              <a:rPr lang="en-US" dirty="0" smtClean="0"/>
              <a:t>The proposition in which the common sub-proposition is the antecedent may be called the minor premise</a:t>
            </a:r>
          </a:p>
          <a:p>
            <a:endParaRPr lang="en-US" dirty="0"/>
          </a:p>
        </p:txBody>
      </p:sp>
    </p:spTree>
    <p:extLst>
      <p:ext uri="{BB962C8B-B14F-4D97-AF65-F5344CB8AC3E}">
        <p14:creationId xmlns:p14="http://schemas.microsoft.com/office/powerpoint/2010/main" val="20426760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2137</Words>
  <Application>Microsoft Macintosh PowerPoint</Application>
  <PresentationFormat>On-screen Show (4:3)</PresentationFormat>
  <Paragraphs>141</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Civic</vt:lpstr>
      <vt:lpstr>The Hypothetical Syllogism</vt:lpstr>
      <vt:lpstr>Anticipatory note</vt:lpstr>
      <vt:lpstr>Table of Types of Hypothetical Syllogism</vt:lpstr>
      <vt:lpstr>The hypothetical syllogism simplified</vt:lpstr>
      <vt:lpstr>PowerPoint Presentation</vt:lpstr>
      <vt:lpstr>PowerPoint Presentation</vt:lpstr>
      <vt:lpstr>PowerPoint Presentation</vt:lpstr>
      <vt:lpstr>PowerPoint Presentation</vt:lpstr>
      <vt:lpstr>PowerPoint Presentation</vt:lpstr>
      <vt:lpstr>PowerPoint Presentation</vt:lpstr>
      <vt:lpstr>Antecedent and consequent</vt:lpstr>
      <vt:lpstr>PowerPoint Presentation</vt:lpstr>
      <vt:lpstr>PowerPoint Presentation</vt:lpstr>
      <vt:lpstr>PowerPoint Presentation</vt:lpstr>
      <vt:lpstr>PowerPoint Presentation</vt:lpstr>
      <vt:lpstr>Rules 1 for the mixed conditional syllogism</vt:lpstr>
      <vt:lpstr>Rule 2 for the mixed conditional syllogism</vt:lpstr>
      <vt:lpstr>Examples for the Mixed Conditional Syllogism</vt:lpstr>
      <vt:lpstr>PowerPoint Presentation</vt:lpstr>
      <vt:lpstr>Rules for the Pure Conditional Syllogism</vt:lpstr>
      <vt:lpstr>Example for the Pure Conditional Syllogism</vt:lpstr>
      <vt:lpstr>Rules for the Mixed Conditional Syllogism</vt:lpstr>
      <vt:lpstr>Rules for the Pure Conditional Syllogism</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Hypothetical Syllogism</dc:title>
  <dc:creator>Gerard Casey</dc:creator>
  <cp:lastModifiedBy>Gerard Casey</cp:lastModifiedBy>
  <cp:revision>1</cp:revision>
  <dcterms:created xsi:type="dcterms:W3CDTF">2012-09-24T21:18:46Z</dcterms:created>
  <dcterms:modified xsi:type="dcterms:W3CDTF">2012-09-24T21:19:16Z</dcterms:modified>
</cp:coreProperties>
</file>