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2"/>
  </p:notes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81" r:id="rId26"/>
    <p:sldId id="282" r:id="rId27"/>
    <p:sldId id="283" r:id="rId28"/>
    <p:sldId id="284" r:id="rId29"/>
    <p:sldId id="285" r:id="rId30"/>
    <p:sldId id="286" r:id="rId3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49" d="100"/>
          <a:sy n="49" d="100"/>
        </p:scale>
        <p:origin x="-194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slide" Target="slides/slide24.xml"/><Relationship Id="rId26" Type="http://schemas.openxmlformats.org/officeDocument/2006/relationships/slide" Target="slides/slide25.xml"/><Relationship Id="rId27" Type="http://schemas.openxmlformats.org/officeDocument/2006/relationships/slide" Target="slides/slide26.xml"/><Relationship Id="rId28" Type="http://schemas.openxmlformats.org/officeDocument/2006/relationships/slide" Target="slides/slide27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30" Type="http://schemas.openxmlformats.org/officeDocument/2006/relationships/slide" Target="slides/slide29.xml"/><Relationship Id="rId31" Type="http://schemas.openxmlformats.org/officeDocument/2006/relationships/slide" Target="slides/slide30.xml"/><Relationship Id="rId32" Type="http://schemas.openxmlformats.org/officeDocument/2006/relationships/notesMaster" Target="notesMasters/notesMaster1.xml"/><Relationship Id="rId9" Type="http://schemas.openxmlformats.org/officeDocument/2006/relationships/slide" Target="slides/slide8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33" Type="http://schemas.openxmlformats.org/officeDocument/2006/relationships/printerSettings" Target="printerSettings/printerSettings1.bin"/><Relationship Id="rId34" Type="http://schemas.openxmlformats.org/officeDocument/2006/relationships/presProps" Target="presProps.xml"/><Relationship Id="rId35" Type="http://schemas.openxmlformats.org/officeDocument/2006/relationships/viewProps" Target="viewProps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3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96D988-52C3-334D-A974-54BAC00D6615}" type="datetimeFigureOut">
              <a:rPr lang="en-US" smtClean="0"/>
              <a:t>24/09/2012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ga-IE" smtClean="0"/>
              <a:t>Click to edit Master text styles</a:t>
            </a:r>
          </a:p>
          <a:p>
            <a:pPr lvl="1"/>
            <a:r>
              <a:rPr lang="ga-IE" smtClean="0"/>
              <a:t>Second level</a:t>
            </a:r>
          </a:p>
          <a:p>
            <a:pPr lvl="2"/>
            <a:r>
              <a:rPr lang="ga-IE" smtClean="0"/>
              <a:t>Third level</a:t>
            </a:r>
          </a:p>
          <a:p>
            <a:pPr lvl="3"/>
            <a:r>
              <a:rPr lang="ga-IE" smtClean="0"/>
              <a:t>Fourth level</a:t>
            </a:r>
          </a:p>
          <a:p>
            <a:pPr lvl="4"/>
            <a:r>
              <a:rPr lang="ga-IE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47B7E0-10FD-8445-9C91-7D6EEC1F2C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64348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6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786C1AC-86FB-9F47-B0E7-CD44ED022F2A}" type="slidenum">
              <a:rPr lang="en-US" smtClean="0"/>
              <a:t>16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880386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ga-IE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295CD-2A23-D840-92AC-A851C46D55DC}" type="datetimeFigureOut">
              <a:rPr lang="en-US" smtClean="0"/>
              <a:t>24/09/2012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2642AB0-218B-094A-B458-61265C88B4F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ga-IE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ga-IE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ga-IE" smtClean="0"/>
              <a:t>Click to edit Master text styles</a:t>
            </a:r>
          </a:p>
          <a:p>
            <a:pPr lvl="1" eaLnBrk="1" latinLnBrk="0" hangingPunct="1"/>
            <a:r>
              <a:rPr lang="ga-IE" smtClean="0"/>
              <a:t>Second level</a:t>
            </a:r>
          </a:p>
          <a:p>
            <a:pPr lvl="2" eaLnBrk="1" latinLnBrk="0" hangingPunct="1"/>
            <a:r>
              <a:rPr lang="ga-IE" smtClean="0"/>
              <a:t>Third level</a:t>
            </a:r>
          </a:p>
          <a:p>
            <a:pPr lvl="3" eaLnBrk="1" latinLnBrk="0" hangingPunct="1"/>
            <a:r>
              <a:rPr lang="ga-IE" smtClean="0"/>
              <a:t>Fourth level</a:t>
            </a:r>
          </a:p>
          <a:p>
            <a:pPr lvl="4" eaLnBrk="1" latinLnBrk="0" hangingPunct="1"/>
            <a:r>
              <a:rPr lang="ga-IE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295CD-2A23-D840-92AC-A851C46D55DC}" type="datetimeFigureOut">
              <a:rPr lang="en-US" smtClean="0"/>
              <a:t>24/09/2012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42AB0-218B-094A-B458-61265C88B4FC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62642AB0-218B-094A-B458-61265C88B4FC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ga-IE" smtClean="0"/>
              <a:t>Click to edit Master text styles</a:t>
            </a:r>
          </a:p>
          <a:p>
            <a:pPr lvl="1" eaLnBrk="1" latinLnBrk="0" hangingPunct="1"/>
            <a:r>
              <a:rPr lang="ga-IE" smtClean="0"/>
              <a:t>Second level</a:t>
            </a:r>
          </a:p>
          <a:p>
            <a:pPr lvl="2" eaLnBrk="1" latinLnBrk="0" hangingPunct="1"/>
            <a:r>
              <a:rPr lang="ga-IE" smtClean="0"/>
              <a:t>Third level</a:t>
            </a:r>
          </a:p>
          <a:p>
            <a:pPr lvl="3" eaLnBrk="1" latinLnBrk="0" hangingPunct="1"/>
            <a:r>
              <a:rPr lang="ga-IE" smtClean="0"/>
              <a:t>Fourth level</a:t>
            </a:r>
          </a:p>
          <a:p>
            <a:pPr lvl="4" eaLnBrk="1" latinLnBrk="0" hangingPunct="1"/>
            <a:r>
              <a:rPr lang="ga-IE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295CD-2A23-D840-92AC-A851C46D55DC}" type="datetimeFigureOut">
              <a:rPr lang="en-US" smtClean="0"/>
              <a:t>24/09/2012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ga-IE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ga-IE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295CD-2A23-D840-92AC-A851C46D55DC}" type="datetimeFigureOut">
              <a:rPr lang="en-US" smtClean="0"/>
              <a:t>24/09/2012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62642AB0-218B-094A-B458-61265C88B4F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ga-IE" smtClean="0"/>
              <a:t>Click to edit Master text styles</a:t>
            </a:r>
          </a:p>
          <a:p>
            <a:pPr lvl="1" eaLnBrk="1" latinLnBrk="0" hangingPunct="1"/>
            <a:r>
              <a:rPr lang="ga-IE" smtClean="0"/>
              <a:t>Second level</a:t>
            </a:r>
          </a:p>
          <a:p>
            <a:pPr lvl="2" eaLnBrk="1" latinLnBrk="0" hangingPunct="1"/>
            <a:r>
              <a:rPr lang="ga-IE" smtClean="0"/>
              <a:t>Third level</a:t>
            </a:r>
          </a:p>
          <a:p>
            <a:pPr lvl="3" eaLnBrk="1" latinLnBrk="0" hangingPunct="1"/>
            <a:r>
              <a:rPr lang="ga-IE" smtClean="0"/>
              <a:t>Fourth level</a:t>
            </a:r>
          </a:p>
          <a:p>
            <a:pPr lvl="4" eaLnBrk="1" latinLnBrk="0" hangingPunct="1"/>
            <a:r>
              <a:rPr lang="ga-IE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ga-IE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295CD-2A23-D840-92AC-A851C46D55DC}" type="datetimeFigureOut">
              <a:rPr lang="en-US" smtClean="0"/>
              <a:t>24/09/2012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2642AB0-218B-094A-B458-61265C88B4FC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ga-IE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ga-IE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624295CD-2A23-D840-92AC-A851C46D55DC}" type="datetimeFigureOut">
              <a:rPr lang="en-US" smtClean="0"/>
              <a:t>24/09/2012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2642AB0-218B-094A-B458-61265C88B4F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ga-IE" smtClean="0"/>
              <a:t>Click to edit Master text styles</a:t>
            </a:r>
          </a:p>
          <a:p>
            <a:pPr lvl="1" eaLnBrk="1" latinLnBrk="0" hangingPunct="1"/>
            <a:r>
              <a:rPr lang="ga-IE" smtClean="0"/>
              <a:t>Second level</a:t>
            </a:r>
          </a:p>
          <a:p>
            <a:pPr lvl="2" eaLnBrk="1" latinLnBrk="0" hangingPunct="1"/>
            <a:r>
              <a:rPr lang="ga-IE" smtClean="0"/>
              <a:t>Third level</a:t>
            </a:r>
          </a:p>
          <a:p>
            <a:pPr lvl="3" eaLnBrk="1" latinLnBrk="0" hangingPunct="1"/>
            <a:r>
              <a:rPr lang="ga-IE" smtClean="0"/>
              <a:t>Fourth level</a:t>
            </a:r>
          </a:p>
          <a:p>
            <a:pPr lvl="4" eaLnBrk="1" latinLnBrk="0" hangingPunct="1"/>
            <a:r>
              <a:rPr lang="ga-IE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ga-IE" smtClean="0"/>
              <a:t>Click to edit Master text styles</a:t>
            </a:r>
          </a:p>
          <a:p>
            <a:pPr lvl="1" eaLnBrk="1" latinLnBrk="0" hangingPunct="1"/>
            <a:r>
              <a:rPr lang="ga-IE" smtClean="0"/>
              <a:t>Second level</a:t>
            </a:r>
          </a:p>
          <a:p>
            <a:pPr lvl="2" eaLnBrk="1" latinLnBrk="0" hangingPunct="1"/>
            <a:r>
              <a:rPr lang="ga-IE" smtClean="0"/>
              <a:t>Third level</a:t>
            </a:r>
          </a:p>
          <a:p>
            <a:pPr lvl="3" eaLnBrk="1" latinLnBrk="0" hangingPunct="1"/>
            <a:r>
              <a:rPr lang="ga-IE" smtClean="0"/>
              <a:t>Fourth level</a:t>
            </a:r>
          </a:p>
          <a:p>
            <a:pPr lvl="4" eaLnBrk="1" latinLnBrk="0" hangingPunct="1"/>
            <a:r>
              <a:rPr lang="ga-IE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ga-IE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ga-IE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295CD-2A23-D840-92AC-A851C46D55DC}" type="datetimeFigureOut">
              <a:rPr lang="en-US" smtClean="0"/>
              <a:t>24/09/2012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ga-IE" smtClean="0"/>
              <a:t>Click to edit Master text styles</a:t>
            </a:r>
          </a:p>
          <a:p>
            <a:pPr lvl="1" eaLnBrk="1" latinLnBrk="0" hangingPunct="1"/>
            <a:r>
              <a:rPr lang="ga-IE" smtClean="0"/>
              <a:t>Second level</a:t>
            </a:r>
          </a:p>
          <a:p>
            <a:pPr lvl="2" eaLnBrk="1" latinLnBrk="0" hangingPunct="1"/>
            <a:r>
              <a:rPr lang="ga-IE" smtClean="0"/>
              <a:t>Third level</a:t>
            </a:r>
          </a:p>
          <a:p>
            <a:pPr lvl="3" eaLnBrk="1" latinLnBrk="0" hangingPunct="1"/>
            <a:r>
              <a:rPr lang="ga-IE" smtClean="0"/>
              <a:t>Fourth level</a:t>
            </a:r>
          </a:p>
          <a:p>
            <a:pPr lvl="4" eaLnBrk="1" latinLnBrk="0" hangingPunct="1"/>
            <a:r>
              <a:rPr lang="ga-IE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ga-IE" smtClean="0"/>
              <a:t>Click to edit Master text styles</a:t>
            </a:r>
          </a:p>
          <a:p>
            <a:pPr lvl="1" eaLnBrk="1" latinLnBrk="0" hangingPunct="1"/>
            <a:r>
              <a:rPr lang="ga-IE" smtClean="0"/>
              <a:t>Second level</a:t>
            </a:r>
          </a:p>
          <a:p>
            <a:pPr lvl="2" eaLnBrk="1" latinLnBrk="0" hangingPunct="1"/>
            <a:r>
              <a:rPr lang="ga-IE" smtClean="0"/>
              <a:t>Third level</a:t>
            </a:r>
          </a:p>
          <a:p>
            <a:pPr lvl="3" eaLnBrk="1" latinLnBrk="0" hangingPunct="1"/>
            <a:r>
              <a:rPr lang="ga-IE" smtClean="0"/>
              <a:t>Fourth level</a:t>
            </a:r>
          </a:p>
          <a:p>
            <a:pPr lvl="4" eaLnBrk="1" latinLnBrk="0" hangingPunct="1"/>
            <a:r>
              <a:rPr lang="ga-IE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62642AB0-218B-094A-B458-61265C88B4FC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ga-IE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ga-IE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295CD-2A23-D840-92AC-A851C46D55DC}" type="datetimeFigureOut">
              <a:rPr lang="en-US" smtClean="0"/>
              <a:t>24/09/2012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62642AB0-218B-094A-B458-61265C88B4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295CD-2A23-D840-92AC-A851C46D55DC}" type="datetimeFigureOut">
              <a:rPr lang="en-US" smtClean="0"/>
              <a:t>24/09/2012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2642AB0-218B-094A-B458-61265C88B4F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ga-IE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ga-IE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ga-IE" smtClean="0"/>
              <a:t>Click to edit Master text styles</a:t>
            </a:r>
          </a:p>
          <a:p>
            <a:pPr lvl="1" eaLnBrk="1" latinLnBrk="0" hangingPunct="1"/>
            <a:r>
              <a:rPr lang="ga-IE" smtClean="0"/>
              <a:t>Second level</a:t>
            </a:r>
          </a:p>
          <a:p>
            <a:pPr lvl="2" eaLnBrk="1" latinLnBrk="0" hangingPunct="1"/>
            <a:r>
              <a:rPr lang="ga-IE" smtClean="0"/>
              <a:t>Third level</a:t>
            </a:r>
          </a:p>
          <a:p>
            <a:pPr lvl="3" eaLnBrk="1" latinLnBrk="0" hangingPunct="1"/>
            <a:r>
              <a:rPr lang="ga-IE" smtClean="0"/>
              <a:t>Fourth level</a:t>
            </a:r>
          </a:p>
          <a:p>
            <a:pPr lvl="4" eaLnBrk="1" latinLnBrk="0" hangingPunct="1"/>
            <a:r>
              <a:rPr lang="ga-IE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2642AB0-218B-094A-B458-61265C88B4FC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4295CD-2A23-D840-92AC-A851C46D55DC}" type="datetimeFigureOut">
              <a:rPr lang="en-US" smtClean="0"/>
              <a:t>24/09/2012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62642AB0-218B-094A-B458-61265C88B4FC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ga-IE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ga-IE" smtClean="0"/>
              <a:t>Drag picture to placeholder or click icon to add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ga-IE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624295CD-2A23-D840-92AC-A851C46D55DC}" type="datetimeFigureOut">
              <a:rPr lang="en-US" smtClean="0"/>
              <a:t>24/09/2012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624295CD-2A23-D840-92AC-A851C46D55DC}" type="datetimeFigureOut">
              <a:rPr lang="en-US" smtClean="0"/>
              <a:t>24/09/2012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62642AB0-218B-094A-B458-61265C88B4FC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ga-IE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ga-IE" smtClean="0"/>
              <a:t>Click to edit Master text styles</a:t>
            </a:r>
          </a:p>
          <a:p>
            <a:pPr lvl="1" eaLnBrk="1" latinLnBrk="0" hangingPunct="1"/>
            <a:r>
              <a:rPr kumimoji="0" lang="ga-IE" smtClean="0"/>
              <a:t>Second level</a:t>
            </a:r>
          </a:p>
          <a:p>
            <a:pPr lvl="2" eaLnBrk="1" latinLnBrk="0" hangingPunct="1"/>
            <a:r>
              <a:rPr kumimoji="0" lang="ga-IE" smtClean="0"/>
              <a:t>Third level</a:t>
            </a:r>
          </a:p>
          <a:p>
            <a:pPr lvl="3" eaLnBrk="1" latinLnBrk="0" hangingPunct="1"/>
            <a:r>
              <a:rPr kumimoji="0" lang="ga-IE" smtClean="0"/>
              <a:t>Fourth level</a:t>
            </a:r>
          </a:p>
          <a:p>
            <a:pPr lvl="4" eaLnBrk="1" latinLnBrk="0" hangingPunct="1"/>
            <a:r>
              <a:rPr kumimoji="0" lang="ga-IE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Test yourself!</a:t>
            </a:r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Gerard Casey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endParaRPr lang="en-US" dirty="0" smtClean="0"/>
          </a:p>
          <a:p>
            <a:r>
              <a:rPr lang="en-GB" dirty="0"/>
              <a:t>1.</a:t>
            </a:r>
            <a:r>
              <a:rPr lang="en-US" dirty="0"/>
              <a:t> </a:t>
            </a:r>
            <a:r>
              <a:rPr lang="en-GB" dirty="0"/>
              <a:t>Assign letters to the terms in the following sentences and translate, where possible, into the appropriate symbolic notation. Indicate clearly what the term-letters stand for (10 points: 4 x 2.5)</a:t>
            </a:r>
            <a:endParaRPr lang="en-US" dirty="0"/>
          </a:p>
          <a:p>
            <a:r>
              <a:rPr lang="en-GB" dirty="0" smtClean="0"/>
              <a:t>Example</a:t>
            </a:r>
            <a:r>
              <a:rPr lang="en-GB" dirty="0"/>
              <a:t>:  </a:t>
            </a:r>
            <a:endParaRPr lang="en-US" dirty="0"/>
          </a:p>
          <a:p>
            <a:r>
              <a:rPr lang="en-GB" dirty="0"/>
              <a:t>Not all who are good die young</a:t>
            </a:r>
            <a:endParaRPr lang="en-US" dirty="0"/>
          </a:p>
          <a:p>
            <a:r>
              <a:rPr lang="en-GB" dirty="0"/>
              <a:t>G:  good people</a:t>
            </a:r>
            <a:endParaRPr lang="en-US" dirty="0"/>
          </a:p>
          <a:p>
            <a:r>
              <a:rPr lang="en-GB" dirty="0"/>
              <a:t>Y: people who die young</a:t>
            </a:r>
            <a:endParaRPr lang="en-US" dirty="0"/>
          </a:p>
          <a:p>
            <a:r>
              <a:rPr lang="en-GB" dirty="0"/>
              <a:t>GOY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68839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Gerard Casey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Award yourself no points if at any stage you produce an I or O type proposition</a:t>
            </a:r>
          </a:p>
          <a:p>
            <a:r>
              <a:rPr lang="en-US" dirty="0" smtClean="0"/>
              <a:t>Subtract 1 point if you dropped a complement</a:t>
            </a:r>
          </a:p>
          <a:p>
            <a:r>
              <a:rPr lang="en-US" dirty="0" smtClean="0"/>
              <a:t>Subtract 0.5 of a point if you got the right answer for the wrong reason!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201962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Gerard Casey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GB" dirty="0" smtClean="0"/>
          </a:p>
          <a:p>
            <a:endParaRPr lang="en-GB" dirty="0"/>
          </a:p>
          <a:p>
            <a:r>
              <a:rPr lang="en-GB" dirty="0" smtClean="0"/>
              <a:t>(</a:t>
            </a:r>
            <a:r>
              <a:rPr lang="en-GB" dirty="0"/>
              <a:t>b)	</a:t>
            </a:r>
            <a:r>
              <a:rPr lang="en-GB" u="sng" dirty="0" smtClean="0"/>
              <a:t>B</a:t>
            </a:r>
            <a:r>
              <a:rPr lang="en-GB" dirty="0" smtClean="0"/>
              <a:t>IC</a:t>
            </a:r>
          </a:p>
          <a:p>
            <a:r>
              <a:rPr lang="en-GB" dirty="0" smtClean="0"/>
              <a:t>(i)	</a:t>
            </a:r>
            <a:r>
              <a:rPr lang="en-GB" u="sng" dirty="0" smtClean="0"/>
              <a:t>B</a:t>
            </a:r>
            <a:r>
              <a:rPr lang="en-GB" dirty="0" smtClean="0"/>
              <a:t>IC</a:t>
            </a:r>
          </a:p>
          <a:p>
            <a:r>
              <a:rPr lang="en-GB" dirty="0" smtClean="0"/>
              <a:t>(ii)	</a:t>
            </a:r>
            <a:r>
              <a:rPr lang="en-GB" u="sng" dirty="0" smtClean="0"/>
              <a:t>B</a:t>
            </a:r>
            <a:r>
              <a:rPr lang="en-GB" dirty="0" smtClean="0"/>
              <a:t>O</a:t>
            </a:r>
            <a:r>
              <a:rPr lang="en-GB" u="sng" dirty="0" smtClean="0"/>
              <a:t>C</a:t>
            </a:r>
            <a:r>
              <a:rPr lang="en-GB" dirty="0" smtClean="0"/>
              <a:t> (by obversion)</a:t>
            </a:r>
            <a:endParaRPr lang="en-GB" u="sng" dirty="0" smtClean="0"/>
          </a:p>
          <a:p>
            <a:r>
              <a:rPr lang="en-GB" dirty="0" smtClean="0"/>
              <a:t>(iii)	COB (by contraposition)</a:t>
            </a:r>
          </a:p>
          <a:p>
            <a:r>
              <a:rPr lang="en-GB" dirty="0" smtClean="0"/>
              <a:t>(iv)	CI</a:t>
            </a:r>
            <a:r>
              <a:rPr lang="en-GB" u="sng" dirty="0" smtClean="0"/>
              <a:t>B</a:t>
            </a:r>
            <a:r>
              <a:rPr lang="en-GB" dirty="0" smtClean="0"/>
              <a:t> (by obversion)</a:t>
            </a:r>
            <a:endParaRPr lang="en-US" u="sng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179841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Gerard Casey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Award yourself no points if at any stage you produced an I or O type proposition</a:t>
            </a:r>
          </a:p>
          <a:p>
            <a:r>
              <a:rPr lang="en-US" dirty="0" smtClean="0"/>
              <a:t>Subtract 1 point if you dropped a complement</a:t>
            </a:r>
          </a:p>
          <a:p>
            <a:r>
              <a:rPr lang="en-US" dirty="0" smtClean="0"/>
              <a:t>Subtract 0.5 of a point if you got the right answer for the wrong reason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2052323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Gerard Casey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/>
              <a:t>3</a:t>
            </a:r>
            <a:r>
              <a:rPr lang="en-GB" dirty="0" smtClean="0"/>
              <a:t>. Circle </a:t>
            </a:r>
            <a:r>
              <a:rPr lang="en-GB" dirty="0"/>
              <a:t>the correct </a:t>
            </a:r>
            <a:r>
              <a:rPr lang="en-GB" dirty="0" smtClean="0"/>
              <a:t>answer </a:t>
            </a:r>
            <a:r>
              <a:rPr lang="en-GB" dirty="0"/>
              <a:t>(10 points: 2 x 5)</a:t>
            </a:r>
            <a:endParaRPr lang="en-US" dirty="0"/>
          </a:p>
          <a:p>
            <a:r>
              <a:rPr lang="en-GB" dirty="0"/>
              <a:t> </a:t>
            </a:r>
            <a:endParaRPr lang="en-US" dirty="0"/>
          </a:p>
          <a:p>
            <a:r>
              <a:rPr lang="en-GB" dirty="0"/>
              <a:t>(a)	Of a pair of contradictories, if one is true, the other must be—</a:t>
            </a:r>
            <a:endParaRPr lang="en-US" dirty="0"/>
          </a:p>
          <a:p>
            <a:r>
              <a:rPr lang="en-GB" dirty="0" smtClean="0"/>
              <a:t>True	False		Undetermined</a:t>
            </a:r>
          </a:p>
          <a:p>
            <a:endParaRPr lang="en-GB" dirty="0"/>
          </a:p>
          <a:p>
            <a:r>
              <a:rPr lang="en-GB" dirty="0" smtClean="0"/>
              <a:t>Answer: False</a:t>
            </a:r>
          </a:p>
          <a:p>
            <a:endParaRPr lang="en-GB" dirty="0"/>
          </a:p>
          <a:p>
            <a:r>
              <a:rPr lang="en-GB" dirty="0" smtClean="0"/>
              <a:t>5 points if you got this right: 0 if you got it wrong</a:t>
            </a:r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636429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Gerard Casey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endParaRPr lang="en-GB" dirty="0" smtClean="0"/>
          </a:p>
          <a:p>
            <a:r>
              <a:rPr lang="en-GB" dirty="0" smtClean="0"/>
              <a:t>(</a:t>
            </a:r>
            <a:r>
              <a:rPr lang="en-GB" dirty="0"/>
              <a:t>b)	If a universal proposition is false, its subordinate proposition must be—</a:t>
            </a:r>
            <a:endParaRPr lang="en-US" dirty="0"/>
          </a:p>
          <a:p>
            <a:r>
              <a:rPr lang="en-GB" dirty="0"/>
              <a:t>True	False		</a:t>
            </a:r>
            <a:r>
              <a:rPr lang="en-GB" dirty="0" smtClean="0"/>
              <a:t>Undetermined</a:t>
            </a:r>
          </a:p>
          <a:p>
            <a:endParaRPr lang="en-GB" dirty="0"/>
          </a:p>
          <a:p>
            <a:r>
              <a:rPr lang="en-GB" dirty="0" smtClean="0"/>
              <a:t>Answer: undetermined</a:t>
            </a:r>
          </a:p>
          <a:p>
            <a:endParaRPr lang="en-GB" dirty="0"/>
          </a:p>
          <a:p>
            <a:r>
              <a:rPr lang="en-GB" dirty="0" smtClean="0"/>
              <a:t>5 points if you got this right; 0 if you got it wrong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267680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Gerard Casey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/>
              <a:t>4</a:t>
            </a:r>
            <a:r>
              <a:rPr lang="en-GB" dirty="0" smtClean="0"/>
              <a:t>.</a:t>
            </a:r>
            <a:r>
              <a:rPr lang="en-US" dirty="0"/>
              <a:t> </a:t>
            </a:r>
            <a:r>
              <a:rPr lang="en-GB" dirty="0" smtClean="0"/>
              <a:t>Let </a:t>
            </a:r>
            <a:r>
              <a:rPr lang="en-GB" u="sng" dirty="0"/>
              <a:t>R</a:t>
            </a:r>
            <a:r>
              <a:rPr lang="en-GB" dirty="0"/>
              <a:t>A</a:t>
            </a:r>
            <a:r>
              <a:rPr lang="en-GB" u="sng" dirty="0"/>
              <a:t>X</a:t>
            </a:r>
            <a:r>
              <a:rPr lang="en-GB" dirty="0"/>
              <a:t>  be false. Using the rules for formal eduction and oppositional inference, determine the truth-value of XO</a:t>
            </a:r>
            <a:r>
              <a:rPr lang="en-GB" u="sng" dirty="0"/>
              <a:t>R</a:t>
            </a:r>
            <a:r>
              <a:rPr lang="en-GB" dirty="0"/>
              <a:t>.  State clearly whether the relationship between the propositions is determinate or indeterminate and why it is so. (10 Points: 1 x 1)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6148364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Gerard Casey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The four forms of the source proposition </a:t>
            </a:r>
            <a:r>
              <a:rPr lang="en-US" u="sng" dirty="0" smtClean="0"/>
              <a:t>R</a:t>
            </a:r>
            <a:r>
              <a:rPr lang="en-US" dirty="0" smtClean="0"/>
              <a:t>A</a:t>
            </a:r>
            <a:r>
              <a:rPr lang="en-US" u="sng" dirty="0" smtClean="0"/>
              <a:t>X</a:t>
            </a:r>
            <a:r>
              <a:rPr lang="en-US" dirty="0" smtClean="0"/>
              <a:t> are:</a:t>
            </a:r>
          </a:p>
          <a:p>
            <a:r>
              <a:rPr lang="en-US" u="sng" dirty="0"/>
              <a:t>R</a:t>
            </a:r>
            <a:r>
              <a:rPr lang="en-US" dirty="0" smtClean="0"/>
              <a:t>A</a:t>
            </a:r>
            <a:r>
              <a:rPr lang="en-US" u="sng" dirty="0" smtClean="0"/>
              <a:t>X</a:t>
            </a:r>
            <a:r>
              <a:rPr lang="en-US" dirty="0" smtClean="0"/>
              <a:t>, </a:t>
            </a:r>
            <a:r>
              <a:rPr lang="en-US" u="sng" dirty="0" smtClean="0"/>
              <a:t>R</a:t>
            </a:r>
            <a:r>
              <a:rPr lang="en-US" dirty="0" smtClean="0"/>
              <a:t>EX, XE</a:t>
            </a:r>
            <a:r>
              <a:rPr lang="en-US" u="sng" dirty="0" smtClean="0"/>
              <a:t>R</a:t>
            </a:r>
            <a:r>
              <a:rPr lang="en-US" dirty="0" smtClean="0"/>
              <a:t> and XAR (false)</a:t>
            </a:r>
          </a:p>
          <a:p>
            <a:r>
              <a:rPr lang="en-US" dirty="0" smtClean="0"/>
              <a:t>The four forms of the target proposition XO</a:t>
            </a:r>
            <a:r>
              <a:rPr lang="en-US" u="sng" dirty="0" smtClean="0"/>
              <a:t>R</a:t>
            </a:r>
            <a:r>
              <a:rPr lang="en-US" dirty="0" smtClean="0"/>
              <a:t> are</a:t>
            </a:r>
          </a:p>
          <a:p>
            <a:r>
              <a:rPr lang="en-US" dirty="0" smtClean="0"/>
              <a:t>XO</a:t>
            </a:r>
            <a:r>
              <a:rPr lang="en-US" u="sng" dirty="0" smtClean="0"/>
              <a:t>R</a:t>
            </a:r>
            <a:r>
              <a:rPr lang="en-US" dirty="0" smtClean="0"/>
              <a:t>  XIR  RIX and RO</a:t>
            </a:r>
            <a:r>
              <a:rPr lang="en-US" u="sng" dirty="0" smtClean="0"/>
              <a:t>X</a:t>
            </a:r>
          </a:p>
          <a:p>
            <a:endParaRPr lang="en-US" dirty="0" smtClean="0"/>
          </a:p>
          <a:p>
            <a:r>
              <a:rPr lang="en-US" dirty="0" smtClean="0"/>
              <a:t>XAR and XIR are related as alternates (superior to inferior)</a:t>
            </a:r>
          </a:p>
          <a:p>
            <a:r>
              <a:rPr lang="en-US" dirty="0" smtClean="0"/>
              <a:t>However, when the superior is false, the truth value of the inferior is indeterminate so it’s not possible to determine the truth value of XO</a:t>
            </a:r>
            <a:r>
              <a:rPr lang="en-US" u="sng" dirty="0" smtClean="0"/>
              <a:t>R</a:t>
            </a:r>
            <a:endParaRPr lang="en-US" u="sng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523285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Gerard Casey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/>
              <a:t>5</a:t>
            </a:r>
            <a:r>
              <a:rPr lang="en-GB" dirty="0" smtClean="0"/>
              <a:t>. Using </a:t>
            </a:r>
            <a:r>
              <a:rPr lang="en-GB" dirty="0"/>
              <a:t>the constitutive and inferential rules for the syllogism, evaluate the following arguments. (10 points: 2 x 5)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005593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Gerard Casey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(a)	REK, KAM therefore </a:t>
            </a:r>
            <a:r>
              <a:rPr lang="en-GB" dirty="0" smtClean="0"/>
              <a:t>MIR</a:t>
            </a:r>
          </a:p>
          <a:p>
            <a:r>
              <a:rPr lang="en-GB" dirty="0" smtClean="0"/>
              <a:t>It meets the constitutive rules so it’s a syllogism</a:t>
            </a:r>
          </a:p>
          <a:p>
            <a:r>
              <a:rPr lang="en-GB" dirty="0" smtClean="0"/>
              <a:t>Rule 1 is satisfied (at least one universal premise)</a:t>
            </a:r>
          </a:p>
          <a:p>
            <a:r>
              <a:rPr lang="en-GB" dirty="0" smtClean="0"/>
              <a:t>Rule 2 is vacuously satisfied (no particular premise)</a:t>
            </a:r>
          </a:p>
          <a:p>
            <a:r>
              <a:rPr lang="en-GB" dirty="0" smtClean="0"/>
              <a:t>Rule 3 is satisfied (at least one affirmative premise)</a:t>
            </a:r>
          </a:p>
          <a:p>
            <a:r>
              <a:rPr lang="en-GB" dirty="0" smtClean="0"/>
              <a:t>Rule 4 is not satisfied: we have a negative premise but the conclusion is affirmative</a:t>
            </a:r>
          </a:p>
          <a:p>
            <a:r>
              <a:rPr lang="en-US" dirty="0" smtClean="0"/>
              <a:t>T</a:t>
            </a:r>
            <a:r>
              <a:rPr lang="en-GB" dirty="0" smtClean="0"/>
              <a:t>he syllogism is invalid</a:t>
            </a:r>
          </a:p>
          <a:p>
            <a:r>
              <a:rPr lang="en-GB" dirty="0" smtClean="0"/>
              <a:t>5 points if you got the right answer for the right reason</a:t>
            </a:r>
            <a:endParaRPr lang="en-GB" dirty="0"/>
          </a:p>
          <a:p>
            <a:endParaRPr lang="en-GB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1490771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Gerard Casey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/>
              <a:t>(b)	BA</a:t>
            </a:r>
            <a:r>
              <a:rPr lang="en-GB" u="sng" dirty="0"/>
              <a:t>P</a:t>
            </a:r>
            <a:r>
              <a:rPr lang="en-GB" dirty="0"/>
              <a:t>, RIP therefore </a:t>
            </a:r>
            <a:r>
              <a:rPr lang="en-GB" dirty="0" smtClean="0"/>
              <a:t>BOR</a:t>
            </a:r>
          </a:p>
          <a:p>
            <a:r>
              <a:rPr lang="en-GB" dirty="0" smtClean="0"/>
              <a:t>As it stands, it’s not a syllogism because it has 4 terms: B, P, R and </a:t>
            </a:r>
            <a:r>
              <a:rPr lang="en-GB" u="sng" dirty="0" smtClean="0"/>
              <a:t>P</a:t>
            </a:r>
          </a:p>
          <a:p>
            <a:r>
              <a:rPr lang="en-GB" dirty="0" smtClean="0"/>
              <a:t>We can eliminate the </a:t>
            </a:r>
            <a:r>
              <a:rPr lang="en-GB" u="sng" dirty="0" smtClean="0"/>
              <a:t>P</a:t>
            </a:r>
            <a:r>
              <a:rPr lang="en-GB" dirty="0" smtClean="0"/>
              <a:t> in BA</a:t>
            </a:r>
            <a:r>
              <a:rPr lang="en-GB" u="sng" dirty="0" smtClean="0"/>
              <a:t>P</a:t>
            </a:r>
            <a:r>
              <a:rPr lang="en-GB" dirty="0" smtClean="0"/>
              <a:t> by obversion, giving us BEP: now we have a syllogism</a:t>
            </a:r>
          </a:p>
          <a:p>
            <a:r>
              <a:rPr lang="en-GB" dirty="0" smtClean="0"/>
              <a:t>(You could also, of course, produce 3 terms by leaving the first premise alone and adding a complement to RIP by obversion, giving us RO</a:t>
            </a:r>
            <a:r>
              <a:rPr lang="en-GB" u="sng" dirty="0" smtClean="0"/>
              <a:t>P</a:t>
            </a:r>
            <a:r>
              <a:rPr lang="en-GB" dirty="0" smtClean="0"/>
              <a:t>)</a:t>
            </a:r>
          </a:p>
          <a:p>
            <a:endParaRPr lang="en-US" u="sng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7039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Gerard Casey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/>
              <a:t>(a)	Some illegal acts are also </a:t>
            </a:r>
            <a:r>
              <a:rPr lang="en-GB" dirty="0" smtClean="0"/>
              <a:t>immoral</a:t>
            </a:r>
          </a:p>
          <a:p>
            <a:endParaRPr lang="en-GB" dirty="0"/>
          </a:p>
          <a:p>
            <a:r>
              <a:rPr lang="en-GB" dirty="0" smtClean="0"/>
              <a:t>Let L: legal acts and M: moral acts</a:t>
            </a:r>
          </a:p>
          <a:p>
            <a:r>
              <a:rPr lang="en-GB" dirty="0" smtClean="0"/>
              <a:t>The proposition has that form: “Some</a:t>
            </a:r>
            <a:r>
              <a:rPr lang="en-US" dirty="0" smtClean="0"/>
              <a:t>….are….” so it’s an I type proposition</a:t>
            </a:r>
          </a:p>
          <a:p>
            <a:r>
              <a:rPr lang="en-US" dirty="0" smtClean="0"/>
              <a:t>The ‘il’ in ‘illegal’ is translated as a complement; likewise, the ‘im’ in ‘immoral’ so we get</a:t>
            </a:r>
          </a:p>
          <a:p>
            <a:r>
              <a:rPr lang="en-US" u="sng" dirty="0" smtClean="0"/>
              <a:t>L</a:t>
            </a:r>
            <a:r>
              <a:rPr lang="en-US" dirty="0" smtClean="0"/>
              <a:t>I</a:t>
            </a:r>
            <a:r>
              <a:rPr lang="en-US" u="sng" dirty="0" smtClean="0"/>
              <a:t>M</a:t>
            </a:r>
            <a:r>
              <a:rPr lang="en-US" dirty="0" smtClean="0"/>
              <a:t> (or </a:t>
            </a:r>
            <a:r>
              <a:rPr lang="en-US" u="sng" dirty="0" smtClean="0"/>
              <a:t>L</a:t>
            </a:r>
            <a:r>
              <a:rPr lang="en-US" dirty="0" smtClean="0"/>
              <a:t>OM or </a:t>
            </a:r>
            <a:r>
              <a:rPr lang="en-US" u="sng" dirty="0" smtClean="0"/>
              <a:t>M</a:t>
            </a:r>
            <a:r>
              <a:rPr lang="en-US" dirty="0" smtClean="0"/>
              <a:t>OL or </a:t>
            </a:r>
            <a:r>
              <a:rPr lang="en-US" u="sng" dirty="0" smtClean="0"/>
              <a:t>M</a:t>
            </a:r>
            <a:r>
              <a:rPr lang="en-US" dirty="0" smtClean="0"/>
              <a:t>I</a:t>
            </a:r>
            <a:r>
              <a:rPr lang="en-US" u="sng" dirty="0" smtClean="0"/>
              <a:t>L</a:t>
            </a:r>
            <a:r>
              <a:rPr lang="en-US" dirty="0" smtClean="0"/>
              <a:t>)</a:t>
            </a:r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510314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Gerard Casey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BEP, RIP, therefore BOR</a:t>
            </a:r>
          </a:p>
          <a:p>
            <a:r>
              <a:rPr lang="en-US" dirty="0" smtClean="0"/>
              <a:t>It satisfies rule 1: at least one universal premise</a:t>
            </a:r>
          </a:p>
          <a:p>
            <a:r>
              <a:rPr lang="en-US" dirty="0" smtClean="0"/>
              <a:t>It satisfies rule 2: if a particular premise, then it must have a particular conclusion</a:t>
            </a:r>
          </a:p>
          <a:p>
            <a:r>
              <a:rPr lang="en-US" dirty="0" smtClean="0"/>
              <a:t>It satisfies rule 3: at least one affirmative premise</a:t>
            </a:r>
          </a:p>
          <a:p>
            <a:r>
              <a:rPr lang="en-US" dirty="0" smtClean="0"/>
              <a:t>Rule 4 is satisfied in both directions</a:t>
            </a:r>
          </a:p>
          <a:p>
            <a:r>
              <a:rPr lang="en-US" dirty="0" smtClean="0"/>
              <a:t>The middle term is P and P is distributed in the first premise so rule 5 is satisfied</a:t>
            </a:r>
          </a:p>
          <a:p>
            <a:r>
              <a:rPr lang="en-US" dirty="0" smtClean="0"/>
              <a:t>R is distributed in the conclusion but not in the premise in which it occurs, so rule 6 is not satisfied</a:t>
            </a:r>
          </a:p>
          <a:p>
            <a:r>
              <a:rPr lang="en-US" dirty="0" smtClean="0"/>
              <a:t>The syllogism is invalid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1917431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Gerard Casey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Award yourself full points if you got everything right</a:t>
            </a:r>
          </a:p>
          <a:p>
            <a:r>
              <a:rPr lang="en-US" dirty="0" smtClean="0"/>
              <a:t>No points if you decided that it wasn’t a syllogism because it had four terms (correct!) but failed to reduce the terms to three</a:t>
            </a:r>
          </a:p>
          <a:p>
            <a:r>
              <a:rPr lang="en-US" dirty="0" smtClean="0"/>
              <a:t>No points for getting the right answer for the wrong reason (after all, there are only two possibilities!)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926615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Gerard Casey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/>
              <a:t>6</a:t>
            </a:r>
            <a:r>
              <a:rPr lang="en-GB" dirty="0" smtClean="0"/>
              <a:t>. Find</a:t>
            </a:r>
            <a:r>
              <a:rPr lang="en-GB" dirty="0"/>
              <a:t>, if possible, in each case below a premise or conclusion that, if added to the argument fragment, would produce a valid syllogism. (10 points: 2 x 5)</a:t>
            </a:r>
            <a:endParaRPr lang="en-US" dirty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8591050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Gerard Casey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/>
              <a:t>(a)	BAC,   ???   therefore </a:t>
            </a:r>
            <a:r>
              <a:rPr lang="en-GB" dirty="0" smtClean="0"/>
              <a:t>BID</a:t>
            </a:r>
          </a:p>
          <a:p>
            <a:r>
              <a:rPr lang="en-US" dirty="0" smtClean="0"/>
              <a:t>T</a:t>
            </a:r>
            <a:r>
              <a:rPr lang="en-GB" dirty="0" smtClean="0"/>
              <a:t>he 3 terms of any would-be syllogism have to be B, C and D</a:t>
            </a:r>
          </a:p>
          <a:p>
            <a:r>
              <a:rPr lang="en-GB" dirty="0" smtClean="0"/>
              <a:t>C is the middle term and must appear in any premise</a:t>
            </a:r>
          </a:p>
          <a:p>
            <a:r>
              <a:rPr lang="en-GB" dirty="0" smtClean="0"/>
              <a:t>B already appears in the first premise so the other term of any possible proposition has to be D</a:t>
            </a:r>
          </a:p>
          <a:p>
            <a:r>
              <a:rPr lang="en-GB" dirty="0" smtClean="0"/>
              <a:t>That gives us 8 possibilities: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712743115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Gerard Casey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CAD	DAC</a:t>
            </a:r>
          </a:p>
          <a:p>
            <a:r>
              <a:rPr lang="en-US" dirty="0" smtClean="0"/>
              <a:t>CED	DEC</a:t>
            </a:r>
          </a:p>
          <a:p>
            <a:r>
              <a:rPr lang="en-US" dirty="0" smtClean="0"/>
              <a:t>CID		DIC</a:t>
            </a:r>
          </a:p>
          <a:p>
            <a:r>
              <a:rPr lang="en-US" dirty="0" smtClean="0"/>
              <a:t>COD	DOC</a:t>
            </a:r>
          </a:p>
          <a:p>
            <a:r>
              <a:rPr lang="en-US" dirty="0" smtClean="0"/>
              <a:t>The syllogism fragment already has a universal premise so that rule (1) doesn’t help us to eliminate any possibilities</a:t>
            </a:r>
          </a:p>
          <a:p>
            <a:r>
              <a:rPr lang="en-US" dirty="0" smtClean="0"/>
              <a:t>You might be tempted to think that, as the conclusion is particular, we must have a particular premise but that is not what rule 2 says. It says that if you have a particular premise you must have a particular conclusion—not vice versa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555065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Gerard Casey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/>
              <a:t>CAD	DAC</a:t>
            </a:r>
          </a:p>
          <a:p>
            <a:r>
              <a:rPr lang="en-US" dirty="0"/>
              <a:t>CED	DEC</a:t>
            </a:r>
          </a:p>
          <a:p>
            <a:r>
              <a:rPr lang="en-US" dirty="0"/>
              <a:t>CID		DIC</a:t>
            </a:r>
          </a:p>
          <a:p>
            <a:r>
              <a:rPr lang="en-US" dirty="0"/>
              <a:t>COD	DOC</a:t>
            </a:r>
          </a:p>
          <a:p>
            <a:r>
              <a:rPr lang="en-US" dirty="0" smtClean="0"/>
              <a:t>Rule 3 will be satisfied with the propositions we already have so that doesn’t help</a:t>
            </a:r>
          </a:p>
          <a:p>
            <a:r>
              <a:rPr lang="en-US" dirty="0" smtClean="0"/>
              <a:t>Rule 4, however, rules out having any negative premise because our conclusion is affirmative</a:t>
            </a:r>
          </a:p>
          <a:p>
            <a:r>
              <a:rPr lang="en-US" dirty="0" smtClean="0"/>
              <a:t>Let’s rule the negative candidates out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434550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Gerard Casey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CAD	DAC</a:t>
            </a:r>
          </a:p>
          <a:p>
            <a:r>
              <a:rPr lang="en-US" dirty="0" smtClean="0"/>
              <a:t>CID</a:t>
            </a:r>
            <a:r>
              <a:rPr lang="en-US" dirty="0"/>
              <a:t>		DIC</a:t>
            </a:r>
          </a:p>
          <a:p>
            <a:r>
              <a:rPr lang="en-US" dirty="0" smtClean="0"/>
              <a:t>Rule 5 requires the middle term to be distributed at least once</a:t>
            </a:r>
          </a:p>
          <a:p>
            <a:r>
              <a:rPr lang="en-US" dirty="0" smtClean="0"/>
              <a:t>The middle term is C and C is not distributed in BAC so must be distributed in any candidate second premise</a:t>
            </a:r>
          </a:p>
          <a:p>
            <a:r>
              <a:rPr lang="en-US" dirty="0" smtClean="0"/>
              <a:t>Of the four remaining candidates, the only one in which C is distributed is CAD</a:t>
            </a:r>
          </a:p>
          <a:p>
            <a:r>
              <a:rPr lang="en-US" dirty="0" smtClean="0"/>
              <a:t>Since rule 6 is vacuously satisfied, CAD satisfies all the rules</a:t>
            </a:r>
          </a:p>
          <a:p>
            <a:r>
              <a:rPr lang="en-US" dirty="0" smtClean="0"/>
              <a:t>5 points if you got everything right</a:t>
            </a:r>
          </a:p>
        </p:txBody>
      </p:sp>
    </p:spTree>
    <p:extLst>
      <p:ext uri="{BB962C8B-B14F-4D97-AF65-F5344CB8AC3E}">
        <p14:creationId xmlns:p14="http://schemas.microsoft.com/office/powerpoint/2010/main" val="341987749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Gerard Casey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/>
              <a:t>(b)	GIR, GE</a:t>
            </a:r>
            <a:r>
              <a:rPr lang="en-GB" u="sng" dirty="0"/>
              <a:t>P</a:t>
            </a:r>
            <a:r>
              <a:rPr lang="en-GB" dirty="0"/>
              <a:t>  therefore ??</a:t>
            </a:r>
            <a:r>
              <a:rPr lang="en-GB" dirty="0" smtClean="0"/>
              <a:t>?</a:t>
            </a:r>
          </a:p>
          <a:p>
            <a:r>
              <a:rPr lang="en-US" dirty="0" smtClean="0"/>
              <a:t>T</a:t>
            </a:r>
            <a:r>
              <a:rPr lang="en-GB" dirty="0" smtClean="0"/>
              <a:t>he three terms of any valid syllogism have to be: G, R and </a:t>
            </a:r>
            <a:r>
              <a:rPr lang="en-GB" u="sng" dirty="0" smtClean="0"/>
              <a:t>P</a:t>
            </a:r>
          </a:p>
          <a:p>
            <a:r>
              <a:rPr lang="en-GB" dirty="0" smtClean="0"/>
              <a:t>G is the middle term so the terms of any possible conclusion have to be R and </a:t>
            </a:r>
            <a:r>
              <a:rPr lang="en-GB" u="sng" dirty="0" smtClean="0"/>
              <a:t>P</a:t>
            </a:r>
            <a:endParaRPr lang="en-US" u="sng" dirty="0"/>
          </a:p>
          <a:p>
            <a:r>
              <a:rPr lang="en-US" dirty="0" smtClean="0"/>
              <a:t>The 8 possibilities are: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6716991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Gerard Casey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RA</a:t>
            </a:r>
            <a:r>
              <a:rPr lang="en-US" u="sng" dirty="0" smtClean="0"/>
              <a:t>P</a:t>
            </a:r>
            <a:r>
              <a:rPr lang="en-US" dirty="0" smtClean="0"/>
              <a:t>	</a:t>
            </a:r>
            <a:r>
              <a:rPr lang="en-US" u="sng" dirty="0" smtClean="0"/>
              <a:t>P</a:t>
            </a:r>
            <a:r>
              <a:rPr lang="en-US" dirty="0" smtClean="0"/>
              <a:t>AR</a:t>
            </a:r>
          </a:p>
          <a:p>
            <a:r>
              <a:rPr lang="en-US" dirty="0" smtClean="0"/>
              <a:t>RE</a:t>
            </a:r>
            <a:r>
              <a:rPr lang="en-US" u="sng" dirty="0" smtClean="0"/>
              <a:t>P</a:t>
            </a:r>
            <a:r>
              <a:rPr lang="en-US" dirty="0" smtClean="0"/>
              <a:t>	</a:t>
            </a:r>
            <a:r>
              <a:rPr lang="en-US" u="sng" dirty="0" smtClean="0"/>
              <a:t>P</a:t>
            </a:r>
            <a:r>
              <a:rPr lang="en-US" dirty="0" smtClean="0"/>
              <a:t>ER</a:t>
            </a:r>
          </a:p>
          <a:p>
            <a:r>
              <a:rPr lang="en-US" dirty="0" smtClean="0"/>
              <a:t>RI</a:t>
            </a:r>
            <a:r>
              <a:rPr lang="en-US" u="sng" dirty="0" smtClean="0"/>
              <a:t>P</a:t>
            </a:r>
            <a:r>
              <a:rPr lang="en-US" dirty="0" smtClean="0"/>
              <a:t>		</a:t>
            </a:r>
            <a:r>
              <a:rPr lang="en-US" u="sng" dirty="0" smtClean="0"/>
              <a:t>P</a:t>
            </a:r>
            <a:r>
              <a:rPr lang="en-US" dirty="0" smtClean="0"/>
              <a:t>IR</a:t>
            </a:r>
          </a:p>
          <a:p>
            <a:r>
              <a:rPr lang="en-US" dirty="0" smtClean="0"/>
              <a:t>RO</a:t>
            </a:r>
            <a:r>
              <a:rPr lang="en-US" u="sng" dirty="0" smtClean="0"/>
              <a:t>P</a:t>
            </a:r>
            <a:r>
              <a:rPr lang="en-US" dirty="0" smtClean="0"/>
              <a:t>	</a:t>
            </a:r>
            <a:r>
              <a:rPr lang="en-US" u="sng" dirty="0" smtClean="0"/>
              <a:t>P</a:t>
            </a:r>
            <a:r>
              <a:rPr lang="en-US" dirty="0" smtClean="0"/>
              <a:t>OR</a:t>
            </a:r>
          </a:p>
          <a:p>
            <a:r>
              <a:rPr lang="en-US" dirty="0" smtClean="0"/>
              <a:t>Rule 1 is satisfied (at least one universal premise)</a:t>
            </a:r>
          </a:p>
          <a:p>
            <a:r>
              <a:rPr lang="en-US" dirty="0" smtClean="0"/>
              <a:t>In the case in point, rule 2 requires us to have a particular conclusion since we have a particular premise</a:t>
            </a:r>
          </a:p>
          <a:p>
            <a:r>
              <a:rPr lang="en-US" dirty="0" smtClean="0"/>
              <a:t>We can eliminate all the universal candidates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1464966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Gerard Casey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Let’s do just that!</a:t>
            </a:r>
          </a:p>
          <a:p>
            <a:endParaRPr lang="en-US" dirty="0"/>
          </a:p>
          <a:p>
            <a:r>
              <a:rPr lang="en-US" dirty="0" smtClean="0"/>
              <a:t>RI</a:t>
            </a:r>
            <a:r>
              <a:rPr lang="en-US" u="sng" dirty="0" smtClean="0"/>
              <a:t>P</a:t>
            </a:r>
            <a:r>
              <a:rPr lang="en-US" dirty="0"/>
              <a:t>		</a:t>
            </a:r>
            <a:r>
              <a:rPr lang="en-US" u="sng" dirty="0"/>
              <a:t>P</a:t>
            </a:r>
            <a:r>
              <a:rPr lang="en-US" dirty="0"/>
              <a:t>IR</a:t>
            </a:r>
          </a:p>
          <a:p>
            <a:r>
              <a:rPr lang="en-US" dirty="0"/>
              <a:t>RO</a:t>
            </a:r>
            <a:r>
              <a:rPr lang="en-US" u="sng" dirty="0"/>
              <a:t>P</a:t>
            </a:r>
            <a:r>
              <a:rPr lang="en-US" dirty="0"/>
              <a:t>	</a:t>
            </a:r>
            <a:r>
              <a:rPr lang="en-US" u="sng" dirty="0" smtClean="0"/>
              <a:t>P</a:t>
            </a:r>
            <a:r>
              <a:rPr lang="en-US" dirty="0" smtClean="0"/>
              <a:t>OR</a:t>
            </a:r>
          </a:p>
          <a:p>
            <a:r>
              <a:rPr lang="en-US" dirty="0" smtClean="0"/>
              <a:t>Rule 3 is satisfied (at least one affirmative premise)</a:t>
            </a:r>
          </a:p>
          <a:p>
            <a:r>
              <a:rPr lang="en-US" dirty="0" smtClean="0"/>
              <a:t>Rule 4, however, if it is to be satisfied, requires us to have a negative conclusion. So let’s eliminate the remaining affirmative candidates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8305815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Gerard Casey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Give yourself 2.5 points if you produced any of these translations, taking into account that you may have used different letters to stand for the terms</a:t>
            </a:r>
          </a:p>
          <a:p>
            <a:r>
              <a:rPr lang="en-US" dirty="0" smtClean="0"/>
              <a:t>If you failed to translate the ‘il’ as a complement, subtract 0.5 points; if you failed to translate ‘im’ as a complement, subtract 0.5 points</a:t>
            </a:r>
          </a:p>
          <a:p>
            <a:r>
              <a:rPr lang="en-US" dirty="0" smtClean="0"/>
              <a:t>If you translated the proposition as any kind of universal, award yourself no points at all!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5257312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Gerard Casey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That leaves us with just two possibilities:</a:t>
            </a:r>
          </a:p>
          <a:p>
            <a:r>
              <a:rPr lang="en-US" dirty="0" smtClean="0"/>
              <a:t>RO</a:t>
            </a:r>
            <a:r>
              <a:rPr lang="en-US" u="sng" dirty="0" smtClean="0"/>
              <a:t>P</a:t>
            </a:r>
            <a:r>
              <a:rPr lang="en-US" dirty="0"/>
              <a:t>	</a:t>
            </a:r>
            <a:r>
              <a:rPr lang="en-US" u="sng" dirty="0" smtClean="0"/>
              <a:t>P</a:t>
            </a:r>
            <a:r>
              <a:rPr lang="en-US" dirty="0" smtClean="0"/>
              <a:t>OR</a:t>
            </a:r>
          </a:p>
          <a:p>
            <a:r>
              <a:rPr lang="en-US" dirty="0" smtClean="0"/>
              <a:t>Rules 5 is satisfied since G is the middle term and it is distributed in the first premise</a:t>
            </a:r>
          </a:p>
          <a:p>
            <a:r>
              <a:rPr lang="en-US" dirty="0" smtClean="0"/>
              <a:t>Rule 6 can only be satisfied by RO</a:t>
            </a:r>
            <a:r>
              <a:rPr lang="en-US" u="sng" dirty="0" smtClean="0"/>
              <a:t>P</a:t>
            </a:r>
            <a:r>
              <a:rPr lang="en-US" dirty="0" smtClean="0"/>
              <a:t> because </a:t>
            </a:r>
            <a:r>
              <a:rPr lang="en-US" u="sng" dirty="0" smtClean="0"/>
              <a:t>P</a:t>
            </a:r>
            <a:r>
              <a:rPr lang="en-US" dirty="0" smtClean="0"/>
              <a:t> is distributed in this proposition and also in the premises in which it occurs, whereas </a:t>
            </a:r>
            <a:r>
              <a:rPr lang="en-US" u="sng" dirty="0" smtClean="0"/>
              <a:t>P</a:t>
            </a:r>
            <a:r>
              <a:rPr lang="en-US" dirty="0" smtClean="0"/>
              <a:t>OR would require the R to be distributed in the premises in which it occurs and it isn’t</a:t>
            </a:r>
          </a:p>
          <a:p>
            <a:r>
              <a:rPr lang="en-US" dirty="0" smtClean="0"/>
              <a:t>So, RO</a:t>
            </a:r>
            <a:r>
              <a:rPr lang="en-US" u="sng" dirty="0" smtClean="0"/>
              <a:t>P</a:t>
            </a:r>
            <a:r>
              <a:rPr lang="en-US" dirty="0" smtClean="0"/>
              <a:t> is our answer. 5 points if you got it right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6463436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Gerard Casey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/>
              <a:t>(b)	Please close the </a:t>
            </a:r>
            <a:r>
              <a:rPr lang="en-GB" dirty="0" smtClean="0"/>
              <a:t>door</a:t>
            </a:r>
          </a:p>
          <a:p>
            <a:endParaRPr lang="en-GB" dirty="0"/>
          </a:p>
          <a:p>
            <a:r>
              <a:rPr lang="en-GB" dirty="0" smtClean="0"/>
              <a:t>This isn’t any kind of categorical proposition. It’s an order</a:t>
            </a:r>
            <a:r>
              <a:rPr lang="en-US" dirty="0" smtClean="0"/>
              <a:t>—</a:t>
            </a:r>
            <a:r>
              <a:rPr lang="en-GB" dirty="0" smtClean="0"/>
              <a:t>a polite order but an order nonetheless</a:t>
            </a:r>
            <a:r>
              <a:rPr lang="en-US" dirty="0" smtClean="0"/>
              <a:t>—</a:t>
            </a:r>
            <a:r>
              <a:rPr lang="en-GB" dirty="0" smtClean="0"/>
              <a:t>so so has no truth value</a:t>
            </a:r>
          </a:p>
          <a:p>
            <a:endParaRPr lang="en-GB" dirty="0"/>
          </a:p>
          <a:p>
            <a:pPr marL="0" indent="0">
              <a:buNone/>
            </a:pPr>
            <a:r>
              <a:rPr lang="en-GB" dirty="0" smtClean="0"/>
              <a:t>If you translated this as a categorical proposition, award yourself no points</a:t>
            </a:r>
            <a:endParaRPr lang="en-GB" dirty="0"/>
          </a:p>
          <a:p>
            <a:endParaRPr lang="en-GB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97952092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Gerard Casey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GB" dirty="0"/>
              <a:t>(c)	Most non-smokers are not extraordinarily </a:t>
            </a:r>
            <a:r>
              <a:rPr lang="en-GB" dirty="0" smtClean="0"/>
              <a:t>healthy</a:t>
            </a:r>
          </a:p>
          <a:p>
            <a:endParaRPr lang="en-GB" dirty="0"/>
          </a:p>
          <a:p>
            <a:r>
              <a:rPr lang="en-GB" dirty="0" smtClean="0"/>
              <a:t>Let S: smokers and X: extraordinarily healthy</a:t>
            </a:r>
          </a:p>
          <a:p>
            <a:r>
              <a:rPr lang="en-GB" dirty="0" smtClean="0"/>
              <a:t>Translate the ‘non’ as a complement of the subject</a:t>
            </a:r>
          </a:p>
          <a:p>
            <a:r>
              <a:rPr lang="en-GB" dirty="0" smtClean="0"/>
              <a:t>The proposition has the form “Most</a:t>
            </a:r>
            <a:r>
              <a:rPr lang="en-US" dirty="0" smtClean="0"/>
              <a:t>….are not….” which is an ‘O’ type proposition</a:t>
            </a:r>
          </a:p>
          <a:p>
            <a:r>
              <a:rPr lang="en-US" dirty="0" smtClean="0"/>
              <a:t>So, we get </a:t>
            </a:r>
            <a:r>
              <a:rPr lang="en-US" u="sng" dirty="0" smtClean="0"/>
              <a:t>S</a:t>
            </a:r>
            <a:r>
              <a:rPr lang="en-US" dirty="0" smtClean="0"/>
              <a:t>OX (or </a:t>
            </a:r>
            <a:r>
              <a:rPr lang="en-US" u="sng" dirty="0" smtClean="0"/>
              <a:t>S</a:t>
            </a:r>
            <a:r>
              <a:rPr lang="en-US" dirty="0" smtClean="0"/>
              <a:t>I</a:t>
            </a:r>
            <a:r>
              <a:rPr lang="en-US" u="sng" dirty="0" smtClean="0"/>
              <a:t>X</a:t>
            </a:r>
            <a:r>
              <a:rPr lang="en-US" dirty="0" smtClean="0"/>
              <a:t> or </a:t>
            </a:r>
            <a:r>
              <a:rPr lang="en-US" u="sng" dirty="0" smtClean="0"/>
              <a:t>X</a:t>
            </a:r>
            <a:r>
              <a:rPr lang="en-US" dirty="0" smtClean="0"/>
              <a:t>I</a:t>
            </a:r>
            <a:r>
              <a:rPr lang="en-US" u="sng" dirty="0" smtClean="0"/>
              <a:t>S</a:t>
            </a:r>
            <a:r>
              <a:rPr lang="en-US" dirty="0" smtClean="0"/>
              <a:t> or </a:t>
            </a:r>
            <a:r>
              <a:rPr lang="en-US" u="sng" dirty="0" smtClean="0"/>
              <a:t>X</a:t>
            </a:r>
            <a:r>
              <a:rPr lang="en-US" dirty="0" smtClean="0"/>
              <a:t>OS)</a:t>
            </a:r>
            <a:endParaRPr lang="en-GB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73767537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Gerard Casey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Give yourself 2.5 points if you produced any of these translations, taking into account that you may have used different letters to stand for the terms</a:t>
            </a:r>
          </a:p>
          <a:p>
            <a:r>
              <a:rPr lang="en-US" dirty="0" smtClean="0"/>
              <a:t>If you failed to translate the ‘non’ as a complement, subtract 0.5 points</a:t>
            </a:r>
          </a:p>
          <a:p>
            <a:r>
              <a:rPr lang="en-US" dirty="0" smtClean="0"/>
              <a:t>If you translated it as any kind of universal, award yourself no points at all!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63377980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Gerard Casey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GB" dirty="0"/>
              <a:t>(d)	Gold is a </a:t>
            </a:r>
            <a:r>
              <a:rPr lang="en-GB" dirty="0" smtClean="0"/>
              <a:t>metal</a:t>
            </a:r>
          </a:p>
          <a:p>
            <a:r>
              <a:rPr lang="en-GB" dirty="0" smtClean="0"/>
              <a:t>Let G: gold, and M: metal</a:t>
            </a:r>
          </a:p>
          <a:p>
            <a:r>
              <a:rPr lang="en-GB" dirty="0" smtClean="0"/>
              <a:t>This proposition is affirmative, so it’s either A, I or A’</a:t>
            </a:r>
          </a:p>
          <a:p>
            <a:r>
              <a:rPr lang="en-GB" dirty="0" smtClean="0"/>
              <a:t>It has no explicit quantifier (no ‘all’ ‘every’ or ‘no’)</a:t>
            </a:r>
          </a:p>
          <a:p>
            <a:r>
              <a:rPr lang="en-GB" dirty="0" smtClean="0"/>
              <a:t>I think it is fairly obvious that it is not singular</a:t>
            </a:r>
            <a:r>
              <a:rPr lang="en-US" dirty="0" smtClean="0"/>
              <a:t>—</a:t>
            </a:r>
            <a:r>
              <a:rPr lang="en-GB" dirty="0" smtClean="0"/>
              <a:t>it’s not affirming something about a unique piece of gold; the choice, then, is between A and I</a:t>
            </a:r>
          </a:p>
          <a:p>
            <a:r>
              <a:rPr lang="en-GB" dirty="0" smtClean="0"/>
              <a:t>Since the proposition says something about gold as such, the only sensible way to translate it is as an A type proposition: GAM</a:t>
            </a:r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25971679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Gerard Casey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No points if you translated it as a negative proposition of any kind</a:t>
            </a:r>
          </a:p>
          <a:p>
            <a:r>
              <a:rPr lang="en-US" dirty="0" smtClean="0"/>
              <a:t>No points if you translated it as singular</a:t>
            </a:r>
          </a:p>
          <a:p>
            <a:r>
              <a:rPr lang="en-US" dirty="0" smtClean="0"/>
              <a:t>Once consolation point if you translated it as an I type proposition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52187648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Gerard Casey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GB" dirty="0" smtClean="0"/>
              <a:t>2. Generate </a:t>
            </a:r>
            <a:r>
              <a:rPr lang="en-GB" dirty="0"/>
              <a:t>the 4 equivalent forms of the following </a:t>
            </a:r>
            <a:r>
              <a:rPr lang="en-GB" dirty="0" smtClean="0"/>
              <a:t>propositions </a:t>
            </a:r>
            <a:r>
              <a:rPr lang="en-GB" dirty="0"/>
              <a:t>(10 points: 2 x 5)</a:t>
            </a:r>
            <a:endParaRPr lang="en-US" dirty="0"/>
          </a:p>
          <a:p>
            <a:r>
              <a:rPr lang="en-GB" dirty="0"/>
              <a:t> </a:t>
            </a:r>
            <a:endParaRPr lang="en-US" dirty="0"/>
          </a:p>
          <a:p>
            <a:r>
              <a:rPr lang="en-GB" dirty="0"/>
              <a:t>(a)	</a:t>
            </a:r>
            <a:r>
              <a:rPr lang="en-GB" dirty="0" smtClean="0"/>
              <a:t>XE</a:t>
            </a:r>
            <a:r>
              <a:rPr lang="en-GB" u="sng" dirty="0" smtClean="0"/>
              <a:t>R</a:t>
            </a:r>
          </a:p>
          <a:p>
            <a:r>
              <a:rPr lang="en-GB" dirty="0" smtClean="0"/>
              <a:t>(i)	XE</a:t>
            </a:r>
            <a:r>
              <a:rPr lang="en-GB" u="sng" dirty="0" smtClean="0"/>
              <a:t>R</a:t>
            </a:r>
          </a:p>
          <a:p>
            <a:r>
              <a:rPr lang="en-GB" dirty="0" smtClean="0"/>
              <a:t>(ii)	XAR (by obversion)</a:t>
            </a:r>
          </a:p>
          <a:p>
            <a:r>
              <a:rPr lang="en-GB" dirty="0" smtClean="0"/>
              <a:t>(iii)	</a:t>
            </a:r>
            <a:r>
              <a:rPr lang="en-GB" u="sng" dirty="0" smtClean="0"/>
              <a:t>R</a:t>
            </a:r>
            <a:r>
              <a:rPr lang="en-GB" dirty="0" smtClean="0"/>
              <a:t>A</a:t>
            </a:r>
            <a:r>
              <a:rPr lang="en-GB" u="sng" dirty="0" smtClean="0"/>
              <a:t>X</a:t>
            </a:r>
            <a:r>
              <a:rPr lang="en-GB" dirty="0" smtClean="0"/>
              <a:t> (by contrapositions)</a:t>
            </a:r>
            <a:endParaRPr lang="en-GB" u="sng" dirty="0" smtClean="0"/>
          </a:p>
          <a:p>
            <a:r>
              <a:rPr lang="en-GB" dirty="0" smtClean="0"/>
              <a:t>(iv)	</a:t>
            </a:r>
            <a:r>
              <a:rPr lang="en-GB" u="sng" dirty="0" smtClean="0"/>
              <a:t>R</a:t>
            </a:r>
            <a:r>
              <a:rPr lang="en-GB" dirty="0" smtClean="0"/>
              <a:t>EX (by obversion)</a:t>
            </a:r>
            <a:endParaRPr lang="en-GB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8114533"/>
      </p:ext>
    </p:extLst>
  </p:cSld>
  <p:clrMapOvr>
    <a:masterClrMapping/>
  </p:clrMapOvr>
  <p:timing>
    <p:tnLst>
      <p:par>
        <p:cTn xmlns:p14="http://schemas.microsoft.com/office/powerpoint/2010/main"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build="p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Relationship Id="rId2" Type="http://schemas.openxmlformats.org/officeDocument/2006/relationships/image" Target="../media/image2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Civic.thmx</Template>
  <TotalTime>0</TotalTime>
  <Words>794</Words>
  <Application>Microsoft Macintosh PowerPoint</Application>
  <PresentationFormat>On-screen Show (4:3)</PresentationFormat>
  <Paragraphs>189</Paragraphs>
  <Slides>30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30</vt:i4>
      </vt:variant>
    </vt:vector>
  </HeadingPairs>
  <TitlesOfParts>
    <vt:vector size="31" baseType="lpstr">
      <vt:lpstr>Civic</vt:lpstr>
      <vt:lpstr>Test yourself!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UCD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Test yourself!</dc:title>
  <dc:creator>Gerard Casey</dc:creator>
  <cp:lastModifiedBy>Gerard Casey</cp:lastModifiedBy>
  <cp:revision>1</cp:revision>
  <dcterms:created xsi:type="dcterms:W3CDTF">2012-09-24T21:15:44Z</dcterms:created>
  <dcterms:modified xsi:type="dcterms:W3CDTF">2012-09-24T21:16:32Z</dcterms:modified>
</cp:coreProperties>
</file>