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8947" autoAdjust="0"/>
  </p:normalViewPr>
  <p:slideViewPr>
    <p:cSldViewPr snapToGrid="0" snapToObjects="1">
      <p:cViewPr varScale="1">
        <p:scale>
          <a:sx n="35" d="100"/>
          <a:sy n="35" d="100"/>
        </p:scale>
        <p:origin x="-214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fld id="{333415A4-0E0E-8545-ADC6-B4E80079C6DD}" type="datetimeFigureOut">
              <a:rPr lang="en-US" smtClean="0"/>
              <a:t>24/09/2012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FB53713-AA64-3E4C-9536-43702E9F80BE}"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333415A4-0E0E-8545-ADC6-B4E80079C6DD}"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53713-AA64-3E4C-9536-43702E9F80B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3FB53713-AA64-3E4C-9536-43702E9F80BE}"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333415A4-0E0E-8545-ADC6-B4E80079C6DD}"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333415A4-0E0E-8545-ADC6-B4E80079C6DD}"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3FB53713-AA64-3E4C-9536-43702E9F80BE}"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333415A4-0E0E-8545-ADC6-B4E80079C6DD}" type="datetimeFigureOut">
              <a:rPr lang="en-US" smtClean="0"/>
              <a:t>24/09/2012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FB53713-AA64-3E4C-9536-43702E9F80BE}"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333415A4-0E0E-8545-ADC6-B4E80079C6DD}" type="datetimeFigureOut">
              <a:rPr lang="en-US" smtClean="0"/>
              <a:t>24/09/2012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B53713-AA64-3E4C-9536-43702E9F80BE}"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fld id="{333415A4-0E0E-8545-ADC6-B4E80079C6DD}" type="datetimeFigureOut">
              <a:rPr lang="en-US" smtClean="0"/>
              <a:t>24/09/2012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3FB53713-AA64-3E4C-9536-43702E9F80BE}" type="slidenum">
              <a:rPr lang="en-US" smtClean="0"/>
              <a:t>‹#›</a:t>
            </a:fld>
            <a:endParaRPr lang="en-US"/>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333415A4-0E0E-8545-ADC6-B4E80079C6DD}" type="datetimeFigureOut">
              <a:rPr lang="en-US" smtClean="0"/>
              <a:t>24/09/2012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3FB53713-AA64-3E4C-9536-43702E9F80B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333415A4-0E0E-8545-ADC6-B4E80079C6DD}" type="datetimeFigureOut">
              <a:rPr lang="en-US" smtClean="0"/>
              <a:t>24/09/2012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FB53713-AA64-3E4C-9536-43702E9F80B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FB53713-AA64-3E4C-9536-43702E9F80BE}"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333415A4-0E0E-8545-ADC6-B4E80079C6DD}" type="datetimeFigureOut">
              <a:rPr lang="en-US" smtClean="0"/>
              <a:t>24/09/2012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3FB53713-AA64-3E4C-9536-43702E9F80BE}"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333415A4-0E0E-8545-ADC6-B4E80079C6DD}" type="datetimeFigureOut">
              <a:rPr lang="en-US" smtClean="0"/>
              <a:t>24/09/2012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333415A4-0E0E-8545-ADC6-B4E80079C6DD}" type="datetimeFigureOut">
              <a:rPr lang="en-US" smtClean="0"/>
              <a:t>24/09/2012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FB53713-AA64-3E4C-9536-43702E9F80BE}"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pPr marL="0" indent="0">
              <a:buNone/>
            </a:pPr>
            <a:r>
              <a:rPr lang="en-US" dirty="0"/>
              <a:t>1. SEM, SIP, conclusion ?</a:t>
            </a:r>
          </a:p>
          <a:p>
            <a:pPr marL="0" indent="0">
              <a:buNone/>
            </a:pPr>
            <a:r>
              <a:rPr lang="en-US" dirty="0"/>
              <a:t>2. ?, XIR, conclusion BOX </a:t>
            </a:r>
          </a:p>
          <a:p>
            <a:pPr marL="0" indent="0">
              <a:buNone/>
            </a:pPr>
            <a:r>
              <a:rPr lang="en-US" dirty="0"/>
              <a:t>3. </a:t>
            </a:r>
            <a:r>
              <a:rPr lang="en-US" u="sng" dirty="0"/>
              <a:t>H</a:t>
            </a:r>
            <a:r>
              <a:rPr lang="en-US" dirty="0"/>
              <a:t>A</a:t>
            </a:r>
            <a:r>
              <a:rPr lang="en-US" u="sng" dirty="0"/>
              <a:t>K</a:t>
            </a:r>
            <a:r>
              <a:rPr lang="en-US" dirty="0"/>
              <a:t>, ?, conclusion KAR </a:t>
            </a:r>
          </a:p>
          <a:p>
            <a:pPr marL="0" indent="0">
              <a:buNone/>
            </a:pPr>
            <a:r>
              <a:rPr lang="en-US" dirty="0"/>
              <a:t>4. FO</a:t>
            </a:r>
            <a:r>
              <a:rPr lang="en-US" u="sng" dirty="0"/>
              <a:t>G</a:t>
            </a:r>
            <a:r>
              <a:rPr lang="en-US" dirty="0"/>
              <a:t>, ?, conclusion GIX </a:t>
            </a:r>
          </a:p>
          <a:p>
            <a:pPr marL="0" indent="0">
              <a:buNone/>
            </a:pPr>
            <a:r>
              <a:rPr lang="en-US" dirty="0"/>
              <a:t>5. MIN, NE</a:t>
            </a:r>
            <a:r>
              <a:rPr lang="en-US" u="sng" dirty="0"/>
              <a:t>R</a:t>
            </a:r>
            <a:r>
              <a:rPr lang="en-US" dirty="0"/>
              <a:t>, conclusion ?</a:t>
            </a:r>
          </a:p>
          <a:p>
            <a:pPr marL="0" indent="0">
              <a:buNone/>
            </a:pPr>
            <a:r>
              <a:rPr lang="en-US" dirty="0"/>
              <a:t>6. PA</a:t>
            </a:r>
            <a:r>
              <a:rPr lang="en-US" u="sng" dirty="0"/>
              <a:t>R</a:t>
            </a:r>
            <a:r>
              <a:rPr lang="en-US" dirty="0"/>
              <a:t>, RIS, conclusion ?</a:t>
            </a:r>
          </a:p>
          <a:p>
            <a:pPr marL="0" indent="0">
              <a:buNone/>
            </a:pPr>
            <a:endParaRPr lang="en-US" dirty="0"/>
          </a:p>
          <a:p>
            <a:endParaRPr lang="en-US" dirty="0"/>
          </a:p>
        </p:txBody>
      </p:sp>
    </p:spTree>
    <p:extLst>
      <p:ext uri="{BB962C8B-B14F-4D97-AF65-F5344CB8AC3E}">
        <p14:creationId xmlns:p14="http://schemas.microsoft.com/office/powerpoint/2010/main" val="31549790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The missing premise must be affirmative (as the conclusion is affirmative) and universal (as the given premise is particular). That gives us two possibilities; either FAX or </a:t>
            </a:r>
            <a:r>
              <a:rPr lang="en-US" dirty="0" smtClean="0"/>
              <a:t>XAF</a:t>
            </a:r>
          </a:p>
          <a:p>
            <a:r>
              <a:rPr lang="en-US" dirty="0" smtClean="0"/>
              <a:t>Now </a:t>
            </a:r>
            <a:r>
              <a:rPr lang="en-US" dirty="0"/>
              <a:t>you can bring rules five and six into </a:t>
            </a:r>
            <a:r>
              <a:rPr lang="en-US" dirty="0" smtClean="0"/>
              <a:t>play </a:t>
            </a:r>
          </a:p>
          <a:p>
            <a:r>
              <a:rPr lang="en-US" dirty="0" smtClean="0"/>
              <a:t>Since </a:t>
            </a:r>
            <a:r>
              <a:rPr lang="en-US" dirty="0"/>
              <a:t>the middle term is F and since F is not distributed in the given premise, it must (if the argument is to be valid) be distributed in the other premise. So, you select FAX. No term is distributed in the conclusion so rule six is vacuously </a:t>
            </a:r>
            <a:r>
              <a:rPr lang="en-US" dirty="0" smtClean="0"/>
              <a:t>satisfied </a:t>
            </a:r>
            <a:endParaRPr lang="en-US" dirty="0"/>
          </a:p>
        </p:txBody>
      </p:sp>
    </p:spTree>
    <p:extLst>
      <p:ext uri="{BB962C8B-B14F-4D97-AF65-F5344CB8AC3E}">
        <p14:creationId xmlns:p14="http://schemas.microsoft.com/office/powerpoint/2010/main" val="32251037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5. MIN, NE</a:t>
            </a:r>
            <a:r>
              <a:rPr lang="en-US" u="sng" dirty="0"/>
              <a:t>R</a:t>
            </a:r>
            <a:r>
              <a:rPr lang="en-US" dirty="0"/>
              <a:t>, conclusion </a:t>
            </a:r>
            <a:r>
              <a:rPr lang="en-US" dirty="0" smtClean="0"/>
              <a:t>?</a:t>
            </a:r>
          </a:p>
          <a:p>
            <a:r>
              <a:rPr lang="en-US" dirty="0" smtClean="0"/>
              <a:t>Let’s eliminate the complement in the second premise by using obversion, giving us NAR</a:t>
            </a:r>
          </a:p>
          <a:p>
            <a:r>
              <a:rPr lang="en-US" dirty="0" smtClean="0"/>
              <a:t>Our fragment is now: MIN, NAR, conclusion ?</a:t>
            </a:r>
          </a:p>
          <a:p>
            <a:r>
              <a:rPr lang="en-US" dirty="0" smtClean="0"/>
              <a:t>The middle term is N, so the terms in the conclusion must be M and R</a:t>
            </a:r>
          </a:p>
          <a:p>
            <a:r>
              <a:rPr lang="en-US" dirty="0" smtClean="0"/>
              <a:t>That gives us 8 possibilities:</a:t>
            </a:r>
            <a:endParaRPr lang="en-US" dirty="0"/>
          </a:p>
          <a:p>
            <a:endParaRPr lang="en-US" dirty="0"/>
          </a:p>
        </p:txBody>
      </p:sp>
    </p:spTree>
    <p:extLst>
      <p:ext uri="{BB962C8B-B14F-4D97-AF65-F5344CB8AC3E}">
        <p14:creationId xmlns:p14="http://schemas.microsoft.com/office/powerpoint/2010/main" val="25660380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MAR	RAM</a:t>
            </a:r>
          </a:p>
          <a:p>
            <a:r>
              <a:rPr lang="en-US" dirty="0" smtClean="0"/>
              <a:t>MER	REM</a:t>
            </a:r>
          </a:p>
          <a:p>
            <a:r>
              <a:rPr lang="en-US" dirty="0" smtClean="0"/>
              <a:t>MIR	RIM</a:t>
            </a:r>
          </a:p>
          <a:p>
            <a:r>
              <a:rPr lang="en-US" dirty="0" smtClean="0"/>
              <a:t>MOR	ROM</a:t>
            </a:r>
          </a:p>
          <a:p>
            <a:r>
              <a:rPr lang="en-US" dirty="0" smtClean="0"/>
              <a:t>Since we have no negative premises we can rule out a negative conclusion; and since one of our premises is particular, we can rule out a universal conclusion, leaving us with MIR/RIM</a:t>
            </a:r>
          </a:p>
          <a:p>
            <a:r>
              <a:rPr lang="en-US" dirty="0" smtClean="0"/>
              <a:t>However, the middle term is N and N is distributed in neither premise so no valid conclusion is possible</a:t>
            </a:r>
          </a:p>
          <a:p>
            <a:endParaRPr lang="en-US" dirty="0"/>
          </a:p>
        </p:txBody>
      </p:sp>
    </p:spTree>
    <p:extLst>
      <p:ext uri="{BB962C8B-B14F-4D97-AF65-F5344CB8AC3E}">
        <p14:creationId xmlns:p14="http://schemas.microsoft.com/office/powerpoint/2010/main" val="152579554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6. </a:t>
            </a:r>
            <a:r>
              <a:rPr lang="en-US" dirty="0"/>
              <a:t>PA</a:t>
            </a:r>
            <a:r>
              <a:rPr lang="en-US" u="sng" dirty="0"/>
              <a:t>R</a:t>
            </a:r>
            <a:r>
              <a:rPr lang="en-US" dirty="0"/>
              <a:t>, RIS, conclusion </a:t>
            </a:r>
            <a:r>
              <a:rPr lang="en-US" dirty="0" smtClean="0"/>
              <a:t>?</a:t>
            </a:r>
          </a:p>
          <a:p>
            <a:r>
              <a:rPr lang="en-US" dirty="0" smtClean="0"/>
              <a:t>You can get rid of the complement on the R in PA</a:t>
            </a:r>
            <a:r>
              <a:rPr lang="en-US" u="sng" dirty="0" smtClean="0"/>
              <a:t>R</a:t>
            </a:r>
            <a:r>
              <a:rPr lang="en-US" dirty="0" smtClean="0"/>
              <a:t> by obversion. This gives us PER</a:t>
            </a:r>
            <a:endParaRPr lang="en-US" dirty="0"/>
          </a:p>
          <a:p>
            <a:r>
              <a:rPr lang="en-US" dirty="0" smtClean="0"/>
              <a:t>R is the middle term, so the terms in the conclusion will have to be P and S</a:t>
            </a:r>
          </a:p>
          <a:p>
            <a:r>
              <a:rPr lang="en-US" dirty="0" smtClean="0"/>
              <a:t>The conclusion must be particular (since you have a particular premise) and negative (since you have a negative premise) so the two possibilities are SOP and POS</a:t>
            </a:r>
            <a:endParaRPr lang="en-US" dirty="0"/>
          </a:p>
        </p:txBody>
      </p:sp>
    </p:spTree>
    <p:extLst>
      <p:ext uri="{BB962C8B-B14F-4D97-AF65-F5344CB8AC3E}">
        <p14:creationId xmlns:p14="http://schemas.microsoft.com/office/powerpoint/2010/main" val="6214927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If you select POS as conclusion it will fail rule six, for the S is here distributed whereas it is not distributed in the premise in which it occurs. However, if you select SOP as the conclusion rule six (along with all the other rules) will be satisfied</a:t>
            </a:r>
          </a:p>
          <a:p>
            <a:r>
              <a:rPr lang="en-US" dirty="0" smtClean="0"/>
              <a:t>So, SOP will, if added to the argument fragment, give you a valid syllogism</a:t>
            </a:r>
            <a:endParaRPr lang="en-US" dirty="0"/>
          </a:p>
        </p:txBody>
      </p:sp>
    </p:spTree>
    <p:extLst>
      <p:ext uri="{BB962C8B-B14F-4D97-AF65-F5344CB8AC3E}">
        <p14:creationId xmlns:p14="http://schemas.microsoft.com/office/powerpoint/2010/main" val="12812000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cautionary note!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The rules of the syllogism were devised to evaluate completely constituted syllogism, not syllogism fragments. In their constructive use, a degree of indetermination can occur because of the possibility of taking complemented or uncomplemented forms of the terms in equivalent propositions. Consider the following example:</a:t>
            </a:r>
            <a:endParaRPr lang="en-US" dirty="0"/>
          </a:p>
        </p:txBody>
      </p:sp>
    </p:spTree>
    <p:extLst>
      <p:ext uri="{BB962C8B-B14F-4D97-AF65-F5344CB8AC3E}">
        <p14:creationId xmlns:p14="http://schemas.microsoft.com/office/powerpoint/2010/main" val="15373188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NA</a:t>
            </a:r>
            <a:r>
              <a:rPr lang="en-US" u="sng" dirty="0"/>
              <a:t>C</a:t>
            </a:r>
            <a:r>
              <a:rPr lang="en-US" dirty="0"/>
              <a:t> </a:t>
            </a:r>
            <a:r>
              <a:rPr lang="en-US" dirty="0" smtClean="0"/>
              <a:t>, ???????, therefore NIX</a:t>
            </a:r>
          </a:p>
          <a:p>
            <a:endParaRPr lang="en-US" dirty="0"/>
          </a:p>
          <a:p>
            <a:r>
              <a:rPr lang="en-US" dirty="0" smtClean="0"/>
              <a:t>In this example, the term N appears uncomplemented in both premise and conclusion and X is what it is. We can take </a:t>
            </a:r>
            <a:r>
              <a:rPr lang="en-US" u="sng" dirty="0"/>
              <a:t>C</a:t>
            </a:r>
            <a:r>
              <a:rPr lang="en-US" dirty="0"/>
              <a:t> </a:t>
            </a:r>
            <a:r>
              <a:rPr lang="en-US" dirty="0" smtClean="0"/>
              <a:t>as the other term or C (making appropriate adjustments to the relevant propositions). That gives us four possible fragments:</a:t>
            </a:r>
            <a:endParaRPr lang="en-US" dirty="0"/>
          </a:p>
        </p:txBody>
      </p:sp>
    </p:spTree>
    <p:extLst>
      <p:ext uri="{BB962C8B-B14F-4D97-AF65-F5344CB8AC3E}">
        <p14:creationId xmlns:p14="http://schemas.microsoft.com/office/powerpoint/2010/main" val="23340553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(1) NA</a:t>
            </a:r>
            <a:r>
              <a:rPr lang="en-US" u="sng" dirty="0" smtClean="0"/>
              <a:t>C</a:t>
            </a:r>
            <a:r>
              <a:rPr lang="en-US" dirty="0" smtClean="0"/>
              <a:t>, ?????, therefore NIX</a:t>
            </a:r>
          </a:p>
          <a:p>
            <a:r>
              <a:rPr lang="en-US" dirty="0" smtClean="0"/>
              <a:t>(2) NEC, ?????, therefore NIX</a:t>
            </a:r>
          </a:p>
          <a:p>
            <a:r>
              <a:rPr lang="en-US" dirty="0" smtClean="0"/>
              <a:t>(3) NA</a:t>
            </a:r>
            <a:r>
              <a:rPr lang="en-US" u="sng" dirty="0" smtClean="0"/>
              <a:t>C</a:t>
            </a:r>
            <a:r>
              <a:rPr lang="en-US" dirty="0" smtClean="0"/>
              <a:t> , ?????, therefore NO</a:t>
            </a:r>
            <a:r>
              <a:rPr lang="en-US" u="sng" dirty="0"/>
              <a:t>X</a:t>
            </a:r>
            <a:r>
              <a:rPr lang="en-US" dirty="0"/>
              <a:t> </a:t>
            </a:r>
            <a:endParaRPr lang="en-US" dirty="0" smtClean="0"/>
          </a:p>
          <a:p>
            <a:r>
              <a:rPr lang="en-US" dirty="0" smtClean="0"/>
              <a:t>(4) NEC, ?????, therefore NO</a:t>
            </a:r>
            <a:r>
              <a:rPr lang="en-US" u="sng" dirty="0"/>
              <a:t>X</a:t>
            </a:r>
            <a:r>
              <a:rPr lang="en-US" dirty="0"/>
              <a:t> </a:t>
            </a:r>
            <a:endParaRPr lang="en-US" dirty="0" smtClean="0"/>
          </a:p>
          <a:p>
            <a:endParaRPr lang="en-US" dirty="0"/>
          </a:p>
          <a:p>
            <a:r>
              <a:rPr lang="en-US" dirty="0" smtClean="0"/>
              <a:t>Using the method already described, you will find that </a:t>
            </a:r>
            <a:r>
              <a:rPr lang="en-US" u="sng" dirty="0" smtClean="0"/>
              <a:t>C</a:t>
            </a:r>
            <a:r>
              <a:rPr lang="en-US" dirty="0" smtClean="0"/>
              <a:t>AX satisfies all the rules when applied to (1), and that </a:t>
            </a:r>
            <a:r>
              <a:rPr lang="en-US" u="sng" dirty="0" smtClean="0"/>
              <a:t>X</a:t>
            </a:r>
            <a:r>
              <a:rPr lang="en-US" dirty="0" smtClean="0"/>
              <a:t>AC satisfies all the rules when applied to (4)</a:t>
            </a:r>
            <a:endParaRPr lang="en-US" dirty="0"/>
          </a:p>
        </p:txBody>
      </p:sp>
    </p:spTree>
    <p:extLst>
      <p:ext uri="{BB962C8B-B14F-4D97-AF65-F5344CB8AC3E}">
        <p14:creationId xmlns:p14="http://schemas.microsoft.com/office/powerpoint/2010/main" val="6689630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However, in the case of fragments (2) and (3), no proposition will satisfy all the rules</a:t>
            </a:r>
          </a:p>
          <a:p>
            <a:r>
              <a:rPr lang="en-US" dirty="0" smtClean="0"/>
              <a:t>The upshot of all this is that, if you can find a proposition that satisfies all the rules of the syllogism fragment in any of its forms, the resultant syllogism is valid. However, failure to find such a proposition in one form leaves open the possibility that there </a:t>
            </a:r>
            <a:r>
              <a:rPr lang="en-US" i="1" dirty="0" smtClean="0"/>
              <a:t>is</a:t>
            </a:r>
            <a:r>
              <a:rPr lang="en-US" dirty="0" smtClean="0"/>
              <a:t> such a proposition that can be found for another form, the terms being suitably adjusted</a:t>
            </a:r>
            <a:endParaRPr lang="en-US" dirty="0"/>
          </a:p>
        </p:txBody>
      </p:sp>
    </p:spTree>
    <p:extLst>
      <p:ext uri="{BB962C8B-B14F-4D97-AF65-F5344CB8AC3E}">
        <p14:creationId xmlns:p14="http://schemas.microsoft.com/office/powerpoint/2010/main" val="35519503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yourself!</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pPr marL="0" indent="0">
              <a:buNone/>
            </a:pPr>
            <a:endParaRPr lang="en-US" dirty="0" smtClean="0"/>
          </a:p>
          <a:p>
            <a:r>
              <a:rPr lang="en-GB" dirty="0"/>
              <a:t>1.</a:t>
            </a:r>
            <a:r>
              <a:rPr lang="en-US" dirty="0"/>
              <a:t> </a:t>
            </a:r>
            <a:r>
              <a:rPr lang="en-GB" dirty="0"/>
              <a:t>Assign letters to the terms in the following sentences and translate, where possible, into the appropriate symbolic notation. Indicate clearly what the term-letters stand for (10 points: 4 x 2.5)</a:t>
            </a:r>
            <a:endParaRPr lang="en-US" dirty="0"/>
          </a:p>
          <a:p>
            <a:r>
              <a:rPr lang="en-GB" dirty="0" smtClean="0"/>
              <a:t>Example</a:t>
            </a:r>
            <a:r>
              <a:rPr lang="en-GB" dirty="0"/>
              <a:t>:  </a:t>
            </a:r>
            <a:endParaRPr lang="en-US" dirty="0"/>
          </a:p>
          <a:p>
            <a:r>
              <a:rPr lang="en-GB" dirty="0"/>
              <a:t>Not all who are good die young</a:t>
            </a:r>
            <a:endParaRPr lang="en-US" dirty="0"/>
          </a:p>
          <a:p>
            <a:r>
              <a:rPr lang="en-GB" dirty="0"/>
              <a:t>G:  good people</a:t>
            </a:r>
            <a:endParaRPr lang="en-US" dirty="0"/>
          </a:p>
          <a:p>
            <a:r>
              <a:rPr lang="en-GB" dirty="0"/>
              <a:t>Y: people who die young</a:t>
            </a:r>
            <a:endParaRPr lang="en-US" dirty="0"/>
          </a:p>
          <a:p>
            <a:r>
              <a:rPr lang="en-GB" dirty="0"/>
              <a:t>GOY</a:t>
            </a:r>
            <a:endParaRPr lang="en-US" dirty="0"/>
          </a:p>
          <a:p>
            <a:endParaRPr lang="en-US" dirty="0"/>
          </a:p>
        </p:txBody>
      </p:sp>
    </p:spTree>
    <p:extLst>
      <p:ext uri="{BB962C8B-B14F-4D97-AF65-F5344CB8AC3E}">
        <p14:creationId xmlns:p14="http://schemas.microsoft.com/office/powerpoint/2010/main" val="1896968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 1. SEM, SIP, conclusion </a:t>
            </a:r>
            <a:r>
              <a:rPr lang="en-US" dirty="0" smtClean="0"/>
              <a:t>?</a:t>
            </a:r>
          </a:p>
          <a:p>
            <a:r>
              <a:rPr lang="en-US" dirty="0" smtClean="0"/>
              <a:t>The middle term is S, so the terms of any possible conclusion will be M and P</a:t>
            </a:r>
          </a:p>
          <a:p>
            <a:r>
              <a:rPr lang="en-US" dirty="0" smtClean="0"/>
              <a:t>There are 8 possibilities:</a:t>
            </a:r>
          </a:p>
          <a:p>
            <a:r>
              <a:rPr lang="en-US" dirty="0"/>
              <a:t>MAP	PAM</a:t>
            </a:r>
          </a:p>
          <a:p>
            <a:r>
              <a:rPr lang="en-US" dirty="0"/>
              <a:t>MEP	PEM</a:t>
            </a:r>
          </a:p>
          <a:p>
            <a:r>
              <a:rPr lang="en-US" dirty="0"/>
              <a:t>MIP	PIM</a:t>
            </a:r>
          </a:p>
          <a:p>
            <a:r>
              <a:rPr lang="en-US" dirty="0"/>
              <a:t>MOP	</a:t>
            </a:r>
            <a:r>
              <a:rPr lang="en-US" dirty="0" smtClean="0"/>
              <a:t>POM</a:t>
            </a:r>
            <a:endParaRPr lang="en-US" dirty="0"/>
          </a:p>
        </p:txBody>
      </p:sp>
    </p:spTree>
    <p:extLst>
      <p:ext uri="{BB962C8B-B14F-4D97-AF65-F5344CB8AC3E}">
        <p14:creationId xmlns:p14="http://schemas.microsoft.com/office/powerpoint/2010/main" val="23999585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GB" dirty="0"/>
              <a:t>(a)	Some illegal acts are also immoral</a:t>
            </a:r>
            <a:endParaRPr lang="en-US" dirty="0"/>
          </a:p>
          <a:p>
            <a:endParaRPr lang="en-US" dirty="0"/>
          </a:p>
          <a:p>
            <a:r>
              <a:rPr lang="en-GB" dirty="0" smtClean="0"/>
              <a:t>(</a:t>
            </a:r>
            <a:r>
              <a:rPr lang="en-GB" dirty="0"/>
              <a:t>b)	Please close the door</a:t>
            </a:r>
            <a:r>
              <a:rPr lang="en-GB" dirty="0" smtClean="0"/>
              <a:t>.</a:t>
            </a:r>
          </a:p>
          <a:p>
            <a:endParaRPr lang="en-GB" dirty="0"/>
          </a:p>
          <a:p>
            <a:r>
              <a:rPr lang="en-GB" dirty="0"/>
              <a:t>(c)	Most non-smokers are not extraordinarily healthy</a:t>
            </a:r>
            <a:r>
              <a:rPr lang="en-GB" dirty="0" smtClean="0"/>
              <a:t>.</a:t>
            </a:r>
          </a:p>
          <a:p>
            <a:endParaRPr lang="en-GB" dirty="0"/>
          </a:p>
          <a:p>
            <a:r>
              <a:rPr lang="en-GB" dirty="0"/>
              <a:t>(d)	Gold is a metal.</a:t>
            </a:r>
            <a:endParaRPr lang="en-US" dirty="0"/>
          </a:p>
          <a:p>
            <a:endParaRPr lang="en-US" dirty="0"/>
          </a:p>
          <a:p>
            <a:endParaRPr lang="en-US" dirty="0"/>
          </a:p>
        </p:txBody>
      </p:sp>
    </p:spTree>
    <p:extLst>
      <p:ext uri="{BB962C8B-B14F-4D97-AF65-F5344CB8AC3E}">
        <p14:creationId xmlns:p14="http://schemas.microsoft.com/office/powerpoint/2010/main" val="20981564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GB" dirty="0" smtClean="0"/>
              <a:t>2. Generate </a:t>
            </a:r>
            <a:r>
              <a:rPr lang="en-GB" dirty="0"/>
              <a:t>the 4 equivalent forms of the following </a:t>
            </a:r>
            <a:r>
              <a:rPr lang="en-GB" dirty="0" smtClean="0"/>
              <a:t>propositions </a:t>
            </a:r>
            <a:r>
              <a:rPr lang="en-GB" dirty="0"/>
              <a:t>(10 points: 2 x 5)</a:t>
            </a:r>
            <a:endParaRPr lang="en-US" dirty="0"/>
          </a:p>
          <a:p>
            <a:r>
              <a:rPr lang="en-GB" dirty="0"/>
              <a:t> </a:t>
            </a:r>
            <a:endParaRPr lang="en-US" dirty="0"/>
          </a:p>
          <a:p>
            <a:r>
              <a:rPr lang="en-GB" dirty="0"/>
              <a:t>(a)	</a:t>
            </a:r>
            <a:r>
              <a:rPr lang="en-GB" dirty="0" smtClean="0"/>
              <a:t>(i) XE</a:t>
            </a:r>
            <a:r>
              <a:rPr lang="en-GB" u="sng" dirty="0" smtClean="0"/>
              <a:t>R</a:t>
            </a:r>
            <a:r>
              <a:rPr lang="en-US" dirty="0"/>
              <a:t>	</a:t>
            </a:r>
            <a:r>
              <a:rPr lang="en-GB" dirty="0" smtClean="0"/>
              <a:t>(ii)		(</a:t>
            </a:r>
            <a:r>
              <a:rPr lang="en-GB" dirty="0"/>
              <a:t>iii</a:t>
            </a:r>
            <a:r>
              <a:rPr lang="en-GB" dirty="0" smtClean="0"/>
              <a:t>)		(</a:t>
            </a:r>
            <a:r>
              <a:rPr lang="en-GB" dirty="0"/>
              <a:t>iv</a:t>
            </a:r>
            <a:r>
              <a:rPr lang="en-GB" dirty="0" smtClean="0"/>
              <a:t>)</a:t>
            </a:r>
            <a:endParaRPr lang="en-GB" dirty="0"/>
          </a:p>
          <a:p>
            <a:endParaRPr lang="en-US" dirty="0"/>
          </a:p>
          <a:p>
            <a:r>
              <a:rPr lang="en-GB" dirty="0"/>
              <a:t>(b)	</a:t>
            </a:r>
            <a:r>
              <a:rPr lang="en-GB" dirty="0" smtClean="0"/>
              <a:t>(</a:t>
            </a:r>
            <a:r>
              <a:rPr lang="en-GB" dirty="0"/>
              <a:t>i</a:t>
            </a:r>
            <a:r>
              <a:rPr lang="en-GB" dirty="0" smtClean="0"/>
              <a:t>) </a:t>
            </a:r>
            <a:r>
              <a:rPr lang="en-GB" u="sng" dirty="0" smtClean="0"/>
              <a:t>B</a:t>
            </a:r>
            <a:r>
              <a:rPr lang="en-GB" dirty="0" smtClean="0"/>
              <a:t>IC </a:t>
            </a:r>
            <a:r>
              <a:rPr lang="en-GB" dirty="0"/>
              <a:t>	(ii</a:t>
            </a:r>
            <a:r>
              <a:rPr lang="en-GB" dirty="0" smtClean="0"/>
              <a:t>)</a:t>
            </a:r>
            <a:r>
              <a:rPr lang="en-GB" dirty="0"/>
              <a:t>	</a:t>
            </a:r>
            <a:r>
              <a:rPr lang="en-GB" dirty="0" smtClean="0"/>
              <a:t>	(</a:t>
            </a:r>
            <a:r>
              <a:rPr lang="en-GB" dirty="0"/>
              <a:t>iii</a:t>
            </a:r>
            <a:r>
              <a:rPr lang="en-GB" dirty="0" smtClean="0"/>
              <a:t>)</a:t>
            </a:r>
            <a:r>
              <a:rPr lang="en-GB" dirty="0"/>
              <a:t>	</a:t>
            </a:r>
            <a:r>
              <a:rPr lang="en-GB" dirty="0" smtClean="0"/>
              <a:t>	(</a:t>
            </a:r>
            <a:r>
              <a:rPr lang="en-GB" dirty="0"/>
              <a:t>iv</a:t>
            </a:r>
            <a:r>
              <a:rPr lang="en-GB" dirty="0" smtClean="0"/>
              <a:t>)</a:t>
            </a:r>
            <a:endParaRPr lang="en-US" dirty="0"/>
          </a:p>
          <a:p>
            <a:endParaRPr lang="en-US" dirty="0"/>
          </a:p>
        </p:txBody>
      </p:sp>
    </p:spTree>
    <p:extLst>
      <p:ext uri="{BB962C8B-B14F-4D97-AF65-F5344CB8AC3E}">
        <p14:creationId xmlns:p14="http://schemas.microsoft.com/office/powerpoint/2010/main" val="40161349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GB" dirty="0"/>
              <a:t>3</a:t>
            </a:r>
            <a:r>
              <a:rPr lang="en-GB" dirty="0" smtClean="0"/>
              <a:t>. Circle </a:t>
            </a:r>
            <a:r>
              <a:rPr lang="en-GB" dirty="0"/>
              <a:t>the correct </a:t>
            </a:r>
            <a:r>
              <a:rPr lang="en-GB" dirty="0" smtClean="0"/>
              <a:t>answer </a:t>
            </a:r>
            <a:r>
              <a:rPr lang="en-GB" dirty="0"/>
              <a:t>(10 points: 2 x 5)</a:t>
            </a:r>
            <a:endParaRPr lang="en-US" dirty="0"/>
          </a:p>
          <a:p>
            <a:r>
              <a:rPr lang="en-GB" dirty="0"/>
              <a:t> </a:t>
            </a:r>
            <a:endParaRPr lang="en-US" dirty="0"/>
          </a:p>
          <a:p>
            <a:r>
              <a:rPr lang="en-GB" dirty="0"/>
              <a:t>(a)	Of a pair of contradictories, if one is true, the other must be—</a:t>
            </a:r>
            <a:endParaRPr lang="en-US" dirty="0"/>
          </a:p>
          <a:p>
            <a:r>
              <a:rPr lang="en-GB" dirty="0" smtClean="0"/>
              <a:t>True	False		Undetermined</a:t>
            </a:r>
            <a:endParaRPr lang="en-US" dirty="0"/>
          </a:p>
          <a:p>
            <a:r>
              <a:rPr lang="en-GB" dirty="0"/>
              <a:t> (b)	If a universal proposition is false, its subordinate proposition must be—</a:t>
            </a:r>
            <a:endParaRPr lang="en-US" dirty="0"/>
          </a:p>
          <a:p>
            <a:r>
              <a:rPr lang="en-GB" dirty="0" smtClean="0"/>
              <a:t>True	False		Undetermined</a:t>
            </a:r>
            <a:endParaRPr lang="en-US" dirty="0"/>
          </a:p>
          <a:p>
            <a:endParaRPr lang="en-US" dirty="0"/>
          </a:p>
        </p:txBody>
      </p:sp>
    </p:spTree>
    <p:extLst>
      <p:ext uri="{BB962C8B-B14F-4D97-AF65-F5344CB8AC3E}">
        <p14:creationId xmlns:p14="http://schemas.microsoft.com/office/powerpoint/2010/main" val="26819227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GB" dirty="0"/>
              <a:t>4</a:t>
            </a:r>
            <a:r>
              <a:rPr lang="en-GB" dirty="0" smtClean="0"/>
              <a:t>.</a:t>
            </a:r>
            <a:r>
              <a:rPr lang="en-US" dirty="0"/>
              <a:t> </a:t>
            </a:r>
            <a:r>
              <a:rPr lang="en-GB" dirty="0" smtClean="0"/>
              <a:t>Let </a:t>
            </a:r>
            <a:r>
              <a:rPr lang="en-GB" u="sng" dirty="0"/>
              <a:t>R</a:t>
            </a:r>
            <a:r>
              <a:rPr lang="en-GB" dirty="0"/>
              <a:t>A</a:t>
            </a:r>
            <a:r>
              <a:rPr lang="en-GB" u="sng" dirty="0"/>
              <a:t>X</a:t>
            </a:r>
            <a:r>
              <a:rPr lang="en-GB" dirty="0"/>
              <a:t>  be false. Using the rules for formal eduction and oppositional inference, determine the truth-value of XO</a:t>
            </a:r>
            <a:r>
              <a:rPr lang="en-GB" u="sng" dirty="0"/>
              <a:t>R</a:t>
            </a:r>
            <a:r>
              <a:rPr lang="en-GB" dirty="0"/>
              <a:t>.  State clearly whether the relationship between the propositions is determinate or indeterminate and why it is so. (10 Points: 1 x 1)</a:t>
            </a:r>
            <a:endParaRPr lang="en-US" dirty="0"/>
          </a:p>
          <a:p>
            <a:endParaRPr lang="en-US" dirty="0"/>
          </a:p>
        </p:txBody>
      </p:sp>
    </p:spTree>
    <p:extLst>
      <p:ext uri="{BB962C8B-B14F-4D97-AF65-F5344CB8AC3E}">
        <p14:creationId xmlns:p14="http://schemas.microsoft.com/office/powerpoint/2010/main" val="19547617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GB" dirty="0"/>
              <a:t>5</a:t>
            </a:r>
            <a:r>
              <a:rPr lang="en-GB" dirty="0" smtClean="0"/>
              <a:t>. Using </a:t>
            </a:r>
            <a:r>
              <a:rPr lang="en-GB" dirty="0"/>
              <a:t>the constitutive and inferential rules for the syllogism, evaluate the following arguments. (10 points: 2 x 5)</a:t>
            </a:r>
            <a:endParaRPr lang="en-US" dirty="0"/>
          </a:p>
          <a:p>
            <a:r>
              <a:rPr lang="en-GB" dirty="0"/>
              <a:t> </a:t>
            </a:r>
            <a:endParaRPr lang="en-US" dirty="0"/>
          </a:p>
          <a:p>
            <a:r>
              <a:rPr lang="en-GB" dirty="0"/>
              <a:t>(a)	REK, KAM therefore </a:t>
            </a:r>
            <a:r>
              <a:rPr lang="en-GB" dirty="0" smtClean="0"/>
              <a:t>MIR</a:t>
            </a:r>
          </a:p>
          <a:p>
            <a:endParaRPr lang="en-GB" dirty="0"/>
          </a:p>
          <a:p>
            <a:r>
              <a:rPr lang="en-GB" dirty="0"/>
              <a:t>(b)	BA</a:t>
            </a:r>
            <a:r>
              <a:rPr lang="en-GB" u="sng" dirty="0"/>
              <a:t>P</a:t>
            </a:r>
            <a:r>
              <a:rPr lang="en-GB" dirty="0"/>
              <a:t>, RIP therefore BOR</a:t>
            </a:r>
            <a:endParaRPr lang="en-US" dirty="0"/>
          </a:p>
          <a:p>
            <a:endParaRPr lang="en-US" dirty="0"/>
          </a:p>
          <a:p>
            <a:endParaRPr lang="en-US" dirty="0"/>
          </a:p>
        </p:txBody>
      </p:sp>
    </p:spTree>
    <p:extLst>
      <p:ext uri="{BB962C8B-B14F-4D97-AF65-F5344CB8AC3E}">
        <p14:creationId xmlns:p14="http://schemas.microsoft.com/office/powerpoint/2010/main" val="31556929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GB" dirty="0"/>
              <a:t>6</a:t>
            </a:r>
            <a:r>
              <a:rPr lang="en-GB" dirty="0" smtClean="0"/>
              <a:t>. Find</a:t>
            </a:r>
            <a:r>
              <a:rPr lang="en-GB" dirty="0"/>
              <a:t>, if possible, in each case below a premise or conclusion that, if added to the argument fragment, would produce a valid syllogism. (10 points: 2 x 5)</a:t>
            </a:r>
            <a:endParaRPr lang="en-US" dirty="0"/>
          </a:p>
          <a:p>
            <a:r>
              <a:rPr lang="en-GB" dirty="0"/>
              <a:t> </a:t>
            </a:r>
            <a:endParaRPr lang="en-US" dirty="0"/>
          </a:p>
          <a:p>
            <a:r>
              <a:rPr lang="en-GB" dirty="0"/>
              <a:t>(a)	BAC,   ???   therefore </a:t>
            </a:r>
            <a:r>
              <a:rPr lang="en-GB" dirty="0" smtClean="0"/>
              <a:t>BID</a:t>
            </a:r>
          </a:p>
          <a:p>
            <a:endParaRPr lang="en-GB" dirty="0"/>
          </a:p>
          <a:p>
            <a:r>
              <a:rPr lang="en-GB" dirty="0"/>
              <a:t>(b)	GIR, GE</a:t>
            </a:r>
            <a:r>
              <a:rPr lang="en-GB" u="sng" dirty="0"/>
              <a:t>P</a:t>
            </a:r>
            <a:r>
              <a:rPr lang="en-GB" dirty="0"/>
              <a:t>  therefore ???</a:t>
            </a:r>
            <a:endParaRPr lang="en-US" dirty="0"/>
          </a:p>
          <a:p>
            <a:endParaRPr lang="en-US" dirty="0"/>
          </a:p>
          <a:p>
            <a:endParaRPr lang="en-US" dirty="0"/>
          </a:p>
        </p:txBody>
      </p:sp>
    </p:spTree>
    <p:extLst>
      <p:ext uri="{BB962C8B-B14F-4D97-AF65-F5344CB8AC3E}">
        <p14:creationId xmlns:p14="http://schemas.microsoft.com/office/powerpoint/2010/main" val="12404273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Since one of the premises is particular, the conclusion if it is to satisfy rule 2 will have to be particular as well, so we can eliminate all the universals:</a:t>
            </a:r>
          </a:p>
          <a:p>
            <a:endParaRPr lang="en-US" dirty="0" smtClean="0"/>
          </a:p>
          <a:p>
            <a:pPr lvl="0"/>
            <a:r>
              <a:rPr lang="en-US" strike="sngStrike" dirty="0"/>
              <a:t>MAP</a:t>
            </a:r>
            <a:r>
              <a:rPr lang="en-US" dirty="0"/>
              <a:t>	</a:t>
            </a:r>
            <a:r>
              <a:rPr lang="en-US" strike="sngStrike" dirty="0"/>
              <a:t>PAM</a:t>
            </a:r>
            <a:endParaRPr lang="en-US" dirty="0"/>
          </a:p>
          <a:p>
            <a:pPr lvl="0"/>
            <a:r>
              <a:rPr lang="en-US" strike="sngStrike" dirty="0"/>
              <a:t>MEP</a:t>
            </a:r>
            <a:r>
              <a:rPr lang="en-US" dirty="0"/>
              <a:t>	</a:t>
            </a:r>
            <a:r>
              <a:rPr lang="en-US" strike="sngStrike" dirty="0" smtClean="0"/>
              <a:t>PEM</a:t>
            </a:r>
            <a:endParaRPr lang="en-US" dirty="0"/>
          </a:p>
          <a:p>
            <a:r>
              <a:rPr lang="en-US" dirty="0"/>
              <a:t>MIP	PIM</a:t>
            </a:r>
          </a:p>
          <a:p>
            <a:r>
              <a:rPr lang="en-US" dirty="0"/>
              <a:t>MOP	POM</a:t>
            </a:r>
          </a:p>
          <a:p>
            <a:endParaRPr lang="en-US" dirty="0"/>
          </a:p>
        </p:txBody>
      </p:sp>
    </p:spTree>
    <p:extLst>
      <p:ext uri="{BB962C8B-B14F-4D97-AF65-F5344CB8AC3E}">
        <p14:creationId xmlns:p14="http://schemas.microsoft.com/office/powerpoint/2010/main" val="40145225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Since one of the premises is negative, the conclusion must be negative also, so we can eliminate the remaining affirmative propositions:</a:t>
            </a:r>
            <a:endParaRPr lang="en-US" dirty="0"/>
          </a:p>
          <a:p>
            <a:pPr lvl="0"/>
            <a:r>
              <a:rPr lang="en-US" strike="sngStrike" dirty="0"/>
              <a:t>MIP</a:t>
            </a:r>
            <a:r>
              <a:rPr lang="en-US" dirty="0"/>
              <a:t>	</a:t>
            </a:r>
            <a:r>
              <a:rPr lang="en-US" strike="sngStrike" dirty="0" smtClean="0"/>
              <a:t>PIM</a:t>
            </a:r>
            <a:endParaRPr lang="en-US" dirty="0"/>
          </a:p>
          <a:p>
            <a:pPr lvl="0"/>
            <a:r>
              <a:rPr lang="en-US" dirty="0"/>
              <a:t>MOP	</a:t>
            </a:r>
            <a:r>
              <a:rPr lang="en-US" dirty="0" smtClean="0"/>
              <a:t>POM</a:t>
            </a:r>
            <a:endParaRPr lang="en-US" dirty="0"/>
          </a:p>
          <a:p>
            <a:pPr lvl="0"/>
            <a:r>
              <a:rPr lang="en-US" dirty="0" smtClean="0"/>
              <a:t>The middle term, S, is distributed in its premise</a:t>
            </a:r>
          </a:p>
          <a:p>
            <a:pPr lvl="0"/>
            <a:r>
              <a:rPr lang="en-US" dirty="0" smtClean="0"/>
              <a:t>MOP distributes P, and POM distributes M</a:t>
            </a:r>
          </a:p>
          <a:p>
            <a:pPr lvl="0"/>
            <a:r>
              <a:rPr lang="en-US" dirty="0" smtClean="0"/>
              <a:t>P is not distributed in its premise so that rules out MOP. M, however, is distributed in its premise so POM does the trick</a:t>
            </a:r>
            <a:endParaRPr lang="en-US" dirty="0"/>
          </a:p>
          <a:p>
            <a:endParaRPr lang="en-US" dirty="0"/>
          </a:p>
        </p:txBody>
      </p:sp>
    </p:spTree>
    <p:extLst>
      <p:ext uri="{BB962C8B-B14F-4D97-AF65-F5344CB8AC3E}">
        <p14:creationId xmlns:p14="http://schemas.microsoft.com/office/powerpoint/2010/main" val="845005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2. ?</a:t>
            </a:r>
            <a:r>
              <a:rPr lang="en-US" dirty="0"/>
              <a:t>, XIR, conclusion BOX </a:t>
            </a:r>
            <a:endParaRPr lang="en-US" dirty="0" smtClean="0"/>
          </a:p>
          <a:p>
            <a:r>
              <a:rPr lang="en-US" dirty="0"/>
              <a:t>R is the middle </a:t>
            </a:r>
            <a:r>
              <a:rPr lang="en-US" dirty="0" smtClean="0"/>
              <a:t>term and s must be in any possible premise; </a:t>
            </a:r>
            <a:r>
              <a:rPr lang="en-US" dirty="0"/>
              <a:t>B is the </a:t>
            </a:r>
            <a:r>
              <a:rPr lang="en-US" dirty="0" smtClean="0"/>
              <a:t>other term</a:t>
            </a:r>
          </a:p>
          <a:p>
            <a:r>
              <a:rPr lang="en-US" dirty="0" smtClean="0"/>
              <a:t>In </a:t>
            </a:r>
            <a:r>
              <a:rPr lang="en-US" dirty="0"/>
              <a:t>order to satisfy the first four inferential rules the missing premise must be negative and </a:t>
            </a:r>
            <a:r>
              <a:rPr lang="en-US" dirty="0" smtClean="0"/>
              <a:t>universal </a:t>
            </a:r>
          </a:p>
          <a:p>
            <a:r>
              <a:rPr lang="en-US" dirty="0" smtClean="0"/>
              <a:t>If the missing premise is E-type, R</a:t>
            </a:r>
            <a:r>
              <a:rPr lang="en-US" dirty="0"/>
              <a:t>, </a:t>
            </a:r>
            <a:r>
              <a:rPr lang="en-US" dirty="0" smtClean="0"/>
              <a:t>the </a:t>
            </a:r>
            <a:r>
              <a:rPr lang="en-US" dirty="0"/>
              <a:t>middle term, is </a:t>
            </a:r>
            <a:r>
              <a:rPr lang="en-US" dirty="0" smtClean="0"/>
              <a:t>distributed</a:t>
            </a:r>
          </a:p>
          <a:p>
            <a:r>
              <a:rPr lang="en-US" dirty="0" smtClean="0"/>
              <a:t>However, the X </a:t>
            </a:r>
            <a:r>
              <a:rPr lang="en-US" dirty="0"/>
              <a:t>that is distributed in the conclusion is not distributed in the premise in which it occurs. </a:t>
            </a:r>
            <a:endParaRPr lang="en-US" dirty="0" smtClean="0"/>
          </a:p>
          <a:p>
            <a:r>
              <a:rPr lang="en-US" dirty="0" smtClean="0"/>
              <a:t>So, no </a:t>
            </a:r>
            <a:r>
              <a:rPr lang="en-US" dirty="0"/>
              <a:t>premise can be added to this syllogism fragment to yield a valid </a:t>
            </a:r>
            <a:r>
              <a:rPr lang="en-US" dirty="0" smtClean="0"/>
              <a:t>syllogism</a:t>
            </a:r>
            <a:endParaRPr lang="en-US" dirty="0"/>
          </a:p>
        </p:txBody>
      </p:sp>
    </p:spTree>
    <p:extLst>
      <p:ext uri="{BB962C8B-B14F-4D97-AF65-F5344CB8AC3E}">
        <p14:creationId xmlns:p14="http://schemas.microsoft.com/office/powerpoint/2010/main" val="6836999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3. </a:t>
            </a:r>
            <a:r>
              <a:rPr lang="en-US" u="sng" dirty="0"/>
              <a:t>H</a:t>
            </a:r>
            <a:r>
              <a:rPr lang="en-US" dirty="0"/>
              <a:t>A</a:t>
            </a:r>
            <a:r>
              <a:rPr lang="en-US" u="sng" dirty="0"/>
              <a:t>K</a:t>
            </a:r>
            <a:r>
              <a:rPr lang="en-US" dirty="0"/>
              <a:t>, ?, conclusion KAR </a:t>
            </a:r>
            <a:endParaRPr lang="en-US" dirty="0" smtClean="0"/>
          </a:p>
          <a:p>
            <a:r>
              <a:rPr lang="en-US" dirty="0" smtClean="0"/>
              <a:t>The first thing to do is, using contraposition, to get rid of the complements in the first premised, giving us KAH; our fragment is now KAH, ?, conclusion KAR</a:t>
            </a:r>
          </a:p>
          <a:p>
            <a:r>
              <a:rPr lang="en-US" dirty="0" smtClean="0"/>
              <a:t>The three terms in use in any argument would be K, H and R</a:t>
            </a:r>
          </a:p>
          <a:p>
            <a:r>
              <a:rPr lang="en-US" dirty="0" smtClean="0"/>
              <a:t>H is the middle term. The other term which appears in the conclusion is R so the terms in any possible premise will be H and R</a:t>
            </a:r>
            <a:endParaRPr lang="en-US" dirty="0"/>
          </a:p>
          <a:p>
            <a:endParaRPr lang="en-US" dirty="0"/>
          </a:p>
        </p:txBody>
      </p:sp>
    </p:spTree>
    <p:extLst>
      <p:ext uri="{BB962C8B-B14F-4D97-AF65-F5344CB8AC3E}">
        <p14:creationId xmlns:p14="http://schemas.microsoft.com/office/powerpoint/2010/main" val="21281517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That gives us the usual 8 possibilities</a:t>
            </a:r>
          </a:p>
          <a:p>
            <a:r>
              <a:rPr lang="en-US" dirty="0" smtClean="0"/>
              <a:t>HAR	RAH</a:t>
            </a:r>
          </a:p>
          <a:p>
            <a:r>
              <a:rPr lang="en-US" dirty="0" smtClean="0"/>
              <a:t>HER	REH</a:t>
            </a:r>
          </a:p>
          <a:p>
            <a:r>
              <a:rPr lang="en-US" dirty="0" smtClean="0"/>
              <a:t>HIR	RIH</a:t>
            </a:r>
          </a:p>
          <a:p>
            <a:r>
              <a:rPr lang="en-US" dirty="0" smtClean="0"/>
              <a:t>HOR	ROH</a:t>
            </a:r>
          </a:p>
          <a:p>
            <a:r>
              <a:rPr lang="en-US" dirty="0" smtClean="0"/>
              <a:t>The application of the first four rules eliminate all the negatives and all the particulars, leaving us with</a:t>
            </a:r>
          </a:p>
          <a:p>
            <a:r>
              <a:rPr lang="en-US" dirty="0" smtClean="0"/>
              <a:t>HAR and RAH</a:t>
            </a:r>
            <a:endParaRPr lang="en-US" dirty="0"/>
          </a:p>
        </p:txBody>
      </p:sp>
    </p:spTree>
    <p:extLst>
      <p:ext uri="{BB962C8B-B14F-4D97-AF65-F5344CB8AC3E}">
        <p14:creationId xmlns:p14="http://schemas.microsoft.com/office/powerpoint/2010/main" val="10036639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Since the </a:t>
            </a:r>
            <a:r>
              <a:rPr lang="en-US" dirty="0"/>
              <a:t>middle term is H and it must be distributed at least once in the premises</a:t>
            </a:r>
            <a:r>
              <a:rPr lang="en-US" dirty="0" smtClean="0"/>
              <a:t>, that </a:t>
            </a:r>
            <a:r>
              <a:rPr lang="en-US" dirty="0"/>
              <a:t>allows us to rule </a:t>
            </a:r>
            <a:r>
              <a:rPr lang="en-US" dirty="0" smtClean="0"/>
              <a:t>out RAH leaving us with HAR</a:t>
            </a:r>
            <a:endParaRPr lang="en-US" dirty="0"/>
          </a:p>
          <a:p>
            <a:endParaRPr lang="en-US" dirty="0"/>
          </a:p>
        </p:txBody>
      </p:sp>
    </p:spTree>
    <p:extLst>
      <p:ext uri="{BB962C8B-B14F-4D97-AF65-F5344CB8AC3E}">
        <p14:creationId xmlns:p14="http://schemas.microsoft.com/office/powerpoint/2010/main" val="38440459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4. FO</a:t>
            </a:r>
            <a:r>
              <a:rPr lang="en-US" u="sng" dirty="0"/>
              <a:t>G</a:t>
            </a:r>
            <a:r>
              <a:rPr lang="en-US" dirty="0"/>
              <a:t>, ?, conclusion GIX </a:t>
            </a:r>
          </a:p>
          <a:p>
            <a:r>
              <a:rPr lang="en-US" dirty="0"/>
              <a:t>The terms appearing in this syllogism fragment are F, X, G, and </a:t>
            </a:r>
            <a:r>
              <a:rPr lang="en-US" u="sng" dirty="0" smtClean="0"/>
              <a:t>G</a:t>
            </a:r>
            <a:endParaRPr lang="en-US" dirty="0" smtClean="0"/>
          </a:p>
          <a:p>
            <a:r>
              <a:rPr lang="en-US" dirty="0" smtClean="0"/>
              <a:t>You </a:t>
            </a:r>
            <a:r>
              <a:rPr lang="en-US" dirty="0"/>
              <a:t>can reduce the four terms to three if you get rid of the complement on the G. This is easily done by obverting the given premise. So, instead of FO</a:t>
            </a:r>
            <a:r>
              <a:rPr lang="en-US" u="sng" dirty="0"/>
              <a:t>G</a:t>
            </a:r>
            <a:r>
              <a:rPr lang="en-US" dirty="0"/>
              <a:t> you get the equivalent </a:t>
            </a:r>
            <a:r>
              <a:rPr lang="en-US" dirty="0" smtClean="0"/>
              <a:t>FIG</a:t>
            </a:r>
          </a:p>
          <a:p>
            <a:r>
              <a:rPr lang="en-US" dirty="0" smtClean="0"/>
              <a:t> </a:t>
            </a:r>
            <a:r>
              <a:rPr lang="en-US" dirty="0"/>
              <a:t>Now, the middle term is F and the other term </a:t>
            </a:r>
            <a:r>
              <a:rPr lang="en-US" dirty="0" smtClean="0"/>
              <a:t>of any possible premise is X</a:t>
            </a:r>
            <a:endParaRPr lang="en-US" dirty="0"/>
          </a:p>
          <a:p>
            <a:endParaRPr lang="en-US" dirty="0"/>
          </a:p>
        </p:txBody>
      </p:sp>
    </p:spTree>
    <p:extLst>
      <p:ext uri="{BB962C8B-B14F-4D97-AF65-F5344CB8AC3E}">
        <p14:creationId xmlns:p14="http://schemas.microsoft.com/office/powerpoint/2010/main" val="20631529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0</TotalTime>
  <Words>1268</Words>
  <Application>Microsoft Macintosh PowerPoint</Application>
  <PresentationFormat>On-screen Show (4:3)</PresentationFormat>
  <Paragraphs>143</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Civic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y</vt:lpstr>
      <vt:lpstr>PowerPoint Presentation</vt:lpstr>
      <vt:lpstr>PowerPoint Presentation</vt:lpstr>
      <vt:lpstr>PowerPoint Presentation</vt:lpstr>
      <vt:lpstr>A cautionary note!</vt:lpstr>
      <vt:lpstr>PowerPoint Presentation</vt:lpstr>
      <vt:lpstr>PowerPoint Presentation</vt:lpstr>
      <vt:lpstr>PowerPoint Presentation</vt:lpstr>
      <vt:lpstr>Test yourself!</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Gerard Casey</dc:creator>
  <cp:lastModifiedBy>Gerard Casey</cp:lastModifiedBy>
  <cp:revision>1</cp:revision>
  <dcterms:created xsi:type="dcterms:W3CDTF">2012-09-24T21:12:15Z</dcterms:created>
  <dcterms:modified xsi:type="dcterms:W3CDTF">2012-09-24T21:13:03Z</dcterms:modified>
</cp:coreProperties>
</file>