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32" d="100"/>
          <a:sy n="32" d="100"/>
        </p:scale>
        <p:origin x="-222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ga-IE" smtClean="0"/>
              <a:t>Click to edit Master subtitle style</a:t>
            </a:r>
            <a:endParaRPr kumimoji="0" lang="en-US"/>
          </a:p>
        </p:txBody>
      </p:sp>
      <p:sp>
        <p:nvSpPr>
          <p:cNvPr id="28" name="Date Placeholder 27"/>
          <p:cNvSpPr>
            <a:spLocks noGrp="1"/>
          </p:cNvSpPr>
          <p:nvPr>
            <p:ph type="dt" sz="half" idx="10"/>
          </p:nvPr>
        </p:nvSpPr>
        <p:spPr/>
        <p:txBody>
          <a:bodyPr/>
          <a:lstStyle/>
          <a:p>
            <a:fld id="{B4562C68-F176-3148-954B-BA38D8456735}" type="datetimeFigureOut">
              <a:rPr lang="en-US" smtClean="0"/>
              <a:t>24/09/2012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C72D0A0-60C4-0B47-A1E3-1F65951DFF4F}"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B4562C68-F176-3148-954B-BA38D8456735}"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72D0A0-60C4-0B47-A1E3-1F65951DFF4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C72D0A0-60C4-0B47-A1E3-1F65951DFF4F}"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B4562C68-F176-3148-954B-BA38D8456735}"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ga-IE" smtClean="0"/>
              <a:t>Click to edit Master title style</a:t>
            </a:r>
            <a:endParaRPr kumimoji="0" lang="en-US"/>
          </a:p>
        </p:txBody>
      </p:sp>
      <p:sp>
        <p:nvSpPr>
          <p:cNvPr id="4" name="Date Placeholder 3"/>
          <p:cNvSpPr>
            <a:spLocks noGrp="1"/>
          </p:cNvSpPr>
          <p:nvPr>
            <p:ph type="dt" sz="half" idx="10"/>
          </p:nvPr>
        </p:nvSpPr>
        <p:spPr/>
        <p:txBody>
          <a:bodyPr/>
          <a:lstStyle/>
          <a:p>
            <a:fld id="{B4562C68-F176-3148-954B-BA38D8456735}"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5C72D0A0-60C4-0B47-A1E3-1F65951DFF4F}"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ga-IE"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B4562C68-F176-3148-954B-BA38D8456735}" type="datetimeFigureOut">
              <a:rPr lang="en-US" smtClean="0"/>
              <a:t>24/09/2012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C72D0A0-60C4-0B47-A1E3-1F65951DFF4F}"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ga-IE"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B4562C68-F176-3148-954B-BA38D8456735}" type="datetimeFigureOut">
              <a:rPr lang="en-US" smtClean="0"/>
              <a:t>24/09/2012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72D0A0-60C4-0B47-A1E3-1F65951DFF4F}"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7" name="Date Placeholder 6"/>
          <p:cNvSpPr>
            <a:spLocks noGrp="1"/>
          </p:cNvSpPr>
          <p:nvPr>
            <p:ph type="dt" sz="half" idx="10"/>
          </p:nvPr>
        </p:nvSpPr>
        <p:spPr/>
        <p:txBody>
          <a:bodyPr/>
          <a:lstStyle/>
          <a:p>
            <a:fld id="{B4562C68-F176-3148-954B-BA38D8456735}" type="datetimeFigureOut">
              <a:rPr lang="en-US" smtClean="0"/>
              <a:t>24/09/2012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C72D0A0-60C4-0B47-A1E3-1F65951DFF4F}" type="slidenum">
              <a:rPr lang="en-US" smtClean="0"/>
              <a:t>‹#›</a:t>
            </a:fld>
            <a:endParaRPr lang="en-US"/>
          </a:p>
        </p:txBody>
      </p:sp>
      <p:sp>
        <p:nvSpPr>
          <p:cNvPr id="23" name="Title 22"/>
          <p:cNvSpPr>
            <a:spLocks noGrp="1"/>
          </p:cNvSpPr>
          <p:nvPr>
            <p:ph type="title"/>
          </p:nvPr>
        </p:nvSpPr>
        <p:spPr/>
        <p:txBody>
          <a:bodyPr rtlCol="0" anchor="b" anchorCtr="0"/>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Date Placeholder 2"/>
          <p:cNvSpPr>
            <a:spLocks noGrp="1"/>
          </p:cNvSpPr>
          <p:nvPr>
            <p:ph type="dt" sz="half" idx="10"/>
          </p:nvPr>
        </p:nvSpPr>
        <p:spPr/>
        <p:txBody>
          <a:bodyPr/>
          <a:lstStyle/>
          <a:p>
            <a:fld id="{B4562C68-F176-3148-954B-BA38D8456735}" type="datetimeFigureOut">
              <a:rPr lang="en-US" smtClean="0"/>
              <a:t>24/09/2012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5C72D0A0-60C4-0B47-A1E3-1F65951DFF4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B4562C68-F176-3148-954B-BA38D8456735}" type="datetimeFigureOut">
              <a:rPr lang="en-US" smtClean="0"/>
              <a:t>24/09/2012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C72D0A0-60C4-0B47-A1E3-1F65951DFF4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ga-IE"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ga-IE"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C72D0A0-60C4-0B47-A1E3-1F65951DFF4F}"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B4562C68-F176-3148-954B-BA38D8456735}" type="datetimeFigureOut">
              <a:rPr lang="en-US" smtClean="0"/>
              <a:t>24/09/2012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C72D0A0-60C4-0B47-A1E3-1F65951DFF4F}"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ga-IE"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ga-IE"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ga-IE"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B4562C68-F176-3148-954B-BA38D8456735}" type="datetimeFigureOut">
              <a:rPr lang="en-US" smtClean="0"/>
              <a:t>24/09/2012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4562C68-F176-3148-954B-BA38D8456735}" type="datetimeFigureOut">
              <a:rPr lang="en-US" smtClean="0"/>
              <a:t>24/09/2012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C72D0A0-60C4-0B47-A1E3-1F65951DFF4F}"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ga-IE"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ga-IE" smtClean="0"/>
              <a:t>Click to edit Master text styles</a:t>
            </a:r>
          </a:p>
          <a:p>
            <a:pPr lvl="1" eaLnBrk="1" latinLnBrk="0" hangingPunct="1"/>
            <a:r>
              <a:rPr kumimoji="0" lang="ga-IE" smtClean="0"/>
              <a:t>Second level</a:t>
            </a:r>
          </a:p>
          <a:p>
            <a:pPr lvl="2" eaLnBrk="1" latinLnBrk="0" hangingPunct="1"/>
            <a:r>
              <a:rPr kumimoji="0" lang="ga-IE" smtClean="0"/>
              <a:t>Third level</a:t>
            </a:r>
          </a:p>
          <a:p>
            <a:pPr lvl="3" eaLnBrk="1" latinLnBrk="0" hangingPunct="1"/>
            <a:r>
              <a:rPr kumimoji="0" lang="ga-IE" smtClean="0"/>
              <a:t>Fourth level</a:t>
            </a:r>
          </a:p>
          <a:p>
            <a:pPr lvl="4" eaLnBrk="1" latinLnBrk="0" hangingPunct="1"/>
            <a:r>
              <a:rPr kumimoji="0" lang="ga-IE"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Constructive use of the syllogism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a:t>While the rules of the syllogism can be used critically to assess the validity of various arguments, they can also be used </a:t>
            </a:r>
            <a:r>
              <a:rPr lang="en-US" dirty="0" smtClean="0"/>
              <a:t>constructively</a:t>
            </a:r>
          </a:p>
          <a:p>
            <a:r>
              <a:rPr lang="en-US" dirty="0"/>
              <a:t>If you wish to establish as a conclusion a certain proposition, say XAR, then you know that you require as premises two propositions, one proposition with a term X in it, and another with a term R in it. The missing term in the case of both premises is the middle term. Demonstration, then, consists largely in the search for a suitable middle </a:t>
            </a:r>
            <a:r>
              <a:rPr lang="en-US" dirty="0" smtClean="0"/>
              <a:t>term </a:t>
            </a:r>
            <a:endParaRPr lang="en-US" dirty="0"/>
          </a:p>
        </p:txBody>
      </p:sp>
    </p:spTree>
    <p:extLst>
      <p:ext uri="{BB962C8B-B14F-4D97-AF65-F5344CB8AC3E}">
        <p14:creationId xmlns:p14="http://schemas.microsoft.com/office/powerpoint/2010/main" val="29458389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More Difficult Example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Let our argument fragment be </a:t>
            </a:r>
            <a:r>
              <a:rPr lang="en-US" u="sng" dirty="0" smtClean="0"/>
              <a:t>S</a:t>
            </a:r>
            <a:r>
              <a:rPr lang="en-US" dirty="0" smtClean="0"/>
              <a:t>E</a:t>
            </a:r>
            <a:r>
              <a:rPr lang="en-US" u="sng" dirty="0" smtClean="0"/>
              <a:t>M</a:t>
            </a:r>
            <a:r>
              <a:rPr lang="en-US" dirty="0" smtClean="0"/>
              <a:t>, ? therefore SIP</a:t>
            </a:r>
          </a:p>
          <a:p>
            <a:r>
              <a:rPr lang="en-US" dirty="0" smtClean="0"/>
              <a:t>As it stands, this argument has 4 terms: </a:t>
            </a:r>
            <a:r>
              <a:rPr lang="en-US" u="sng" dirty="0" smtClean="0"/>
              <a:t>S</a:t>
            </a:r>
            <a:r>
              <a:rPr lang="en-US" dirty="0" smtClean="0"/>
              <a:t>, </a:t>
            </a:r>
            <a:r>
              <a:rPr lang="en-US" u="sng" dirty="0" smtClean="0"/>
              <a:t>M</a:t>
            </a:r>
            <a:r>
              <a:rPr lang="en-US" dirty="0" smtClean="0"/>
              <a:t>, S and P so we must reduce these 4 terms to 3 either by changing S to </a:t>
            </a:r>
            <a:r>
              <a:rPr lang="en-US" u="sng" dirty="0" smtClean="0"/>
              <a:t>S</a:t>
            </a:r>
            <a:r>
              <a:rPr lang="en-US" dirty="0" smtClean="0"/>
              <a:t> or by changing </a:t>
            </a:r>
            <a:r>
              <a:rPr lang="en-US" u="sng" dirty="0" smtClean="0"/>
              <a:t>S</a:t>
            </a:r>
            <a:r>
              <a:rPr lang="en-US" dirty="0" smtClean="0"/>
              <a:t> to S</a:t>
            </a:r>
          </a:p>
          <a:p>
            <a:r>
              <a:rPr lang="en-US" dirty="0" smtClean="0"/>
              <a:t>Perhaps the most obvious route is to tackle the given premise so that </a:t>
            </a:r>
            <a:r>
              <a:rPr lang="en-US" u="sng" dirty="0" smtClean="0"/>
              <a:t>S</a:t>
            </a:r>
            <a:r>
              <a:rPr lang="en-US" dirty="0" smtClean="0"/>
              <a:t>E</a:t>
            </a:r>
            <a:r>
              <a:rPr lang="en-US" u="sng" dirty="0" smtClean="0"/>
              <a:t>M</a:t>
            </a:r>
            <a:r>
              <a:rPr lang="en-US" dirty="0" smtClean="0"/>
              <a:t> becomes </a:t>
            </a:r>
            <a:r>
              <a:rPr lang="en-US" u="sng" dirty="0" smtClean="0"/>
              <a:t>M</a:t>
            </a:r>
            <a:r>
              <a:rPr lang="en-US" dirty="0" smtClean="0"/>
              <a:t>E</a:t>
            </a:r>
            <a:r>
              <a:rPr lang="en-US" u="sng" dirty="0" smtClean="0"/>
              <a:t>S</a:t>
            </a:r>
            <a:r>
              <a:rPr lang="en-US" dirty="0" smtClean="0"/>
              <a:t> (by conversion) and </a:t>
            </a:r>
            <a:r>
              <a:rPr lang="en-US" u="sng" dirty="0" smtClean="0"/>
              <a:t>M</a:t>
            </a:r>
            <a:r>
              <a:rPr lang="en-US" dirty="0" smtClean="0"/>
              <a:t>AS (by obversion)</a:t>
            </a:r>
          </a:p>
          <a:p>
            <a:r>
              <a:rPr lang="en-US" dirty="0" smtClean="0"/>
              <a:t>Our reconstituted 3-term argument fragment is now </a:t>
            </a:r>
            <a:r>
              <a:rPr lang="en-US" u="sng" dirty="0" smtClean="0"/>
              <a:t>M</a:t>
            </a:r>
            <a:r>
              <a:rPr lang="en-US" dirty="0" smtClean="0"/>
              <a:t>AS, ?, therefore SIP</a:t>
            </a:r>
            <a:endParaRPr lang="en-US" u="sng" dirty="0" smtClean="0"/>
          </a:p>
        </p:txBody>
      </p:sp>
    </p:spTree>
    <p:extLst>
      <p:ext uri="{BB962C8B-B14F-4D97-AF65-F5344CB8AC3E}">
        <p14:creationId xmlns:p14="http://schemas.microsoft.com/office/powerpoint/2010/main" val="1114718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u="sng" dirty="0"/>
              <a:t>M</a:t>
            </a:r>
            <a:r>
              <a:rPr lang="en-US" dirty="0"/>
              <a:t>AS, ?, therefore </a:t>
            </a:r>
            <a:r>
              <a:rPr lang="en-US" dirty="0" smtClean="0"/>
              <a:t>SIP</a:t>
            </a:r>
          </a:p>
          <a:p>
            <a:r>
              <a:rPr lang="en-US" dirty="0" smtClean="0"/>
              <a:t>The terms of any possible valid-making proposition have to be </a:t>
            </a:r>
            <a:r>
              <a:rPr lang="en-US" u="sng" dirty="0" smtClean="0"/>
              <a:t>M</a:t>
            </a:r>
            <a:r>
              <a:rPr lang="en-US" dirty="0" smtClean="0"/>
              <a:t> (the middle term) and P (S already appears in a premise): that gives us 8 possibilities</a:t>
            </a:r>
          </a:p>
          <a:p>
            <a:endParaRPr lang="en-US" dirty="0" smtClean="0"/>
          </a:p>
          <a:p>
            <a:r>
              <a:rPr lang="en-US" u="sng" dirty="0" smtClean="0"/>
              <a:t>M</a:t>
            </a:r>
            <a:r>
              <a:rPr lang="en-US" dirty="0" smtClean="0"/>
              <a:t>AP	PA</a:t>
            </a:r>
            <a:r>
              <a:rPr lang="en-US" u="sng" dirty="0" smtClean="0"/>
              <a:t>M</a:t>
            </a:r>
            <a:endParaRPr lang="en-US" dirty="0" smtClean="0"/>
          </a:p>
          <a:p>
            <a:r>
              <a:rPr lang="en-US" u="sng" dirty="0" smtClean="0"/>
              <a:t>M</a:t>
            </a:r>
            <a:r>
              <a:rPr lang="en-US" dirty="0" smtClean="0"/>
              <a:t>EP	PE</a:t>
            </a:r>
            <a:r>
              <a:rPr lang="en-US" u="sng" dirty="0" smtClean="0"/>
              <a:t>M</a:t>
            </a:r>
            <a:endParaRPr lang="en-US" dirty="0" smtClean="0"/>
          </a:p>
          <a:p>
            <a:r>
              <a:rPr lang="en-US" u="sng" dirty="0" smtClean="0"/>
              <a:t>M</a:t>
            </a:r>
            <a:r>
              <a:rPr lang="en-US" dirty="0" smtClean="0"/>
              <a:t>IP	PI</a:t>
            </a:r>
            <a:r>
              <a:rPr lang="en-US" u="sng" dirty="0" smtClean="0"/>
              <a:t>M</a:t>
            </a:r>
            <a:endParaRPr lang="en-US" dirty="0" smtClean="0"/>
          </a:p>
          <a:p>
            <a:r>
              <a:rPr lang="en-US" u="sng" dirty="0" smtClean="0"/>
              <a:t>M</a:t>
            </a:r>
            <a:r>
              <a:rPr lang="en-US" dirty="0" smtClean="0"/>
              <a:t>OP	PO</a:t>
            </a:r>
            <a:r>
              <a:rPr lang="en-US" u="sng" dirty="0"/>
              <a:t>M</a:t>
            </a:r>
            <a:endParaRPr lang="en-US" dirty="0"/>
          </a:p>
        </p:txBody>
      </p:sp>
    </p:spTree>
    <p:extLst>
      <p:ext uri="{BB962C8B-B14F-4D97-AF65-F5344CB8AC3E}">
        <p14:creationId xmlns:p14="http://schemas.microsoft.com/office/powerpoint/2010/main" val="23799505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Since the given premise is now affirmative and likewise the conclusion, any possible other premise must also be affirmative. That allows us to eliminate the 4 negative possible propositions:</a:t>
            </a:r>
            <a:endParaRPr lang="en-US" u="sng" dirty="0" smtClean="0"/>
          </a:p>
          <a:p>
            <a:r>
              <a:rPr lang="en-US" u="sng" dirty="0" smtClean="0"/>
              <a:t>M</a:t>
            </a:r>
            <a:r>
              <a:rPr lang="en-US" dirty="0" smtClean="0"/>
              <a:t>AP</a:t>
            </a:r>
            <a:r>
              <a:rPr lang="en-US" dirty="0"/>
              <a:t>	</a:t>
            </a:r>
            <a:r>
              <a:rPr lang="en-US" dirty="0" smtClean="0"/>
              <a:t>PA</a:t>
            </a:r>
            <a:r>
              <a:rPr lang="en-US" u="sng" dirty="0" smtClean="0"/>
              <a:t>M</a:t>
            </a:r>
            <a:endParaRPr lang="en-US" dirty="0"/>
          </a:p>
          <a:p>
            <a:r>
              <a:rPr lang="en-US" u="sng" strike="sngStrike" dirty="0"/>
              <a:t>M</a:t>
            </a:r>
            <a:r>
              <a:rPr lang="en-US" strike="sngStrike" dirty="0"/>
              <a:t>EP</a:t>
            </a:r>
            <a:r>
              <a:rPr lang="en-US" dirty="0"/>
              <a:t>	</a:t>
            </a:r>
            <a:r>
              <a:rPr lang="en-US" strike="sngStrike" dirty="0"/>
              <a:t>PE</a:t>
            </a:r>
            <a:r>
              <a:rPr lang="en-US" u="sng" strike="sngStrike" dirty="0"/>
              <a:t>M</a:t>
            </a:r>
            <a:endParaRPr lang="en-US" dirty="0"/>
          </a:p>
          <a:p>
            <a:r>
              <a:rPr lang="en-US" u="sng" dirty="0" smtClean="0"/>
              <a:t>M</a:t>
            </a:r>
            <a:r>
              <a:rPr lang="en-US" dirty="0" smtClean="0"/>
              <a:t>IP</a:t>
            </a:r>
            <a:r>
              <a:rPr lang="en-US" dirty="0"/>
              <a:t>	</a:t>
            </a:r>
            <a:r>
              <a:rPr lang="en-US" dirty="0" smtClean="0"/>
              <a:t>PI</a:t>
            </a:r>
            <a:r>
              <a:rPr lang="en-US" u="sng" dirty="0" smtClean="0"/>
              <a:t>M</a:t>
            </a:r>
          </a:p>
          <a:p>
            <a:r>
              <a:rPr lang="en-US" u="sng" strike="sngStrike" dirty="0" smtClean="0"/>
              <a:t>M</a:t>
            </a:r>
            <a:r>
              <a:rPr lang="en-US" strike="sngStrike" dirty="0" smtClean="0"/>
              <a:t>OP</a:t>
            </a:r>
            <a:r>
              <a:rPr lang="en-US" dirty="0"/>
              <a:t>	</a:t>
            </a:r>
            <a:r>
              <a:rPr lang="en-US" strike="sngStrike" dirty="0" smtClean="0"/>
              <a:t>PO</a:t>
            </a:r>
            <a:r>
              <a:rPr lang="en-US" u="sng" strike="sngStrike" dirty="0" smtClean="0"/>
              <a:t>M</a:t>
            </a:r>
          </a:p>
          <a:p>
            <a:r>
              <a:rPr lang="en-US" dirty="0"/>
              <a:t>leaving us with just 4 propositions:</a:t>
            </a:r>
          </a:p>
          <a:p>
            <a:endParaRPr lang="en-US" strike="sngStrike" dirty="0" smtClean="0"/>
          </a:p>
          <a:p>
            <a:endParaRPr lang="en-US" dirty="0"/>
          </a:p>
          <a:p>
            <a:endParaRPr lang="en-US" dirty="0"/>
          </a:p>
          <a:p>
            <a:endParaRPr lang="en-US" dirty="0"/>
          </a:p>
        </p:txBody>
      </p:sp>
    </p:spTree>
    <p:extLst>
      <p:ext uri="{BB962C8B-B14F-4D97-AF65-F5344CB8AC3E}">
        <p14:creationId xmlns:p14="http://schemas.microsoft.com/office/powerpoint/2010/main" val="32736610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a:bodyPr>
          <a:lstStyle/>
          <a:p>
            <a:r>
              <a:rPr lang="en-US" u="sng" dirty="0" smtClean="0"/>
              <a:t>M</a:t>
            </a:r>
            <a:r>
              <a:rPr lang="en-US" dirty="0" smtClean="0"/>
              <a:t>AP	PA</a:t>
            </a:r>
            <a:r>
              <a:rPr lang="en-US" u="sng" dirty="0" smtClean="0"/>
              <a:t>M</a:t>
            </a:r>
            <a:r>
              <a:rPr lang="en-US" dirty="0" smtClean="0"/>
              <a:t>		</a:t>
            </a:r>
            <a:r>
              <a:rPr lang="en-US" u="sng" dirty="0" smtClean="0"/>
              <a:t>M</a:t>
            </a:r>
            <a:r>
              <a:rPr lang="en-US" dirty="0" smtClean="0"/>
              <a:t>IP</a:t>
            </a:r>
            <a:r>
              <a:rPr lang="en-US" dirty="0"/>
              <a:t>	</a:t>
            </a:r>
            <a:r>
              <a:rPr lang="en-US" dirty="0" smtClean="0"/>
              <a:t>	PI</a:t>
            </a:r>
            <a:r>
              <a:rPr lang="en-US" u="sng" dirty="0" smtClean="0"/>
              <a:t>M</a:t>
            </a:r>
          </a:p>
          <a:p>
            <a:r>
              <a:rPr lang="en-US" dirty="0" smtClean="0"/>
              <a:t>Let’s see if any one of them will satisfy all 6 inferential rules of the syllogism. Select </a:t>
            </a:r>
            <a:r>
              <a:rPr lang="en-US" u="sng" dirty="0"/>
              <a:t>M</a:t>
            </a:r>
            <a:r>
              <a:rPr lang="en-US" dirty="0"/>
              <a:t>AP</a:t>
            </a:r>
          </a:p>
          <a:p>
            <a:r>
              <a:rPr lang="en-US" u="sng" dirty="0" smtClean="0"/>
              <a:t>M</a:t>
            </a:r>
            <a:r>
              <a:rPr lang="en-US" dirty="0" smtClean="0"/>
              <a:t>AS, </a:t>
            </a:r>
            <a:r>
              <a:rPr lang="en-US" u="sng" dirty="0" smtClean="0"/>
              <a:t>M</a:t>
            </a:r>
            <a:r>
              <a:rPr lang="en-US" dirty="0" smtClean="0"/>
              <a:t>AP therefore SIP</a:t>
            </a:r>
          </a:p>
          <a:p>
            <a:r>
              <a:rPr lang="en-US" dirty="0" smtClean="0"/>
              <a:t>We can easily see that it satisfies rules 1-4</a:t>
            </a:r>
          </a:p>
          <a:p>
            <a:r>
              <a:rPr lang="en-US" dirty="0" smtClean="0"/>
              <a:t>The middle term, </a:t>
            </a:r>
            <a:r>
              <a:rPr lang="en-US" u="sng" dirty="0" smtClean="0"/>
              <a:t>M</a:t>
            </a:r>
            <a:r>
              <a:rPr lang="en-US" dirty="0" smtClean="0"/>
              <a:t>, is distributed in both premises so rule 5 is satisfied and, since no term is distributed in the conclusion, rule 6 is vacuously satisfied</a:t>
            </a:r>
          </a:p>
          <a:p>
            <a:r>
              <a:rPr lang="en-US" dirty="0" smtClean="0"/>
              <a:t>Incidentally, the other two possible propositions also make up syllogisms that satisfy all the inferential rules</a:t>
            </a:r>
          </a:p>
          <a:p>
            <a:endParaRPr lang="en-US" dirty="0"/>
          </a:p>
        </p:txBody>
      </p:sp>
    </p:spTree>
    <p:extLst>
      <p:ext uri="{BB962C8B-B14F-4D97-AF65-F5344CB8AC3E}">
        <p14:creationId xmlns:p14="http://schemas.microsoft.com/office/powerpoint/2010/main" val="20128136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3 for Syllogism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Discover, if it is possible to do so, a proposition for each of the following syllogism fragments which, when added to </a:t>
            </a:r>
            <a:r>
              <a:rPr lang="en-US" dirty="0" smtClean="0"/>
              <a:t>each fragment, </a:t>
            </a:r>
            <a:r>
              <a:rPr lang="en-US" dirty="0"/>
              <a:t>will constitute a valid syllogism. There may not be any such proposition; on the other hand, there may be more than one such proposition. You may need to use the forms of immediate inference which generate equivalent propositions in order to add or subtract </a:t>
            </a:r>
            <a:r>
              <a:rPr lang="en-US" dirty="0" smtClean="0"/>
              <a:t>complements</a:t>
            </a:r>
            <a:endParaRPr lang="en-US" dirty="0"/>
          </a:p>
        </p:txBody>
      </p:sp>
    </p:spTree>
    <p:extLst>
      <p:ext uri="{BB962C8B-B14F-4D97-AF65-F5344CB8AC3E}">
        <p14:creationId xmlns:p14="http://schemas.microsoft.com/office/powerpoint/2010/main" val="14453895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endParaRPr lang="en-US" dirty="0" smtClean="0"/>
          </a:p>
          <a:p>
            <a:pPr marL="0" indent="0">
              <a:buNone/>
            </a:pPr>
            <a:r>
              <a:rPr lang="en-US" dirty="0"/>
              <a:t> 1. SEM, SIP, conclusion </a:t>
            </a:r>
            <a:r>
              <a:rPr lang="en-US" dirty="0" smtClean="0"/>
              <a:t>?</a:t>
            </a:r>
            <a:endParaRPr lang="en-US" dirty="0"/>
          </a:p>
          <a:p>
            <a:pPr marL="0" indent="0">
              <a:buNone/>
            </a:pPr>
            <a:r>
              <a:rPr lang="en-US" dirty="0" smtClean="0"/>
              <a:t>2. ?, XIR, conclusion BOX </a:t>
            </a:r>
          </a:p>
          <a:p>
            <a:pPr marL="0" indent="0">
              <a:buNone/>
            </a:pPr>
            <a:r>
              <a:rPr lang="en-US" dirty="0" smtClean="0"/>
              <a:t>3. </a:t>
            </a:r>
            <a:r>
              <a:rPr lang="en-US" u="sng" dirty="0" smtClean="0"/>
              <a:t>H</a:t>
            </a:r>
            <a:r>
              <a:rPr lang="en-US" dirty="0" smtClean="0"/>
              <a:t>A</a:t>
            </a:r>
            <a:r>
              <a:rPr lang="en-US" u="sng" dirty="0" smtClean="0"/>
              <a:t>K</a:t>
            </a:r>
            <a:r>
              <a:rPr lang="en-US" dirty="0" smtClean="0"/>
              <a:t>, ?, conclusion KAR </a:t>
            </a:r>
            <a:endParaRPr lang="en-US" dirty="0"/>
          </a:p>
          <a:p>
            <a:pPr marL="0" indent="0">
              <a:buNone/>
            </a:pPr>
            <a:r>
              <a:rPr lang="en-US" dirty="0" smtClean="0"/>
              <a:t>4. FO</a:t>
            </a:r>
            <a:r>
              <a:rPr lang="en-US" u="sng" dirty="0" smtClean="0"/>
              <a:t>G</a:t>
            </a:r>
            <a:r>
              <a:rPr lang="en-US" dirty="0" smtClean="0"/>
              <a:t>, ?, conclusion GIX </a:t>
            </a:r>
          </a:p>
          <a:p>
            <a:pPr marL="0" indent="0">
              <a:buNone/>
            </a:pPr>
            <a:r>
              <a:rPr lang="en-US" dirty="0" smtClean="0"/>
              <a:t>5. MIN, NE</a:t>
            </a:r>
            <a:r>
              <a:rPr lang="en-US" u="sng" dirty="0" smtClean="0"/>
              <a:t>R</a:t>
            </a:r>
            <a:r>
              <a:rPr lang="en-US" dirty="0" smtClean="0"/>
              <a:t>, conclusion ?</a:t>
            </a:r>
            <a:endParaRPr lang="en-US" dirty="0"/>
          </a:p>
          <a:p>
            <a:pPr marL="0" indent="0">
              <a:buNone/>
            </a:pPr>
            <a:r>
              <a:rPr lang="en-US" dirty="0" smtClean="0"/>
              <a:t>6. PA</a:t>
            </a:r>
            <a:r>
              <a:rPr lang="en-US" u="sng" dirty="0" smtClean="0"/>
              <a:t>R</a:t>
            </a:r>
            <a:r>
              <a:rPr lang="en-US" dirty="0" smtClean="0"/>
              <a:t>, RIS, conclusion ?</a:t>
            </a:r>
            <a:endParaRPr lang="en-US" dirty="0"/>
          </a:p>
          <a:p>
            <a:pPr marL="0" indent="0">
              <a:buNone/>
            </a:pPr>
            <a:endParaRPr lang="en-US" dirty="0"/>
          </a:p>
          <a:p>
            <a:endParaRPr lang="en-US" dirty="0"/>
          </a:p>
        </p:txBody>
      </p:sp>
    </p:spTree>
    <p:extLst>
      <p:ext uri="{BB962C8B-B14F-4D97-AF65-F5344CB8AC3E}">
        <p14:creationId xmlns:p14="http://schemas.microsoft.com/office/powerpoint/2010/main" val="173437044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In its developed form, this search takes us beyond pure logic. However, there is a constructive logical application of the rules of the </a:t>
            </a:r>
            <a:r>
              <a:rPr lang="en-US" dirty="0" smtClean="0"/>
              <a:t>syllogism</a:t>
            </a:r>
          </a:p>
          <a:p>
            <a:r>
              <a:rPr lang="en-US" dirty="0" smtClean="0"/>
              <a:t>Suppose </a:t>
            </a:r>
            <a:r>
              <a:rPr lang="en-US" dirty="0"/>
              <a:t>that you are given a possible conclusion to an </a:t>
            </a:r>
            <a:r>
              <a:rPr lang="en-US" dirty="0" smtClean="0"/>
              <a:t>argument </a:t>
            </a:r>
            <a:r>
              <a:rPr lang="en-US" dirty="0"/>
              <a:t>and also one premise. You can then be asked to discover if there is another premise which, when added to what is already given, will suffice to constitute a syllogism. </a:t>
            </a:r>
            <a:r>
              <a:rPr lang="en-US" dirty="0" smtClean="0"/>
              <a:t>Similarly, if you are given two premises you could be asked to discover any possible conclusion</a:t>
            </a:r>
            <a:endParaRPr lang="en-US" dirty="0"/>
          </a:p>
          <a:p>
            <a:endParaRPr lang="en-US" dirty="0"/>
          </a:p>
        </p:txBody>
      </p:sp>
    </p:spTree>
    <p:extLst>
      <p:ext uri="{BB962C8B-B14F-4D97-AF65-F5344CB8AC3E}">
        <p14:creationId xmlns:p14="http://schemas.microsoft.com/office/powerpoint/2010/main" val="34912337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Let us suppose that we have one premise, BAR, and would like to arrive validly at a conclusion BEC</a:t>
            </a:r>
          </a:p>
          <a:p>
            <a:r>
              <a:rPr lang="en-US" dirty="0"/>
              <a:t>When you examine our argument fragment you see that you have, as terms, B, R, and C.  So far so </a:t>
            </a:r>
            <a:r>
              <a:rPr lang="en-US" dirty="0" smtClean="0"/>
              <a:t>good</a:t>
            </a:r>
          </a:p>
          <a:p>
            <a:r>
              <a:rPr lang="en-US" dirty="0"/>
              <a:t>You also know that the middle term is that term which does not appear in the conclusion. So, R must be the middle </a:t>
            </a:r>
            <a:r>
              <a:rPr lang="en-US" dirty="0" smtClean="0"/>
              <a:t>term</a:t>
            </a:r>
            <a:endParaRPr lang="en-US" dirty="0"/>
          </a:p>
        </p:txBody>
      </p:sp>
    </p:spTree>
    <p:extLst>
      <p:ext uri="{BB962C8B-B14F-4D97-AF65-F5344CB8AC3E}">
        <p14:creationId xmlns:p14="http://schemas.microsoft.com/office/powerpoint/2010/main" val="109080055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The subject term of the conclusion must appear in one premise, and the predicate term of the conclusion in another. B, the subject term of the conclusion appears in the given premise so C must appear in any possible other premise. That gives us as terms for the missing premise, R and C. Knowing this information you can generate eight possible propositions:</a:t>
            </a:r>
          </a:p>
          <a:p>
            <a:pPr marL="0" indent="0">
              <a:buNone/>
            </a:pPr>
            <a:endParaRPr lang="en-US" dirty="0"/>
          </a:p>
        </p:txBody>
      </p:sp>
    </p:spTree>
    <p:extLst>
      <p:ext uri="{BB962C8B-B14F-4D97-AF65-F5344CB8AC3E}">
        <p14:creationId xmlns:p14="http://schemas.microsoft.com/office/powerpoint/2010/main" val="20425155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RAC		CAR</a:t>
            </a:r>
          </a:p>
          <a:p>
            <a:r>
              <a:rPr lang="en-US" dirty="0"/>
              <a:t>REC		CER</a:t>
            </a:r>
          </a:p>
          <a:p>
            <a:r>
              <a:rPr lang="en-US" dirty="0"/>
              <a:t>RIC		</a:t>
            </a:r>
            <a:r>
              <a:rPr lang="en-US" dirty="0" smtClean="0"/>
              <a:t>	CIR</a:t>
            </a:r>
            <a:endParaRPr lang="en-US" dirty="0"/>
          </a:p>
          <a:p>
            <a:r>
              <a:rPr lang="en-US" dirty="0"/>
              <a:t>ROC		COR </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9154017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As the conclusion to our would-be argument is universal, this rules out the possibility of having a particular proposition as our missing </a:t>
            </a:r>
            <a:r>
              <a:rPr lang="en-US" dirty="0" smtClean="0"/>
              <a:t>premise (otherwise, rule 2 would be violated). </a:t>
            </a:r>
            <a:r>
              <a:rPr lang="en-US" dirty="0"/>
              <a:t>So, eliminating the four particular propositions from consideration, we are down to four possibilities</a:t>
            </a:r>
            <a:r>
              <a:rPr lang="en-US" dirty="0" smtClean="0"/>
              <a:t>:</a:t>
            </a:r>
            <a:endParaRPr lang="en-US" dirty="0"/>
          </a:p>
          <a:p>
            <a:r>
              <a:rPr lang="en-US" dirty="0"/>
              <a:t>RAC		CAR</a:t>
            </a:r>
          </a:p>
          <a:p>
            <a:r>
              <a:rPr lang="en-US" dirty="0"/>
              <a:t>REC		</a:t>
            </a:r>
            <a:r>
              <a:rPr lang="en-US" dirty="0" smtClean="0"/>
              <a:t>CER</a:t>
            </a:r>
          </a:p>
          <a:p>
            <a:r>
              <a:rPr lang="en-US" strike="sngStrike" dirty="0"/>
              <a:t>RIC</a:t>
            </a:r>
            <a:r>
              <a:rPr lang="en-US" dirty="0"/>
              <a:t>			</a:t>
            </a:r>
            <a:r>
              <a:rPr lang="en-US" strike="sngStrike" dirty="0"/>
              <a:t>CIR</a:t>
            </a:r>
            <a:endParaRPr lang="en-US" dirty="0"/>
          </a:p>
          <a:p>
            <a:r>
              <a:rPr lang="en-US" strike="sngStrike" dirty="0"/>
              <a:t>ROC</a:t>
            </a:r>
            <a:r>
              <a:rPr lang="en-US" dirty="0"/>
              <a:t>		</a:t>
            </a:r>
            <a:r>
              <a:rPr lang="en-US" strike="sngStrike" dirty="0"/>
              <a:t>COR </a:t>
            </a:r>
            <a:endParaRPr lang="en-US" dirty="0"/>
          </a:p>
          <a:p>
            <a:pPr marL="0" indent="0">
              <a:buNone/>
            </a:pPr>
            <a:endParaRPr lang="en-US" dirty="0"/>
          </a:p>
        </p:txBody>
      </p:sp>
    </p:spTree>
    <p:extLst>
      <p:ext uri="{BB962C8B-B14F-4D97-AF65-F5344CB8AC3E}">
        <p14:creationId xmlns:p14="http://schemas.microsoft.com/office/powerpoint/2010/main" val="13343001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The conclusion to our would-be argument is also negative which, since the premise we are given is positive, means that any valid candidate for the missing premise must be negative also. Now we are down to two possibilities:</a:t>
            </a:r>
          </a:p>
          <a:p>
            <a:r>
              <a:rPr lang="en-US" dirty="0"/>
              <a:t> </a:t>
            </a:r>
            <a:endParaRPr lang="en-US" dirty="0" smtClean="0"/>
          </a:p>
          <a:p>
            <a:r>
              <a:rPr lang="en-US" strike="sngStrike" dirty="0"/>
              <a:t>RAC</a:t>
            </a:r>
            <a:r>
              <a:rPr lang="en-US" dirty="0"/>
              <a:t>		</a:t>
            </a:r>
            <a:r>
              <a:rPr lang="en-US" strike="sngStrike" dirty="0"/>
              <a:t>CAR</a:t>
            </a:r>
            <a:endParaRPr lang="en-US" dirty="0"/>
          </a:p>
          <a:p>
            <a:r>
              <a:rPr lang="en-US" dirty="0"/>
              <a:t>REC		CER </a:t>
            </a:r>
          </a:p>
          <a:p>
            <a:endParaRPr lang="en-US" dirty="0"/>
          </a:p>
        </p:txBody>
      </p:sp>
    </p:spTree>
    <p:extLst>
      <p:ext uri="{BB962C8B-B14F-4D97-AF65-F5344CB8AC3E}">
        <p14:creationId xmlns:p14="http://schemas.microsoft.com/office/powerpoint/2010/main" val="25850209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We know from formal eduction that REC and CER are identical propositions. Let us insert it (in the form REC) into our syllogism fragment to give us the following syllogism</a:t>
            </a:r>
            <a:r>
              <a:rPr lang="en-US" dirty="0" smtClean="0"/>
              <a:t>:</a:t>
            </a:r>
          </a:p>
          <a:p>
            <a:r>
              <a:rPr lang="en-US" dirty="0" smtClean="0"/>
              <a:t>REC, BAR, conclusion</a:t>
            </a:r>
            <a:r>
              <a:rPr lang="en-US" dirty="0"/>
              <a:t>	</a:t>
            </a:r>
            <a:r>
              <a:rPr lang="en-US" dirty="0" smtClean="0"/>
              <a:t> BEC</a:t>
            </a:r>
          </a:p>
          <a:p>
            <a:endParaRPr lang="en-US" dirty="0"/>
          </a:p>
          <a:p>
            <a:pPr marL="0" indent="0">
              <a:buNone/>
            </a:pPr>
            <a:r>
              <a:rPr lang="en-US" dirty="0"/>
              <a:t>Does this syllogism meet our six inferential rules? We used the rules on quantity and quality to discover this proposition </a:t>
            </a:r>
            <a:r>
              <a:rPr lang="en-US" dirty="0" smtClean="0"/>
              <a:t>so </a:t>
            </a:r>
            <a:r>
              <a:rPr lang="en-US" dirty="0"/>
              <a:t>it must (and does) satisfy the first four inferential </a:t>
            </a:r>
            <a:r>
              <a:rPr lang="en-US" dirty="0" smtClean="0"/>
              <a:t>rules</a:t>
            </a:r>
            <a:endParaRPr lang="en-US" dirty="0"/>
          </a:p>
        </p:txBody>
      </p:sp>
    </p:spTree>
    <p:extLst>
      <p:ext uri="{BB962C8B-B14F-4D97-AF65-F5344CB8AC3E}">
        <p14:creationId xmlns:p14="http://schemas.microsoft.com/office/powerpoint/2010/main" val="16832353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a:bodyPr>
          <a:lstStyle/>
          <a:p>
            <a:r>
              <a:rPr lang="en-US" dirty="0"/>
              <a:t>Does it satisfy rules five and six, the rules on the distribution of terms? </a:t>
            </a:r>
            <a:endParaRPr lang="en-US" dirty="0" smtClean="0"/>
          </a:p>
          <a:p>
            <a:r>
              <a:rPr lang="en-US" dirty="0" smtClean="0"/>
              <a:t>Since </a:t>
            </a:r>
            <a:r>
              <a:rPr lang="en-US" dirty="0"/>
              <a:t>REC is an E type proposition and since such propositions distribute both their </a:t>
            </a:r>
            <a:r>
              <a:rPr lang="en-US" dirty="0" smtClean="0"/>
              <a:t>terms (R and C), </a:t>
            </a:r>
            <a:r>
              <a:rPr lang="en-US" dirty="0"/>
              <a:t>the middle term R is </a:t>
            </a:r>
            <a:r>
              <a:rPr lang="en-US" dirty="0" smtClean="0"/>
              <a:t>distributed</a:t>
            </a:r>
          </a:p>
          <a:p>
            <a:r>
              <a:rPr lang="en-US" dirty="0" smtClean="0"/>
              <a:t>Since </a:t>
            </a:r>
            <a:r>
              <a:rPr lang="en-US" dirty="0"/>
              <a:t>the conclusion is </a:t>
            </a:r>
            <a:r>
              <a:rPr lang="en-US" dirty="0" smtClean="0"/>
              <a:t>also an </a:t>
            </a:r>
            <a:r>
              <a:rPr lang="en-US" dirty="0"/>
              <a:t>E type </a:t>
            </a:r>
            <a:r>
              <a:rPr lang="en-US" dirty="0" smtClean="0"/>
              <a:t>proposition </a:t>
            </a:r>
            <a:r>
              <a:rPr lang="en-US" dirty="0"/>
              <a:t>it distributes both its subject and its </a:t>
            </a:r>
            <a:r>
              <a:rPr lang="en-US" dirty="0" smtClean="0"/>
              <a:t>predicate (B and C). </a:t>
            </a:r>
            <a:r>
              <a:rPr lang="en-US" dirty="0"/>
              <a:t>The subject term of the conclusion </a:t>
            </a:r>
            <a:r>
              <a:rPr lang="en-US" dirty="0" smtClean="0"/>
              <a:t>is distributed </a:t>
            </a:r>
            <a:r>
              <a:rPr lang="en-US" dirty="0"/>
              <a:t>in the premise in which it </a:t>
            </a:r>
            <a:r>
              <a:rPr lang="en-US" dirty="0" smtClean="0"/>
              <a:t>occurs; likewise </a:t>
            </a:r>
            <a:r>
              <a:rPr lang="en-US" dirty="0"/>
              <a:t>the predicate term of the conclusion. So, </a:t>
            </a:r>
            <a:r>
              <a:rPr lang="en-US" dirty="0" smtClean="0"/>
              <a:t>REC, if added to the argument fragment, will make it into a valid syllogism</a:t>
            </a:r>
            <a:endParaRPr lang="en-US" dirty="0"/>
          </a:p>
          <a:p>
            <a:endParaRPr lang="en-US" dirty="0"/>
          </a:p>
        </p:txBody>
      </p:sp>
    </p:spTree>
    <p:extLst>
      <p:ext uri="{BB962C8B-B14F-4D97-AF65-F5344CB8AC3E}">
        <p14:creationId xmlns:p14="http://schemas.microsoft.com/office/powerpoint/2010/main" val="30202615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0</TotalTime>
  <Words>856</Words>
  <Application>Microsoft Macintosh PowerPoint</Application>
  <PresentationFormat>On-screen Show (4:3)</PresentationFormat>
  <Paragraphs>79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Civic</vt:lpstr>
      <vt:lpstr>Constructive use of the syllogism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 More Difficult Example</vt:lpstr>
      <vt:lpstr>PowerPoint Presentation</vt:lpstr>
      <vt:lpstr>PowerPoint Presentation</vt:lpstr>
      <vt:lpstr>PowerPoint Presentation</vt:lpstr>
      <vt:lpstr>Exercise 3 for Syllogism</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Constructive use of the syllogism</dc:title>
  <dc:creator>Gerard Casey</dc:creator>
  <cp:lastModifiedBy>Gerard Casey</cp:lastModifiedBy>
  <cp:revision>1</cp:revision>
  <dcterms:created xsi:type="dcterms:W3CDTF">2012-09-24T21:06:45Z</dcterms:created>
  <dcterms:modified xsi:type="dcterms:W3CDTF">2012-09-24T21:07:15Z</dcterms:modified>
</cp:coreProperties>
</file>