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32" d="100"/>
          <a:sy n="32" d="100"/>
        </p:scale>
        <p:origin x="-222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printerSettings" Target="printerSettings/printerSettings1.bin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ga-IE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CF8FF-D6CC-A54C-9A78-1EAD4DCC1282}" type="datetimeFigureOut">
              <a:rPr lang="en-US" smtClean="0"/>
              <a:t>24/09/2012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FA9F752-CDEF-484D-BF78-7344C55CAA7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ga-IE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ga-IE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ga-IE" smtClean="0"/>
              <a:t>Click to edit Master text styles</a:t>
            </a:r>
          </a:p>
          <a:p>
            <a:pPr lvl="1" eaLnBrk="1" latinLnBrk="0" hangingPunct="1"/>
            <a:r>
              <a:rPr lang="ga-IE" smtClean="0"/>
              <a:t>Second level</a:t>
            </a:r>
          </a:p>
          <a:p>
            <a:pPr lvl="2" eaLnBrk="1" latinLnBrk="0" hangingPunct="1"/>
            <a:r>
              <a:rPr lang="ga-IE" smtClean="0"/>
              <a:t>Third level</a:t>
            </a:r>
          </a:p>
          <a:p>
            <a:pPr lvl="3" eaLnBrk="1" latinLnBrk="0" hangingPunct="1"/>
            <a:r>
              <a:rPr lang="ga-IE" smtClean="0"/>
              <a:t>Fourth level</a:t>
            </a:r>
          </a:p>
          <a:p>
            <a:pPr lvl="4" eaLnBrk="1" latinLnBrk="0" hangingPunct="1"/>
            <a:r>
              <a:rPr lang="ga-IE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CF8FF-D6CC-A54C-9A78-1EAD4DCC1282}" type="datetimeFigureOut">
              <a:rPr lang="en-US" smtClean="0"/>
              <a:t>24/09/2012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9F752-CDEF-484D-BF78-7344C55CAA7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5FA9F752-CDEF-484D-BF78-7344C55CAA71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ga-IE" smtClean="0"/>
              <a:t>Click to edit Master text styles</a:t>
            </a:r>
          </a:p>
          <a:p>
            <a:pPr lvl="1" eaLnBrk="1" latinLnBrk="0" hangingPunct="1"/>
            <a:r>
              <a:rPr lang="ga-IE" smtClean="0"/>
              <a:t>Second level</a:t>
            </a:r>
          </a:p>
          <a:p>
            <a:pPr lvl="2" eaLnBrk="1" latinLnBrk="0" hangingPunct="1"/>
            <a:r>
              <a:rPr lang="ga-IE" smtClean="0"/>
              <a:t>Third level</a:t>
            </a:r>
          </a:p>
          <a:p>
            <a:pPr lvl="3" eaLnBrk="1" latinLnBrk="0" hangingPunct="1"/>
            <a:r>
              <a:rPr lang="ga-IE" smtClean="0"/>
              <a:t>Fourth level</a:t>
            </a:r>
          </a:p>
          <a:p>
            <a:pPr lvl="4" eaLnBrk="1" latinLnBrk="0" hangingPunct="1"/>
            <a:r>
              <a:rPr lang="ga-IE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CF8FF-D6CC-A54C-9A78-1EAD4DCC1282}" type="datetimeFigureOut">
              <a:rPr lang="en-US" smtClean="0"/>
              <a:t>24/09/2012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ga-IE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ga-IE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CF8FF-D6CC-A54C-9A78-1EAD4DCC1282}" type="datetimeFigureOut">
              <a:rPr lang="en-US" smtClean="0"/>
              <a:t>24/09/2012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5FA9F752-CDEF-484D-BF78-7344C55CAA7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ga-IE" smtClean="0"/>
              <a:t>Click to edit Master text styles</a:t>
            </a:r>
          </a:p>
          <a:p>
            <a:pPr lvl="1" eaLnBrk="1" latinLnBrk="0" hangingPunct="1"/>
            <a:r>
              <a:rPr lang="ga-IE" smtClean="0"/>
              <a:t>Second level</a:t>
            </a:r>
          </a:p>
          <a:p>
            <a:pPr lvl="2" eaLnBrk="1" latinLnBrk="0" hangingPunct="1"/>
            <a:r>
              <a:rPr lang="ga-IE" smtClean="0"/>
              <a:t>Third level</a:t>
            </a:r>
          </a:p>
          <a:p>
            <a:pPr lvl="3" eaLnBrk="1" latinLnBrk="0" hangingPunct="1"/>
            <a:r>
              <a:rPr lang="ga-IE" smtClean="0"/>
              <a:t>Fourth level</a:t>
            </a:r>
          </a:p>
          <a:p>
            <a:pPr lvl="4" eaLnBrk="1" latinLnBrk="0" hangingPunct="1"/>
            <a:r>
              <a:rPr lang="ga-IE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ga-IE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CF8FF-D6CC-A54C-9A78-1EAD4DCC1282}" type="datetimeFigureOut">
              <a:rPr lang="en-US" smtClean="0"/>
              <a:t>24/09/2012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FA9F752-CDEF-484D-BF78-7344C55CAA71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ga-IE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ga-IE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3E2CF8FF-D6CC-A54C-9A78-1EAD4DCC1282}" type="datetimeFigureOut">
              <a:rPr lang="en-US" smtClean="0"/>
              <a:t>24/09/2012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9F752-CDEF-484D-BF78-7344C55CAA7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ga-IE" smtClean="0"/>
              <a:t>Click to edit Master text styles</a:t>
            </a:r>
          </a:p>
          <a:p>
            <a:pPr lvl="1" eaLnBrk="1" latinLnBrk="0" hangingPunct="1"/>
            <a:r>
              <a:rPr lang="ga-IE" smtClean="0"/>
              <a:t>Second level</a:t>
            </a:r>
          </a:p>
          <a:p>
            <a:pPr lvl="2" eaLnBrk="1" latinLnBrk="0" hangingPunct="1"/>
            <a:r>
              <a:rPr lang="ga-IE" smtClean="0"/>
              <a:t>Third level</a:t>
            </a:r>
          </a:p>
          <a:p>
            <a:pPr lvl="3" eaLnBrk="1" latinLnBrk="0" hangingPunct="1"/>
            <a:r>
              <a:rPr lang="ga-IE" smtClean="0"/>
              <a:t>Fourth level</a:t>
            </a:r>
          </a:p>
          <a:p>
            <a:pPr lvl="4" eaLnBrk="1" latinLnBrk="0" hangingPunct="1"/>
            <a:r>
              <a:rPr lang="ga-IE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ga-IE" smtClean="0"/>
              <a:t>Click to edit Master text styles</a:t>
            </a:r>
          </a:p>
          <a:p>
            <a:pPr lvl="1" eaLnBrk="1" latinLnBrk="0" hangingPunct="1"/>
            <a:r>
              <a:rPr lang="ga-IE" smtClean="0"/>
              <a:t>Second level</a:t>
            </a:r>
          </a:p>
          <a:p>
            <a:pPr lvl="2" eaLnBrk="1" latinLnBrk="0" hangingPunct="1"/>
            <a:r>
              <a:rPr lang="ga-IE" smtClean="0"/>
              <a:t>Third level</a:t>
            </a:r>
          </a:p>
          <a:p>
            <a:pPr lvl="3" eaLnBrk="1" latinLnBrk="0" hangingPunct="1"/>
            <a:r>
              <a:rPr lang="ga-IE" smtClean="0"/>
              <a:t>Fourth level</a:t>
            </a:r>
          </a:p>
          <a:p>
            <a:pPr lvl="4" eaLnBrk="1" latinLnBrk="0" hangingPunct="1"/>
            <a:r>
              <a:rPr lang="ga-IE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ga-IE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ga-IE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CF8FF-D6CC-A54C-9A78-1EAD4DCC1282}" type="datetimeFigureOut">
              <a:rPr lang="en-US" smtClean="0"/>
              <a:t>24/09/2012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ga-IE" smtClean="0"/>
              <a:t>Click to edit Master text styles</a:t>
            </a:r>
          </a:p>
          <a:p>
            <a:pPr lvl="1" eaLnBrk="1" latinLnBrk="0" hangingPunct="1"/>
            <a:r>
              <a:rPr lang="ga-IE" smtClean="0"/>
              <a:t>Second level</a:t>
            </a:r>
          </a:p>
          <a:p>
            <a:pPr lvl="2" eaLnBrk="1" latinLnBrk="0" hangingPunct="1"/>
            <a:r>
              <a:rPr lang="ga-IE" smtClean="0"/>
              <a:t>Third level</a:t>
            </a:r>
          </a:p>
          <a:p>
            <a:pPr lvl="3" eaLnBrk="1" latinLnBrk="0" hangingPunct="1"/>
            <a:r>
              <a:rPr lang="ga-IE" smtClean="0"/>
              <a:t>Fourth level</a:t>
            </a:r>
          </a:p>
          <a:p>
            <a:pPr lvl="4" eaLnBrk="1" latinLnBrk="0" hangingPunct="1"/>
            <a:r>
              <a:rPr lang="ga-IE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ga-IE" smtClean="0"/>
              <a:t>Click to edit Master text styles</a:t>
            </a:r>
          </a:p>
          <a:p>
            <a:pPr lvl="1" eaLnBrk="1" latinLnBrk="0" hangingPunct="1"/>
            <a:r>
              <a:rPr lang="ga-IE" smtClean="0"/>
              <a:t>Second level</a:t>
            </a:r>
          </a:p>
          <a:p>
            <a:pPr lvl="2" eaLnBrk="1" latinLnBrk="0" hangingPunct="1"/>
            <a:r>
              <a:rPr lang="ga-IE" smtClean="0"/>
              <a:t>Third level</a:t>
            </a:r>
          </a:p>
          <a:p>
            <a:pPr lvl="3" eaLnBrk="1" latinLnBrk="0" hangingPunct="1"/>
            <a:r>
              <a:rPr lang="ga-IE" smtClean="0"/>
              <a:t>Fourth level</a:t>
            </a:r>
          </a:p>
          <a:p>
            <a:pPr lvl="4" eaLnBrk="1" latinLnBrk="0" hangingPunct="1"/>
            <a:r>
              <a:rPr lang="ga-IE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5FA9F752-CDEF-484D-BF78-7344C55CAA71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ga-IE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ga-IE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CF8FF-D6CC-A54C-9A78-1EAD4DCC1282}" type="datetimeFigureOut">
              <a:rPr lang="en-US" smtClean="0"/>
              <a:t>24/09/2012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5FA9F752-CDEF-484D-BF78-7344C55CAA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CF8FF-D6CC-A54C-9A78-1EAD4DCC1282}" type="datetimeFigureOut">
              <a:rPr lang="en-US" smtClean="0"/>
              <a:t>24/09/2012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FA9F752-CDEF-484D-BF78-7344C55CAA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ga-IE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ga-IE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ga-IE" smtClean="0"/>
              <a:t>Click to edit Master text styles</a:t>
            </a:r>
          </a:p>
          <a:p>
            <a:pPr lvl="1" eaLnBrk="1" latinLnBrk="0" hangingPunct="1"/>
            <a:r>
              <a:rPr lang="ga-IE" smtClean="0"/>
              <a:t>Second level</a:t>
            </a:r>
          </a:p>
          <a:p>
            <a:pPr lvl="2" eaLnBrk="1" latinLnBrk="0" hangingPunct="1"/>
            <a:r>
              <a:rPr lang="ga-IE" smtClean="0"/>
              <a:t>Third level</a:t>
            </a:r>
          </a:p>
          <a:p>
            <a:pPr lvl="3" eaLnBrk="1" latinLnBrk="0" hangingPunct="1"/>
            <a:r>
              <a:rPr lang="ga-IE" smtClean="0"/>
              <a:t>Fourth level</a:t>
            </a:r>
          </a:p>
          <a:p>
            <a:pPr lvl="4" eaLnBrk="1" latinLnBrk="0" hangingPunct="1"/>
            <a:r>
              <a:rPr lang="ga-IE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FA9F752-CDEF-484D-BF78-7344C55CAA71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CF8FF-D6CC-A54C-9A78-1EAD4DCC1282}" type="datetimeFigureOut">
              <a:rPr lang="en-US" smtClean="0"/>
              <a:t>24/09/2012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5FA9F752-CDEF-484D-BF78-7344C55CAA71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ga-IE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ga-IE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ga-IE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3E2CF8FF-D6CC-A54C-9A78-1EAD4DCC1282}" type="datetimeFigureOut">
              <a:rPr lang="en-US" smtClean="0"/>
              <a:t>24/09/2012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3E2CF8FF-D6CC-A54C-9A78-1EAD4DCC1282}" type="datetimeFigureOut">
              <a:rPr lang="en-US" smtClean="0"/>
              <a:t>24/09/2012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FA9F752-CDEF-484D-BF78-7344C55CAA71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ga-IE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ga-IE" smtClean="0"/>
              <a:t>Click to edit Master text styles</a:t>
            </a:r>
          </a:p>
          <a:p>
            <a:pPr lvl="1" eaLnBrk="1" latinLnBrk="0" hangingPunct="1"/>
            <a:r>
              <a:rPr kumimoji="0" lang="ga-IE" smtClean="0"/>
              <a:t>Second level</a:t>
            </a:r>
          </a:p>
          <a:p>
            <a:pPr lvl="2" eaLnBrk="1" latinLnBrk="0" hangingPunct="1"/>
            <a:r>
              <a:rPr kumimoji="0" lang="ga-IE" smtClean="0"/>
              <a:t>Third level</a:t>
            </a:r>
          </a:p>
          <a:p>
            <a:pPr lvl="3" eaLnBrk="1" latinLnBrk="0" hangingPunct="1"/>
            <a:r>
              <a:rPr kumimoji="0" lang="ga-IE" smtClean="0"/>
              <a:t>Fourth level</a:t>
            </a:r>
          </a:p>
          <a:p>
            <a:pPr lvl="4" eaLnBrk="1" latinLnBrk="0" hangingPunct="1"/>
            <a:r>
              <a:rPr kumimoji="0" lang="ga-IE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Gerard Casey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1. Every impacted thing is hard to dislodge, and some teeth are impacted, so some teeth are hard to </a:t>
            </a:r>
            <a:r>
              <a:rPr lang="en-US" dirty="0" smtClean="0"/>
              <a:t>dislodge </a:t>
            </a:r>
          </a:p>
          <a:p>
            <a:r>
              <a:rPr lang="en-US" dirty="0" smtClean="0"/>
              <a:t>The last proposition is the conclusion</a:t>
            </a:r>
          </a:p>
          <a:p>
            <a:r>
              <a:rPr lang="en-US" dirty="0" smtClean="0"/>
              <a:t>Our terms will be P: impacted thing; H: things hard to dislodge; and T: teeth</a:t>
            </a:r>
          </a:p>
          <a:p>
            <a:r>
              <a:rPr lang="en-US" dirty="0" smtClean="0"/>
              <a:t>Translating into symbols, we get</a:t>
            </a:r>
          </a:p>
          <a:p>
            <a:r>
              <a:rPr lang="en-US" dirty="0" smtClean="0"/>
              <a:t>PAH, TIP, conclusion TIH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97249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Gerard Casey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4. Socialists favour higher taxes so some Liberals must do so too since some Liberals are Socialists</a:t>
            </a:r>
          </a:p>
          <a:p>
            <a:r>
              <a:rPr lang="en-US" dirty="0" smtClean="0"/>
              <a:t>5. Since human action is conditioned by circumstances and all human action involves morality, it must be that all that involves morality is conditioned by circumstances</a:t>
            </a:r>
          </a:p>
          <a:p>
            <a:r>
              <a:rPr lang="en-US" dirty="0" smtClean="0"/>
              <a:t>6. Since nothing that is easy is worthwhile and nothing that is good is easy, we have to conclude that nothing good is worthwhile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18994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Gerard Casey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1. No man is perfect. Some men are presidents so some presidents are not perfect</a:t>
            </a:r>
          </a:p>
          <a:p>
            <a:endParaRPr lang="en-US" dirty="0"/>
          </a:p>
          <a:p>
            <a:r>
              <a:rPr lang="en-US" dirty="0" smtClean="0"/>
              <a:t>M: man</a:t>
            </a:r>
          </a:p>
          <a:p>
            <a:r>
              <a:rPr lang="en-US" dirty="0" smtClean="0"/>
              <a:t>F: perfect being</a:t>
            </a:r>
          </a:p>
          <a:p>
            <a:r>
              <a:rPr lang="en-US" dirty="0" smtClean="0"/>
              <a:t>P: president</a:t>
            </a:r>
          </a:p>
          <a:p>
            <a:endParaRPr lang="en-US" dirty="0"/>
          </a:p>
          <a:p>
            <a:r>
              <a:rPr lang="en-US" dirty="0" smtClean="0"/>
              <a:t>MEF, MIP, therefore POF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34916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Gerard Casey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2. All chickens are born from eggs. All turkeys are also born from eggs. Therefore, all turkeys are chickens</a:t>
            </a:r>
          </a:p>
          <a:p>
            <a:endParaRPr lang="en-US" dirty="0"/>
          </a:p>
          <a:p>
            <a:r>
              <a:rPr lang="en-US" dirty="0" smtClean="0"/>
              <a:t>C: chickens</a:t>
            </a:r>
          </a:p>
          <a:p>
            <a:r>
              <a:rPr lang="en-US" dirty="0" smtClean="0"/>
              <a:t>G: animals born from eggs</a:t>
            </a:r>
          </a:p>
          <a:p>
            <a:r>
              <a:rPr lang="en-US" dirty="0" smtClean="0"/>
              <a:t>T: turkeys</a:t>
            </a:r>
          </a:p>
          <a:p>
            <a:endParaRPr lang="en-US" dirty="0"/>
          </a:p>
          <a:p>
            <a:r>
              <a:rPr lang="en-US" dirty="0" smtClean="0"/>
              <a:t>CAG, TAG, therefore TAC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72244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Gerard Casey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3. No philosophers know what mathematics is because philosophers aren’t mathematicians and mathematicians know what mathematics is</a:t>
            </a:r>
          </a:p>
          <a:p>
            <a:endParaRPr lang="en-US" dirty="0"/>
          </a:p>
          <a:p>
            <a:r>
              <a:rPr lang="en-US" dirty="0" smtClean="0"/>
              <a:t>P: philosophers</a:t>
            </a:r>
          </a:p>
          <a:p>
            <a:r>
              <a:rPr lang="en-US" dirty="0" smtClean="0"/>
              <a:t>K: people who know what mathematics is</a:t>
            </a:r>
          </a:p>
          <a:p>
            <a:r>
              <a:rPr lang="en-US" dirty="0" smtClean="0"/>
              <a:t>N: mathematician</a:t>
            </a:r>
          </a:p>
          <a:p>
            <a:endParaRPr lang="en-US" dirty="0"/>
          </a:p>
          <a:p>
            <a:r>
              <a:rPr lang="en-US" dirty="0" smtClean="0"/>
              <a:t>PEN, NAM, therefore PEM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65742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Gerard Casey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4. Socialists favour higher taxes so some Liberals must do so too since some Liberals are Socialists</a:t>
            </a:r>
          </a:p>
          <a:p>
            <a:endParaRPr lang="en-US" dirty="0"/>
          </a:p>
          <a:p>
            <a:r>
              <a:rPr lang="en-US" dirty="0" smtClean="0"/>
              <a:t>S: socialists</a:t>
            </a:r>
          </a:p>
          <a:p>
            <a:r>
              <a:rPr lang="en-US" dirty="0" smtClean="0"/>
              <a:t>L: liberals</a:t>
            </a:r>
          </a:p>
          <a:p>
            <a:r>
              <a:rPr lang="en-US" dirty="0" smtClean="0"/>
              <a:t>X: people who favour higher taxes</a:t>
            </a:r>
          </a:p>
          <a:p>
            <a:endParaRPr lang="en-US" dirty="0"/>
          </a:p>
          <a:p>
            <a:r>
              <a:rPr lang="en-US" dirty="0" smtClean="0"/>
              <a:t>SAX, LIS, therefore LIX</a:t>
            </a:r>
          </a:p>
        </p:txBody>
      </p:sp>
    </p:spTree>
    <p:extLst>
      <p:ext uri="{BB962C8B-B14F-4D97-AF65-F5344CB8AC3E}">
        <p14:creationId xmlns:p14="http://schemas.microsoft.com/office/powerpoint/2010/main" val="3669537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Gerard Casey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5. Since human action is conditioned by circumstances and all human action involves morality, it must be that all that involves morality is conditioned by circumstances</a:t>
            </a:r>
          </a:p>
          <a:p>
            <a:endParaRPr lang="en-US" dirty="0"/>
          </a:p>
          <a:p>
            <a:r>
              <a:rPr lang="en-US" dirty="0" smtClean="0"/>
              <a:t>H: human action</a:t>
            </a:r>
          </a:p>
          <a:p>
            <a:r>
              <a:rPr lang="en-US" dirty="0" smtClean="0"/>
              <a:t>C: activity conditioned by circumstances</a:t>
            </a:r>
          </a:p>
          <a:p>
            <a:r>
              <a:rPr lang="en-US" dirty="0" smtClean="0"/>
              <a:t>M: activity involving morality</a:t>
            </a:r>
          </a:p>
          <a:p>
            <a:endParaRPr lang="en-US" dirty="0"/>
          </a:p>
          <a:p>
            <a:r>
              <a:rPr lang="en-US" dirty="0" smtClean="0"/>
              <a:t>HAC, HAM, therefore MAC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07336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Gerard Casey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6. Since nothing that is easy is worthwhile and nothing that is good is easy, we have to conclude that nothing good is worthwhile</a:t>
            </a:r>
          </a:p>
          <a:p>
            <a:endParaRPr lang="en-US" dirty="0"/>
          </a:p>
          <a:p>
            <a:r>
              <a:rPr lang="en-US" dirty="0" smtClean="0"/>
              <a:t>S: things that are easy</a:t>
            </a:r>
          </a:p>
          <a:p>
            <a:r>
              <a:rPr lang="en-US" dirty="0" smtClean="0"/>
              <a:t>W: things that are worthwhile</a:t>
            </a:r>
          </a:p>
          <a:p>
            <a:r>
              <a:rPr lang="en-US" dirty="0" smtClean="0"/>
              <a:t>G; things that are good</a:t>
            </a:r>
          </a:p>
          <a:p>
            <a:endParaRPr lang="en-US" dirty="0"/>
          </a:p>
          <a:p>
            <a:r>
              <a:rPr lang="en-US" dirty="0" smtClean="0"/>
              <a:t>SEW, GES, therefore GEW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15855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Gerard Casey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Now that we’ve got some experience under our belts, it might be a good idea once more to distinguish between validity and truth </a:t>
            </a:r>
          </a:p>
          <a:p>
            <a:r>
              <a:rPr lang="en-US" dirty="0" smtClean="0"/>
              <a:t>An argument is valid if, whenever its premises are true, its conclusion must be true as well. All combinations of truth and falsity of premises and conclusions are possible with a valid argument with one exception—if you have true premises you must have a true conclusion.</a:t>
            </a:r>
          </a:p>
          <a:p>
            <a:r>
              <a:rPr lang="en-US" dirty="0" smtClean="0"/>
              <a:t>Let’s see two examples: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38097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Gerard Casey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“Hitler was a Frenchman; all Frenchmen are Polish speakers; therefore, Hitler was a Polish speaker”</a:t>
            </a:r>
          </a:p>
          <a:p>
            <a:r>
              <a:rPr lang="en-US" dirty="0" smtClean="0"/>
              <a:t>The premises and conclusion of this argument are all false but the argument is nonetheless valid</a:t>
            </a:r>
          </a:p>
          <a:p>
            <a:r>
              <a:rPr lang="en-US" dirty="0" smtClean="0"/>
              <a:t>Translate it and check if for yourself (treating the singular first premises as a universal)</a:t>
            </a:r>
          </a:p>
          <a:p>
            <a:r>
              <a:rPr lang="en-US" dirty="0" smtClean="0"/>
              <a:t>Letting H: Hitler; F: Frenchman; P: Polish speaker</a:t>
            </a:r>
          </a:p>
          <a:p>
            <a:r>
              <a:rPr lang="en-US" dirty="0" smtClean="0"/>
              <a:t>We get</a:t>
            </a:r>
          </a:p>
          <a:p>
            <a:r>
              <a:rPr lang="en-US" dirty="0" smtClean="0"/>
              <a:t>HAF, FAP, therefore HAP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81555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Gerard Casey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“Hitler was a Frenchman; all Frenchmen are German speakers; therefore, Hitler was a German speaker”</a:t>
            </a:r>
          </a:p>
          <a:p>
            <a:r>
              <a:rPr lang="en-US" dirty="0" smtClean="0"/>
              <a:t>The premises of this argument are all false while the conclusion is true but the argument is nonetheless valid</a:t>
            </a:r>
          </a:p>
          <a:p>
            <a:r>
              <a:rPr lang="en-US" dirty="0" smtClean="0"/>
              <a:t>Translate it and check if for yourself (treating the singular first premises as a universal)</a:t>
            </a:r>
          </a:p>
          <a:p>
            <a:r>
              <a:rPr lang="en-US" dirty="0" smtClean="0"/>
              <a:t>Letting H: Hitler; F: Frenchman; G: German speaker</a:t>
            </a:r>
          </a:p>
          <a:p>
            <a:r>
              <a:rPr lang="en-US" dirty="0" smtClean="0"/>
              <a:t>We get</a:t>
            </a:r>
          </a:p>
          <a:p>
            <a:r>
              <a:rPr lang="en-US" dirty="0" smtClean="0"/>
              <a:t>HAF, FAG, therefore HAG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40142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Gerard Casey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PAH, TIP, conclusion </a:t>
            </a:r>
            <a:r>
              <a:rPr lang="en-US" dirty="0" smtClean="0"/>
              <a:t>TIH</a:t>
            </a:r>
          </a:p>
          <a:p>
            <a:r>
              <a:rPr lang="en-US" dirty="0" smtClean="0"/>
              <a:t>This arguments satisfies the constitutive rules so it is a syllogism</a:t>
            </a:r>
            <a:endParaRPr lang="en-US" dirty="0"/>
          </a:p>
          <a:p>
            <a:r>
              <a:rPr lang="en-US" dirty="0" smtClean="0"/>
              <a:t>Inferential rules</a:t>
            </a:r>
          </a:p>
          <a:p>
            <a:r>
              <a:rPr lang="en-US" dirty="0" smtClean="0"/>
              <a:t>Rule 1 is satisfied</a:t>
            </a:r>
          </a:p>
          <a:p>
            <a:r>
              <a:rPr lang="en-US" dirty="0" smtClean="0"/>
              <a:t>Rule 2 is satisfied</a:t>
            </a:r>
          </a:p>
          <a:p>
            <a:r>
              <a:rPr lang="en-US" dirty="0" smtClean="0"/>
              <a:t>Rule 3 is satisfied, as is Rule 4</a:t>
            </a:r>
          </a:p>
          <a:p>
            <a:r>
              <a:rPr lang="en-US" dirty="0" smtClean="0"/>
              <a:t>P is distributed in the first premise</a:t>
            </a:r>
          </a:p>
          <a:p>
            <a:r>
              <a:rPr lang="en-US" dirty="0" smtClean="0"/>
              <a:t>Rule 5 is satisfied, as is rule 6</a:t>
            </a:r>
          </a:p>
          <a:p>
            <a:r>
              <a:rPr lang="en-US" dirty="0" smtClean="0"/>
              <a:t>The syllogism is valid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76833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Gerard Casey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2. No scholar ignores primary sources and, since some historians are scholars, it follows that not all historians ignore primary </a:t>
            </a:r>
            <a:r>
              <a:rPr lang="en-US" dirty="0" smtClean="0"/>
              <a:t>sources </a:t>
            </a:r>
          </a:p>
          <a:p>
            <a:r>
              <a:rPr lang="en-US" dirty="0" smtClean="0"/>
              <a:t>Once again, the last proposition is the conclusion.</a:t>
            </a:r>
          </a:p>
          <a:p>
            <a:r>
              <a:rPr lang="en-US" dirty="0" smtClean="0"/>
              <a:t>Let S: scholars; H: historians; and P: people who ignore primary sources</a:t>
            </a:r>
          </a:p>
          <a:p>
            <a:r>
              <a:rPr lang="en-US" dirty="0" smtClean="0"/>
              <a:t>Translating, we get, SEP, HIS, conclusion HOP</a:t>
            </a:r>
          </a:p>
          <a:p>
            <a:r>
              <a:rPr lang="en-US" dirty="0" smtClean="0"/>
              <a:t>(remember, ‘not all…’, ‘not every…’ propositions are always particular negative)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00670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Gerard Casey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SEP</a:t>
            </a:r>
            <a:r>
              <a:rPr lang="en-US" dirty="0"/>
              <a:t>, HIS, conclusion </a:t>
            </a:r>
            <a:r>
              <a:rPr lang="en-US" dirty="0" smtClean="0"/>
              <a:t>HOP</a:t>
            </a:r>
          </a:p>
          <a:p>
            <a:r>
              <a:rPr lang="en-US" dirty="0" smtClean="0"/>
              <a:t>It satisfies the constitutive rules and is a syllogism</a:t>
            </a:r>
          </a:p>
          <a:p>
            <a:r>
              <a:rPr lang="en-US" dirty="0" smtClean="0"/>
              <a:t>Inferential rules</a:t>
            </a:r>
          </a:p>
          <a:p>
            <a:r>
              <a:rPr lang="en-US" dirty="0" smtClean="0"/>
              <a:t>Rule 1 is satisfied</a:t>
            </a:r>
          </a:p>
          <a:p>
            <a:r>
              <a:rPr lang="en-US" dirty="0" smtClean="0"/>
              <a:t>Rule 2 is satisfied</a:t>
            </a:r>
          </a:p>
          <a:p>
            <a:r>
              <a:rPr lang="en-US" dirty="0" smtClean="0"/>
              <a:t>Rule 3 is satisfied as is rule 4</a:t>
            </a:r>
          </a:p>
          <a:p>
            <a:r>
              <a:rPr lang="en-US" dirty="0" smtClean="0"/>
              <a:t>The terms S and P are distributed in premise on, and P is distributed in the conclusion</a:t>
            </a:r>
          </a:p>
          <a:p>
            <a:r>
              <a:rPr lang="en-US" dirty="0" smtClean="0"/>
              <a:t>Rule 5 is satisfied as is rule 6</a:t>
            </a:r>
          </a:p>
          <a:p>
            <a:r>
              <a:rPr lang="en-US" dirty="0" smtClean="0"/>
              <a:t>The syllogism is valid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76906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Gerard Casey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3. Since every human being is teachable, it follows that dogs are not teachable, for dogs are not human </a:t>
            </a:r>
            <a:r>
              <a:rPr lang="en-US" dirty="0" smtClean="0"/>
              <a:t>beings </a:t>
            </a:r>
          </a:p>
          <a:p>
            <a:r>
              <a:rPr lang="en-US" dirty="0" smtClean="0"/>
              <a:t>The conclusion to this argument is “dogs are not teachable”</a:t>
            </a:r>
          </a:p>
          <a:p>
            <a:r>
              <a:rPr lang="en-US" dirty="0" smtClean="0"/>
              <a:t>Let H: human being; D: dogs; and T: teachable creatures</a:t>
            </a:r>
          </a:p>
          <a:p>
            <a:r>
              <a:rPr lang="en-US" dirty="0" smtClean="0"/>
              <a:t>Our argument is: HAT, DEH, conclusion DET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49038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Gerard Casey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HAT</a:t>
            </a:r>
            <a:r>
              <a:rPr lang="en-US" dirty="0"/>
              <a:t>, DEH, conclusion </a:t>
            </a:r>
            <a:r>
              <a:rPr lang="en-US" dirty="0" smtClean="0"/>
              <a:t>DET</a:t>
            </a:r>
          </a:p>
          <a:p>
            <a:r>
              <a:rPr lang="en-US" dirty="0" smtClean="0"/>
              <a:t>It satisfies the constitutive rules and is a syllogism</a:t>
            </a:r>
          </a:p>
          <a:p>
            <a:r>
              <a:rPr lang="en-US" dirty="0" smtClean="0"/>
              <a:t>Inferential rules</a:t>
            </a:r>
          </a:p>
          <a:p>
            <a:r>
              <a:rPr lang="en-US" dirty="0" smtClean="0"/>
              <a:t>Rule 1 is satisfied</a:t>
            </a:r>
          </a:p>
          <a:p>
            <a:r>
              <a:rPr lang="en-US" dirty="0" smtClean="0"/>
              <a:t>Rule 2 is vacuously satisfied</a:t>
            </a:r>
          </a:p>
          <a:p>
            <a:r>
              <a:rPr lang="en-US" dirty="0" smtClean="0"/>
              <a:t>Rule 3 is satisfied, as is rule 4</a:t>
            </a:r>
          </a:p>
          <a:p>
            <a:r>
              <a:rPr lang="en-US" dirty="0" smtClean="0"/>
              <a:t>H is distributed in the first premise, D and H in the second, and D and T in the conclusion</a:t>
            </a:r>
          </a:p>
          <a:p>
            <a:r>
              <a:rPr lang="en-US" dirty="0" smtClean="0"/>
              <a:t>Rule 5 is satisfied but not rule 6 as T is distributed in the conclusion but not in its premise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56715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Gerard Casey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4. Aluminium is not a compound substance, for it is a metal and none of the metals is a compound </a:t>
            </a:r>
            <a:r>
              <a:rPr lang="en-US" dirty="0" smtClean="0"/>
              <a:t>substance</a:t>
            </a:r>
          </a:p>
          <a:p>
            <a:r>
              <a:rPr lang="en-US" dirty="0" smtClean="0"/>
              <a:t>Here, the conclusion is “Aluminium is not a compound substance”</a:t>
            </a:r>
          </a:p>
          <a:p>
            <a:r>
              <a:rPr lang="en-US" dirty="0" smtClean="0"/>
              <a:t>Let L: aluminium; C: compound substance, and M; metal</a:t>
            </a:r>
          </a:p>
          <a:p>
            <a:r>
              <a:rPr lang="en-US" dirty="0" smtClean="0"/>
              <a:t>Our translation gives us: LAM, MEC, therefore LEC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10638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Gerard Casey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LAM, MEC, therefore LEC</a:t>
            </a:r>
          </a:p>
          <a:p>
            <a:r>
              <a:rPr lang="en-US" dirty="0" smtClean="0"/>
              <a:t>It satisfies the constitutive rules</a:t>
            </a:r>
          </a:p>
          <a:p>
            <a:r>
              <a:rPr lang="en-US" dirty="0" smtClean="0"/>
              <a:t>Inferential rules</a:t>
            </a:r>
          </a:p>
          <a:p>
            <a:r>
              <a:rPr lang="en-US" dirty="0" smtClean="0"/>
              <a:t>Rule 1 is satisfied, as is rule 2 (vacuously)</a:t>
            </a:r>
          </a:p>
          <a:p>
            <a:r>
              <a:rPr lang="en-US" dirty="0" smtClean="0"/>
              <a:t>Rule 3 is satisfied and so is rule 4</a:t>
            </a:r>
          </a:p>
          <a:p>
            <a:r>
              <a:rPr lang="en-US" dirty="0" smtClean="0"/>
              <a:t>L is distributed in premise 1 and M and C are distributed in premise 2. L and C are distributed in the conclusion</a:t>
            </a:r>
          </a:p>
          <a:p>
            <a:r>
              <a:rPr lang="en-US" dirty="0" smtClean="0"/>
              <a:t>Rule 5 is satisfied, and so is rule 6. </a:t>
            </a:r>
            <a:endParaRPr lang="en-US" dirty="0"/>
          </a:p>
          <a:p>
            <a:r>
              <a:rPr lang="en-US" dirty="0" smtClean="0"/>
              <a:t>The syllogism is valid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59592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more arguments to try you hand at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Gerard Casey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1. No </a:t>
            </a:r>
            <a:r>
              <a:rPr lang="en-US" dirty="0"/>
              <a:t>man is perfect. Some men are presidents so some presidents are not perfect</a:t>
            </a:r>
          </a:p>
          <a:p>
            <a:r>
              <a:rPr lang="en-US" dirty="0" smtClean="0"/>
              <a:t>2. All chickens are born from eggs. All turkeys are also born from eggs. Therefore, all turkeys are chickens</a:t>
            </a:r>
          </a:p>
          <a:p>
            <a:r>
              <a:rPr lang="en-US" dirty="0" smtClean="0"/>
              <a:t>3. No philosophers know what mathematics is because philosophers aren’t mathematicians and mathematicians know what mathematics 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01027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Civic.thmx</Template>
  <TotalTime>0</TotalTime>
  <Words>1189</Words>
  <Application>Microsoft Macintosh PowerPoint</Application>
  <PresentationFormat>On-screen Show (4:3)</PresentationFormat>
  <Paragraphs>136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Civic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Some more arguments to try you hand at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UCD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Gerard Casey</dc:creator>
  <cp:lastModifiedBy>Gerard Casey</cp:lastModifiedBy>
  <cp:revision>1</cp:revision>
  <dcterms:created xsi:type="dcterms:W3CDTF">2012-09-24T21:04:32Z</dcterms:created>
  <dcterms:modified xsi:type="dcterms:W3CDTF">2012-09-24T21:05:05Z</dcterms:modified>
</cp:coreProperties>
</file>