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2" d="100"/>
          <a:sy n="32" d="100"/>
        </p:scale>
        <p:origin x="-222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BE2A3167-682B-0141-8E2C-C670F03FC121}"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1D92C9A-25E2-5D42-9B41-91C11B0C7271}"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BE2A3167-682B-0141-8E2C-C670F03FC12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92C9A-25E2-5D42-9B41-91C11B0C727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1D92C9A-25E2-5D42-9B41-91C11B0C7271}"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BE2A3167-682B-0141-8E2C-C670F03FC12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BE2A3167-682B-0141-8E2C-C670F03FC12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F1D92C9A-25E2-5D42-9B41-91C11B0C7271}"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BE2A3167-682B-0141-8E2C-C670F03FC121}"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1D92C9A-25E2-5D42-9B41-91C11B0C7271}"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E2A3167-682B-0141-8E2C-C670F03FC121}"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92C9A-25E2-5D42-9B41-91C11B0C7271}"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BE2A3167-682B-0141-8E2C-C670F03FC121}"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1D92C9A-25E2-5D42-9B41-91C11B0C7271}"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BE2A3167-682B-0141-8E2C-C670F03FC121}"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F1D92C9A-25E2-5D42-9B41-91C11B0C727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E2A3167-682B-0141-8E2C-C670F03FC121}"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1D92C9A-25E2-5D42-9B41-91C11B0C727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1D92C9A-25E2-5D42-9B41-91C11B0C7271}"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E2A3167-682B-0141-8E2C-C670F03FC121}"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1D92C9A-25E2-5D42-9B41-91C11B0C7271}"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E2A3167-682B-0141-8E2C-C670F03FC121}"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E2A3167-682B-0141-8E2C-C670F03FC121}"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1D92C9A-25E2-5D42-9B41-91C11B0C7271}"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n.wikipedia.org/wiki/Syllogis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 these for yourself</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At the end of the last lesson, I suggested you might try your hand at the following arguments:</a:t>
            </a:r>
          </a:p>
          <a:p>
            <a:endParaRPr lang="en-US" dirty="0"/>
          </a:p>
          <a:p>
            <a:r>
              <a:rPr lang="en-US" dirty="0" smtClean="0"/>
              <a:t>1</a:t>
            </a:r>
            <a:r>
              <a:rPr lang="en-US" dirty="0"/>
              <a:t>. MAP, MES, conclusion SEP</a:t>
            </a:r>
          </a:p>
          <a:p>
            <a:r>
              <a:rPr lang="en-US" dirty="0"/>
              <a:t>2. RIX, XOT, conclusion TOR</a:t>
            </a:r>
          </a:p>
          <a:p>
            <a:r>
              <a:rPr lang="en-US" dirty="0"/>
              <a:t>3. DEP, RIX, conclusion XOD</a:t>
            </a:r>
          </a:p>
          <a:p>
            <a:r>
              <a:rPr lang="en-US" dirty="0"/>
              <a:t>4. CE</a:t>
            </a:r>
            <a:r>
              <a:rPr lang="en-US" u="sng" dirty="0"/>
              <a:t>Z</a:t>
            </a:r>
            <a:r>
              <a:rPr lang="en-US" dirty="0"/>
              <a:t>, ZOF, conclusion FOC</a:t>
            </a:r>
          </a:p>
          <a:p>
            <a:endParaRPr lang="en-US" dirty="0"/>
          </a:p>
        </p:txBody>
      </p:sp>
    </p:spTree>
    <p:extLst>
      <p:ext uri="{BB962C8B-B14F-4D97-AF65-F5344CB8AC3E}">
        <p14:creationId xmlns:p14="http://schemas.microsoft.com/office/powerpoint/2010/main" val="32741601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 for </a:t>
            </a:r>
            <a:r>
              <a:rPr lang="en-US" dirty="0" smtClean="0"/>
              <a:t>exercises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85000" lnSpcReduction="10000"/>
          </a:bodyPr>
          <a:lstStyle/>
          <a:p>
            <a:r>
              <a:rPr lang="en-US" dirty="0"/>
              <a:t>1</a:t>
            </a:r>
            <a:r>
              <a:rPr lang="en-US" dirty="0" smtClean="0"/>
              <a:t>. Identify </a:t>
            </a:r>
            <a:r>
              <a:rPr lang="en-US" dirty="0"/>
              <a:t>the conclusion. The conclusion is not necessarily the last proposition in the argument. Words such as ‘so’, ‘thus’, ‘therefore’, ‘it follows that’ are conclusion indicators. Words such as ‘for’, ‘since’, and ‘because’ are premise </a:t>
            </a:r>
            <a:r>
              <a:rPr lang="en-US" dirty="0" smtClean="0"/>
              <a:t>indicators</a:t>
            </a:r>
            <a:endParaRPr lang="en-US" dirty="0"/>
          </a:p>
          <a:p>
            <a:r>
              <a:rPr lang="en-US" dirty="0"/>
              <a:t>2</a:t>
            </a:r>
            <a:r>
              <a:rPr lang="en-US" dirty="0" smtClean="0"/>
              <a:t>. Put </a:t>
            </a:r>
            <a:r>
              <a:rPr lang="en-US" dirty="0"/>
              <a:t>the propositions of the argument into proper </a:t>
            </a:r>
            <a:r>
              <a:rPr lang="en-US" dirty="0" smtClean="0"/>
              <a:t>form</a:t>
            </a:r>
            <a:endParaRPr lang="en-US" dirty="0"/>
          </a:p>
          <a:p>
            <a:r>
              <a:rPr lang="en-US" dirty="0"/>
              <a:t>3</a:t>
            </a:r>
            <a:r>
              <a:rPr lang="en-US" dirty="0" smtClean="0"/>
              <a:t>. Assign </a:t>
            </a:r>
            <a:r>
              <a:rPr lang="en-US" dirty="0"/>
              <a:t>letters to the basic terms in the </a:t>
            </a:r>
            <a:r>
              <a:rPr lang="en-US" dirty="0" smtClean="0"/>
              <a:t>propositions</a:t>
            </a:r>
            <a:endParaRPr lang="en-US" dirty="0"/>
          </a:p>
          <a:p>
            <a:r>
              <a:rPr lang="en-US" dirty="0"/>
              <a:t>4</a:t>
            </a:r>
            <a:r>
              <a:rPr lang="en-US" dirty="0" smtClean="0"/>
              <a:t>. Translate </a:t>
            </a:r>
            <a:r>
              <a:rPr lang="en-US" dirty="0"/>
              <a:t>the proposition into </a:t>
            </a:r>
            <a:r>
              <a:rPr lang="en-US" dirty="0" smtClean="0"/>
              <a:t>symbols</a:t>
            </a:r>
            <a:endParaRPr lang="en-US" dirty="0"/>
          </a:p>
          <a:p>
            <a:r>
              <a:rPr lang="en-US" dirty="0"/>
              <a:t>5</a:t>
            </a:r>
            <a:r>
              <a:rPr lang="en-US" dirty="0" smtClean="0"/>
              <a:t>. Apply </a:t>
            </a:r>
            <a:r>
              <a:rPr lang="en-US" dirty="0"/>
              <a:t>the constitutive rules. If an argument fails the constitutive rules by virtue of having more than three terms, it may be possible to transform it into a syllogism </a:t>
            </a:r>
            <a:r>
              <a:rPr lang="en-US" dirty="0" smtClean="0"/>
              <a:t>by eduction</a:t>
            </a:r>
            <a:endParaRPr lang="en-US" dirty="0"/>
          </a:p>
          <a:p>
            <a:r>
              <a:rPr lang="en-US" dirty="0"/>
              <a:t>6</a:t>
            </a:r>
            <a:r>
              <a:rPr lang="en-US" dirty="0" smtClean="0"/>
              <a:t>. Apply </a:t>
            </a:r>
            <a:r>
              <a:rPr lang="en-US" dirty="0"/>
              <a:t>the inferential rules. Before applying rules 5 and 6, mark the terms in the proposition that are </a:t>
            </a:r>
            <a:r>
              <a:rPr lang="en-US" dirty="0" smtClean="0"/>
              <a:t>distributed</a:t>
            </a:r>
            <a:endParaRPr lang="en-US" dirty="0"/>
          </a:p>
          <a:p>
            <a:endParaRPr lang="en-US" dirty="0"/>
          </a:p>
        </p:txBody>
      </p:sp>
    </p:spTree>
    <p:extLst>
      <p:ext uri="{BB962C8B-B14F-4D97-AF65-F5344CB8AC3E}">
        <p14:creationId xmlns:p14="http://schemas.microsoft.com/office/powerpoint/2010/main" val="15956470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a:t>1. MAP, MES, conclusion </a:t>
            </a:r>
            <a:r>
              <a:rPr lang="en-US" dirty="0" smtClean="0"/>
              <a:t>SEP</a:t>
            </a:r>
          </a:p>
          <a:p>
            <a:r>
              <a:rPr lang="en-US" dirty="0" smtClean="0"/>
              <a:t>This meets the constitutive rules so it is a syllogism</a:t>
            </a:r>
          </a:p>
          <a:p>
            <a:endParaRPr lang="en-US" dirty="0" smtClean="0"/>
          </a:p>
          <a:p>
            <a:r>
              <a:rPr lang="en-US" dirty="0" smtClean="0"/>
              <a:t>Inferential rules</a:t>
            </a:r>
          </a:p>
          <a:p>
            <a:r>
              <a:rPr lang="en-US" dirty="0" smtClean="0"/>
              <a:t>Rule 1 is satisfied (there is at least one universal premise)</a:t>
            </a:r>
          </a:p>
          <a:p>
            <a:r>
              <a:rPr lang="en-US" dirty="0" smtClean="0"/>
              <a:t>Rule 2 is vacuously satisfied</a:t>
            </a:r>
          </a:p>
          <a:p>
            <a:r>
              <a:rPr lang="en-US" dirty="0" smtClean="0"/>
              <a:t>Rule 3 is satisfied (there is at least one affirmative premise)</a:t>
            </a:r>
          </a:p>
          <a:p>
            <a:r>
              <a:rPr lang="en-US" dirty="0" smtClean="0"/>
              <a:t>Rule 4 is satisfied—we have a negative premise and a negative conclusion</a:t>
            </a:r>
            <a:endParaRPr lang="en-US" dirty="0"/>
          </a:p>
          <a:p>
            <a:endParaRPr lang="en-US" dirty="0"/>
          </a:p>
        </p:txBody>
      </p:sp>
    </p:spTree>
    <p:extLst>
      <p:ext uri="{BB962C8B-B14F-4D97-AF65-F5344CB8AC3E}">
        <p14:creationId xmlns:p14="http://schemas.microsoft.com/office/powerpoint/2010/main" val="30297807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Before applying rules 5 &amp; 6, we need to note the distribution of terms in the propositions</a:t>
            </a:r>
          </a:p>
          <a:p>
            <a:r>
              <a:rPr lang="en-US" dirty="0" smtClean="0"/>
              <a:t>M is distributed in premise 1</a:t>
            </a:r>
          </a:p>
          <a:p>
            <a:r>
              <a:rPr lang="en-US" dirty="0" smtClean="0"/>
              <a:t>M and S are both distributed in premise 2</a:t>
            </a:r>
          </a:p>
          <a:p>
            <a:r>
              <a:rPr lang="en-US" dirty="0" smtClean="0"/>
              <a:t>S and P are both distributed in the conclusion</a:t>
            </a:r>
          </a:p>
          <a:p>
            <a:r>
              <a:rPr lang="en-US" dirty="0" smtClean="0"/>
              <a:t>Rule 5 is satisfied—the middle term, the term common to both premises (in this case M) is distributed at least once</a:t>
            </a:r>
          </a:p>
          <a:p>
            <a:r>
              <a:rPr lang="en-US" dirty="0" smtClean="0"/>
              <a:t>Rule 6, however, is not satisfied. P is distributed in the conclusion but not in the first premise.</a:t>
            </a:r>
          </a:p>
          <a:p>
            <a:r>
              <a:rPr lang="en-US" dirty="0" smtClean="0"/>
              <a:t>The syllogism is invalid</a:t>
            </a:r>
            <a:endParaRPr lang="en-US" dirty="0"/>
          </a:p>
        </p:txBody>
      </p:sp>
    </p:spTree>
    <p:extLst>
      <p:ext uri="{BB962C8B-B14F-4D97-AF65-F5344CB8AC3E}">
        <p14:creationId xmlns:p14="http://schemas.microsoft.com/office/powerpoint/2010/main" val="10491970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2. RIX, XOT, conclusion </a:t>
            </a:r>
            <a:r>
              <a:rPr lang="en-US" dirty="0" smtClean="0"/>
              <a:t>TOR</a:t>
            </a:r>
          </a:p>
          <a:p>
            <a:endParaRPr lang="en-US" dirty="0" smtClean="0"/>
          </a:p>
          <a:p>
            <a:r>
              <a:rPr lang="en-US" dirty="0" smtClean="0"/>
              <a:t>It meets the constitutive rules</a:t>
            </a:r>
          </a:p>
          <a:p>
            <a:endParaRPr lang="en-US" dirty="0"/>
          </a:p>
          <a:p>
            <a:r>
              <a:rPr lang="en-US" dirty="0" smtClean="0"/>
              <a:t>Inferential rules</a:t>
            </a:r>
          </a:p>
          <a:p>
            <a:r>
              <a:rPr lang="en-US" dirty="0" smtClean="0"/>
              <a:t>It fails rule 1—there must be at least one universal premise.</a:t>
            </a:r>
          </a:p>
          <a:p>
            <a:r>
              <a:rPr lang="en-US" dirty="0" smtClean="0"/>
              <a:t>The syllogism is invalid</a:t>
            </a:r>
            <a:endParaRPr lang="en-US" dirty="0"/>
          </a:p>
          <a:p>
            <a:endParaRPr lang="en-US" dirty="0"/>
          </a:p>
        </p:txBody>
      </p:sp>
    </p:spTree>
    <p:extLst>
      <p:ext uri="{BB962C8B-B14F-4D97-AF65-F5344CB8AC3E}">
        <p14:creationId xmlns:p14="http://schemas.microsoft.com/office/powerpoint/2010/main" val="2150576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3. DEP, RIX, conclusion </a:t>
            </a:r>
            <a:r>
              <a:rPr lang="en-US" dirty="0" smtClean="0"/>
              <a:t>XOD</a:t>
            </a:r>
          </a:p>
          <a:p>
            <a:endParaRPr lang="en-US" dirty="0"/>
          </a:p>
          <a:p>
            <a:r>
              <a:rPr lang="en-US" dirty="0" smtClean="0"/>
              <a:t>As it stands, this argument has 4 terms: D, P. R and X. There is no way to reduce the number to 3 so, this argument is not and cannot be made into a syllogism. The inferential rules do not apply</a:t>
            </a:r>
            <a:endParaRPr lang="en-US" dirty="0"/>
          </a:p>
        </p:txBody>
      </p:sp>
    </p:spTree>
    <p:extLst>
      <p:ext uri="{BB962C8B-B14F-4D97-AF65-F5344CB8AC3E}">
        <p14:creationId xmlns:p14="http://schemas.microsoft.com/office/powerpoint/2010/main" val="554006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4. CE</a:t>
            </a:r>
            <a:r>
              <a:rPr lang="en-US" u="sng" dirty="0"/>
              <a:t>Z</a:t>
            </a:r>
            <a:r>
              <a:rPr lang="en-US" dirty="0"/>
              <a:t>, ZOF, conclusion </a:t>
            </a:r>
            <a:r>
              <a:rPr lang="en-US" dirty="0" smtClean="0"/>
              <a:t>FOC</a:t>
            </a:r>
          </a:p>
          <a:p>
            <a:r>
              <a:rPr lang="en-US" dirty="0" smtClean="0"/>
              <a:t>As it stands, this argument has 4 terms: C, </a:t>
            </a:r>
            <a:r>
              <a:rPr lang="en-US" u="sng" dirty="0" smtClean="0"/>
              <a:t>Z</a:t>
            </a:r>
            <a:r>
              <a:rPr lang="en-US" dirty="0" smtClean="0"/>
              <a:t>, Z and F</a:t>
            </a:r>
          </a:p>
          <a:p>
            <a:r>
              <a:rPr lang="en-US" dirty="0" smtClean="0"/>
              <a:t>We can eliminate the </a:t>
            </a:r>
            <a:r>
              <a:rPr lang="en-US" u="sng" dirty="0" smtClean="0"/>
              <a:t>Z</a:t>
            </a:r>
            <a:r>
              <a:rPr lang="en-US" dirty="0" smtClean="0"/>
              <a:t> by obversion, turning CE</a:t>
            </a:r>
            <a:r>
              <a:rPr lang="en-US" u="sng" dirty="0" smtClean="0"/>
              <a:t>Z</a:t>
            </a:r>
            <a:r>
              <a:rPr lang="en-US" dirty="0" smtClean="0"/>
              <a:t> into CAZ</a:t>
            </a:r>
          </a:p>
          <a:p>
            <a:r>
              <a:rPr lang="en-US" dirty="0" smtClean="0"/>
              <a:t>Now we have CAZ, ZOF, conclusion FOC</a:t>
            </a:r>
          </a:p>
          <a:p>
            <a:r>
              <a:rPr lang="en-US" dirty="0" smtClean="0"/>
              <a:t>It’s a syllogism</a:t>
            </a:r>
          </a:p>
          <a:p>
            <a:r>
              <a:rPr lang="en-US" dirty="0" smtClean="0"/>
              <a:t>Is it valid?</a:t>
            </a:r>
            <a:endParaRPr lang="en-US" dirty="0"/>
          </a:p>
          <a:p>
            <a:endParaRPr lang="en-US" dirty="0"/>
          </a:p>
        </p:txBody>
      </p:sp>
    </p:spTree>
    <p:extLst>
      <p:ext uri="{BB962C8B-B14F-4D97-AF65-F5344CB8AC3E}">
        <p14:creationId xmlns:p14="http://schemas.microsoft.com/office/powerpoint/2010/main" val="8275828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CAZ</a:t>
            </a:r>
            <a:r>
              <a:rPr lang="en-US" dirty="0"/>
              <a:t>, ZOF, conclusion </a:t>
            </a:r>
            <a:r>
              <a:rPr lang="en-US" dirty="0" smtClean="0"/>
              <a:t>FOC</a:t>
            </a:r>
            <a:endParaRPr lang="en-US" dirty="0"/>
          </a:p>
          <a:p>
            <a:r>
              <a:rPr lang="en-US" dirty="0" smtClean="0"/>
              <a:t>Rule 1 is satisfied</a:t>
            </a:r>
          </a:p>
          <a:p>
            <a:r>
              <a:rPr lang="en-US" dirty="0" smtClean="0"/>
              <a:t>Rule 2 is satisfied</a:t>
            </a:r>
          </a:p>
          <a:p>
            <a:r>
              <a:rPr lang="en-US" dirty="0" smtClean="0"/>
              <a:t>Rule 3 is satisfied</a:t>
            </a:r>
          </a:p>
          <a:p>
            <a:r>
              <a:rPr lang="en-US" dirty="0" smtClean="0"/>
              <a:t>Rule 4 is satisfied</a:t>
            </a:r>
          </a:p>
          <a:p>
            <a:r>
              <a:rPr lang="en-US" dirty="0" smtClean="0"/>
              <a:t>C is distributed in the first premise, F in the second, and C in the conclusion.</a:t>
            </a:r>
          </a:p>
          <a:p>
            <a:r>
              <a:rPr lang="en-US" dirty="0" smtClean="0"/>
              <a:t>Rule 5 is not satisfied: the middle term, Z, is not distributed in either premise</a:t>
            </a:r>
          </a:p>
          <a:p>
            <a:r>
              <a:rPr lang="en-US" dirty="0" smtClean="0"/>
              <a:t>The syllogism is invalid</a:t>
            </a:r>
            <a:endParaRPr lang="en-US" dirty="0"/>
          </a:p>
          <a:p>
            <a:endParaRPr lang="en-US" dirty="0"/>
          </a:p>
          <a:p>
            <a:endParaRPr lang="en-US" dirty="0"/>
          </a:p>
        </p:txBody>
      </p:sp>
    </p:spTree>
    <p:extLst>
      <p:ext uri="{BB962C8B-B14F-4D97-AF65-F5344CB8AC3E}">
        <p14:creationId xmlns:p14="http://schemas.microsoft.com/office/powerpoint/2010/main" val="4710771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references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For more on the Categorical Syllogism, see</a:t>
            </a:r>
          </a:p>
          <a:p>
            <a:r>
              <a:rPr lang="en-US" dirty="0" smtClean="0"/>
              <a:t>Alexander, pp. 168-179</a:t>
            </a:r>
          </a:p>
          <a:p>
            <a:r>
              <a:rPr lang="en-US" dirty="0" smtClean="0"/>
              <a:t>Coffey, pp. 305-318</a:t>
            </a:r>
          </a:p>
          <a:p>
            <a:r>
              <a:rPr lang="en-US" dirty="0" smtClean="0"/>
              <a:t>Copi, chapter 7.1</a:t>
            </a:r>
          </a:p>
          <a:p>
            <a:r>
              <a:rPr lang="en-US" dirty="0" smtClean="0"/>
              <a:t>Davis, chapter 5.4</a:t>
            </a:r>
          </a:p>
          <a:p>
            <a:r>
              <a:rPr lang="en-US" dirty="0" smtClean="0"/>
              <a:t>Kelley, pp. 233-279</a:t>
            </a:r>
          </a:p>
          <a:p>
            <a:r>
              <a:rPr lang="en-US" dirty="0" smtClean="0"/>
              <a:t>Kahane, chapter 12.1, 12.2 and 12.5</a:t>
            </a:r>
          </a:p>
          <a:p>
            <a:r>
              <a:rPr lang="en-US" dirty="0" smtClean="0"/>
              <a:t>Kegley &amp; Kegley, pp. 191-218</a:t>
            </a:r>
          </a:p>
          <a:p>
            <a:r>
              <a:rPr lang="en-US" dirty="0" smtClean="0"/>
              <a:t>McCall, pp. 132-148</a:t>
            </a:r>
          </a:p>
          <a:p>
            <a:r>
              <a:rPr lang="en-US" dirty="0" smtClean="0">
                <a:hlinkClick r:id="rId2"/>
              </a:rPr>
              <a:t>http://en.wikipedia.org/wiki/Syllogism</a:t>
            </a: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28985049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exercises for the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Evaluate the following arguments by means of the rules for the syllogism</a:t>
            </a:r>
          </a:p>
          <a:p>
            <a:endParaRPr lang="en-US" dirty="0"/>
          </a:p>
          <a:p>
            <a:r>
              <a:rPr lang="en-US" dirty="0" smtClean="0"/>
              <a:t>1. Every </a:t>
            </a:r>
            <a:r>
              <a:rPr lang="en-US" dirty="0"/>
              <a:t>impacted thing is hard to dislodge, and some teeth are impacted, so some teeth are hard to dislodge. </a:t>
            </a:r>
          </a:p>
          <a:p>
            <a:r>
              <a:rPr lang="en-US" dirty="0" smtClean="0"/>
              <a:t>2. No </a:t>
            </a:r>
            <a:r>
              <a:rPr lang="en-US" dirty="0"/>
              <a:t>scholar ignores primary sources and, since some historians are scholars, it follows that not all historians ignore primary </a:t>
            </a:r>
            <a:r>
              <a:rPr lang="en-US" dirty="0" smtClean="0"/>
              <a:t>sources </a:t>
            </a:r>
            <a:endParaRPr lang="en-US" dirty="0"/>
          </a:p>
          <a:p>
            <a:r>
              <a:rPr lang="en-US" dirty="0" smtClean="0"/>
              <a:t>3. Since </a:t>
            </a:r>
            <a:r>
              <a:rPr lang="en-US" dirty="0"/>
              <a:t>every human being is teachable, it follows that dogs are not teachable, for dogs are not human </a:t>
            </a:r>
            <a:r>
              <a:rPr lang="en-US" dirty="0" smtClean="0"/>
              <a:t>beings </a:t>
            </a:r>
            <a:endParaRPr lang="en-US" dirty="0"/>
          </a:p>
          <a:p>
            <a:r>
              <a:rPr lang="en-US" dirty="0" smtClean="0"/>
              <a:t>4. Aluminium </a:t>
            </a:r>
            <a:r>
              <a:rPr lang="en-US" dirty="0"/>
              <a:t>is not a compound substance, for it is a metal and none of the metals is a compound </a:t>
            </a:r>
            <a:r>
              <a:rPr lang="en-US" dirty="0" smtClean="0"/>
              <a:t>substance</a:t>
            </a:r>
            <a:endParaRPr lang="en-US" dirty="0"/>
          </a:p>
          <a:p>
            <a:endParaRPr lang="en-US" dirty="0"/>
          </a:p>
        </p:txBody>
      </p:sp>
    </p:spTree>
    <p:extLst>
      <p:ext uri="{BB962C8B-B14F-4D97-AF65-F5344CB8AC3E}">
        <p14:creationId xmlns:p14="http://schemas.microsoft.com/office/powerpoint/2010/main" val="26139735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774</Words>
  <Application>Microsoft Macintosh PowerPoint</Application>
  <PresentationFormat>On-screen Show (4:3)</PresentationFormat>
  <Paragraphs>82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Try these for yourself</vt:lpstr>
      <vt:lpstr>Solutions</vt:lpstr>
      <vt:lpstr>PowerPoint Presentation</vt:lpstr>
      <vt:lpstr>PowerPoint Presentation</vt:lpstr>
      <vt:lpstr>PowerPoint Presentation</vt:lpstr>
      <vt:lpstr>PowerPoint Presentation</vt:lpstr>
      <vt:lpstr>PowerPoint Presentation</vt:lpstr>
      <vt:lpstr>Further references</vt:lpstr>
      <vt:lpstr>More exercises for the Syllogism</vt:lpstr>
      <vt:lpstr>Procedure for exercises</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Try these for yourself</dc:title>
  <dc:creator>Gerard Casey</dc:creator>
  <cp:lastModifiedBy>Gerard Casey</cp:lastModifiedBy>
  <cp:revision>1</cp:revision>
  <dcterms:created xsi:type="dcterms:W3CDTF">2012-09-24T19:50:14Z</dcterms:created>
  <dcterms:modified xsi:type="dcterms:W3CDTF">2012-09-24T19:50:46Z</dcterms:modified>
</cp:coreProperties>
</file>