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32" d="100"/>
          <a:sy n="32" d="100"/>
        </p:scale>
        <p:origin x="-22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ga-IE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0C0F7-D5C9-1E4D-AC37-5B50669DB58A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8DE2C15-854F-B348-964A-0CE738EAD3E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0C0F7-D5C9-1E4D-AC37-5B50669DB58A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2C15-854F-B348-964A-0CE738EAD3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8DE2C15-854F-B348-964A-0CE738EAD3E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0C0F7-D5C9-1E4D-AC37-5B50669DB58A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0C0F7-D5C9-1E4D-AC37-5B50669DB58A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8DE2C15-854F-B348-964A-0CE738EAD3E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ga-IE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0C0F7-D5C9-1E4D-AC37-5B50669DB58A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8DE2C15-854F-B348-964A-0CE738EAD3E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6C0C0F7-D5C9-1E4D-AC37-5B50669DB58A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2C15-854F-B348-964A-0CE738EAD3E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ga-IE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ga-IE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0C0F7-D5C9-1E4D-AC37-5B50669DB58A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8DE2C15-854F-B348-964A-0CE738EAD3E8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0C0F7-D5C9-1E4D-AC37-5B50669DB58A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8DE2C15-854F-B348-964A-0CE738EAD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0C0F7-D5C9-1E4D-AC37-5B50669DB58A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8DE2C15-854F-B348-964A-0CE738EAD3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ga-IE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8DE2C15-854F-B348-964A-0CE738EAD3E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0C0F7-D5C9-1E4D-AC37-5B50669DB58A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8DE2C15-854F-B348-964A-0CE738EAD3E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ga-IE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ga-IE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6C0C0F7-D5C9-1E4D-AC37-5B50669DB58A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6C0C0F7-D5C9-1E4D-AC37-5B50669DB58A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8DE2C15-854F-B348-964A-0CE738EAD3E8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ga-IE" smtClean="0"/>
              <a:t>Click to edit Master text styles</a:t>
            </a:r>
          </a:p>
          <a:p>
            <a:pPr lvl="1" eaLnBrk="1" latinLnBrk="0" hangingPunct="1"/>
            <a:r>
              <a:rPr kumimoji="0" lang="ga-IE" smtClean="0"/>
              <a:t>Second level</a:t>
            </a:r>
          </a:p>
          <a:p>
            <a:pPr lvl="2" eaLnBrk="1" latinLnBrk="0" hangingPunct="1"/>
            <a:r>
              <a:rPr kumimoji="0" lang="ga-IE" smtClean="0"/>
              <a:t>Third level</a:t>
            </a:r>
          </a:p>
          <a:p>
            <a:pPr lvl="3" eaLnBrk="1" latinLnBrk="0" hangingPunct="1"/>
            <a:r>
              <a:rPr kumimoji="0" lang="ga-IE" smtClean="0"/>
              <a:t>Fourth level</a:t>
            </a:r>
          </a:p>
          <a:p>
            <a:pPr lvl="4" eaLnBrk="1" latinLnBrk="0" hangingPunct="1"/>
            <a:r>
              <a:rPr kumimoji="0" lang="ga-IE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Mediate Inference: The Syllogism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simple categorical syllogism is an argument consisting of three categorical propositions so related that two of the propositions (called the </a:t>
            </a:r>
            <a:r>
              <a:rPr lang="en-US" b="1" dirty="0"/>
              <a:t>premises</a:t>
            </a:r>
            <a:r>
              <a:rPr lang="en-US" dirty="0"/>
              <a:t>) provide inferential support for the third proposition (called the </a:t>
            </a:r>
            <a:r>
              <a:rPr lang="en-US" b="1" dirty="0"/>
              <a:t>conclusion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three propositions must have three and only three terms among </a:t>
            </a:r>
            <a:r>
              <a:rPr lang="en-US" dirty="0" smtClean="0"/>
              <a:t>them or, if there are more, they must be reducible to three </a:t>
            </a:r>
            <a:endParaRPr lang="en-US" dirty="0"/>
          </a:p>
          <a:p>
            <a:r>
              <a:rPr lang="en-US" dirty="0" smtClean="0"/>
              <a:t>One </a:t>
            </a:r>
            <a:r>
              <a:rPr lang="en-US" dirty="0"/>
              <a:t>term must occur in each of the premises but not in the conclusion; this is called the </a:t>
            </a:r>
            <a:r>
              <a:rPr lang="en-US" b="1" dirty="0"/>
              <a:t>middle </a:t>
            </a:r>
            <a:r>
              <a:rPr lang="en-US" b="1" dirty="0" smtClean="0"/>
              <a:t>term.</a:t>
            </a:r>
            <a:r>
              <a:rPr lang="en-US" dirty="0" smtClean="0"/>
              <a:t> </a:t>
            </a:r>
            <a:r>
              <a:rPr lang="en-US" dirty="0"/>
              <a:t>No term can occur twice in the same </a:t>
            </a:r>
            <a:r>
              <a:rPr lang="en-US" dirty="0" smtClean="0"/>
              <a:t>proposition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93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reminder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1326" y="1617140"/>
            <a:ext cx="76843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reminder of the distribution of extension/distribution of terms in types of propositions: universals extend their subject terms; negative propositions extend their predicate terms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944260"/>
              </p:ext>
            </p:extLst>
          </p:nvPr>
        </p:nvGraphicFramePr>
        <p:xfrm>
          <a:off x="1670195" y="2822276"/>
          <a:ext cx="5237489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6545"/>
                <a:gridCol w="30609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Proposition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Terms distributed (extended)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Subject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Subject</a:t>
                      </a:r>
                      <a:r>
                        <a:rPr lang="en-US" baseline="0" dirty="0" smtClean="0"/>
                        <a:t> and predicate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Neither</a:t>
                      </a:r>
                      <a:r>
                        <a:rPr lang="en-US" baseline="0" dirty="0" smtClean="0"/>
                        <a:t> subject nor predicate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Predicate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2907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E" dirty="0"/>
              <a:t>There are two rules of quantity, two of quality and two of </a:t>
            </a:r>
            <a:r>
              <a:rPr lang="en-IE" dirty="0" smtClean="0"/>
              <a:t>distribution</a:t>
            </a:r>
          </a:p>
          <a:p>
            <a:r>
              <a:rPr lang="en-IE" dirty="0" smtClean="0"/>
              <a:t>The </a:t>
            </a:r>
            <a:r>
              <a:rPr lang="en-IE" dirty="0"/>
              <a:t>first rule in each pair (1, 3, 5) is categorical, the second rule in each pair (2, 4, 6) is </a:t>
            </a:r>
            <a:r>
              <a:rPr lang="en-IE" dirty="0" smtClean="0"/>
              <a:t>hypothetical</a:t>
            </a:r>
          </a:p>
          <a:p>
            <a:r>
              <a:rPr lang="en-IE" dirty="0" smtClean="0"/>
              <a:t>Rule </a:t>
            </a:r>
            <a:r>
              <a:rPr lang="en-IE" dirty="0"/>
              <a:t>2 goes from premises to </a:t>
            </a:r>
            <a:r>
              <a:rPr lang="en-IE" dirty="0" smtClean="0"/>
              <a:t>conclusion</a:t>
            </a:r>
          </a:p>
          <a:p>
            <a:r>
              <a:rPr lang="en-IE" dirty="0"/>
              <a:t>R</a:t>
            </a:r>
            <a:r>
              <a:rPr lang="en-IE" dirty="0" smtClean="0"/>
              <a:t>ule </a:t>
            </a:r>
            <a:r>
              <a:rPr lang="en-IE" dirty="0"/>
              <a:t>4 </a:t>
            </a:r>
            <a:r>
              <a:rPr lang="en-IE" dirty="0" smtClean="0"/>
              <a:t>goes in </a:t>
            </a:r>
            <a:r>
              <a:rPr lang="en-IE" dirty="0"/>
              <a:t>both </a:t>
            </a:r>
            <a:r>
              <a:rPr lang="en-IE" dirty="0" smtClean="0"/>
              <a:t>directions</a:t>
            </a:r>
          </a:p>
          <a:p>
            <a:r>
              <a:rPr lang="en-US" dirty="0"/>
              <a:t>R</a:t>
            </a:r>
            <a:r>
              <a:rPr lang="en-IE" dirty="0" smtClean="0"/>
              <a:t>ule 6 goes </a:t>
            </a:r>
            <a:r>
              <a:rPr lang="en-IE" dirty="0"/>
              <a:t>from conclusion to </a:t>
            </a:r>
            <a:r>
              <a:rPr lang="en-IE" dirty="0" smtClean="0"/>
              <a:t>premises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818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Worked example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Let the premises of our argument be</a:t>
            </a:r>
            <a:endParaRPr lang="en-US" dirty="0"/>
          </a:p>
          <a:p>
            <a:r>
              <a:rPr lang="en-GB" dirty="0"/>
              <a:t>XER</a:t>
            </a:r>
            <a:endParaRPr lang="en-US" dirty="0"/>
          </a:p>
          <a:p>
            <a:r>
              <a:rPr lang="en-GB" dirty="0" smtClean="0"/>
              <a:t>RO</a:t>
            </a:r>
            <a:r>
              <a:rPr lang="en-GB" u="sng" dirty="0" smtClean="0"/>
              <a:t>P</a:t>
            </a:r>
            <a:endParaRPr lang="en-US" dirty="0"/>
          </a:p>
          <a:p>
            <a:r>
              <a:rPr lang="en-US" dirty="0" smtClean="0"/>
              <a:t>and its c</a:t>
            </a:r>
            <a:r>
              <a:rPr lang="en-GB" dirty="0" smtClean="0"/>
              <a:t>onclusion</a:t>
            </a:r>
            <a:endParaRPr lang="en-US" dirty="0"/>
          </a:p>
          <a:p>
            <a:r>
              <a:rPr lang="en-GB" dirty="0" smtClean="0"/>
              <a:t>POX</a:t>
            </a:r>
          </a:p>
          <a:p>
            <a:r>
              <a:rPr lang="en-GB" dirty="0"/>
              <a:t>As it stands, this is not a syllogism. It has 4 terms: X, R, P and </a:t>
            </a:r>
            <a:r>
              <a:rPr lang="en-GB" u="sng" dirty="0"/>
              <a:t>P</a:t>
            </a:r>
            <a:r>
              <a:rPr lang="en-GB" dirty="0"/>
              <a:t>. However, using obversion on the second premise, we can get rid of the complement on the P so that the second premise </a:t>
            </a:r>
            <a:r>
              <a:rPr lang="en-GB" dirty="0" smtClean="0"/>
              <a:t>becomes RIP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096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Our reformed argument now is:</a:t>
            </a:r>
          </a:p>
          <a:p>
            <a:r>
              <a:rPr lang="en-GB" dirty="0"/>
              <a:t>Premises</a:t>
            </a:r>
            <a:endParaRPr lang="en-US" dirty="0"/>
          </a:p>
          <a:p>
            <a:r>
              <a:rPr lang="en-GB" dirty="0"/>
              <a:t>XER</a:t>
            </a:r>
            <a:br>
              <a:rPr lang="en-GB" dirty="0"/>
            </a:br>
            <a:r>
              <a:rPr lang="en-GB" dirty="0" smtClean="0"/>
              <a:t>RIP</a:t>
            </a:r>
            <a:r>
              <a:rPr lang="en-GB" dirty="0"/>
              <a:t> </a:t>
            </a:r>
            <a:endParaRPr lang="en-US" dirty="0"/>
          </a:p>
          <a:p>
            <a:r>
              <a:rPr lang="en-GB" dirty="0"/>
              <a:t>Conclusion</a:t>
            </a:r>
            <a:endParaRPr lang="en-US" dirty="0"/>
          </a:p>
          <a:p>
            <a:r>
              <a:rPr lang="en-GB" dirty="0" smtClean="0"/>
              <a:t>POX</a:t>
            </a:r>
          </a:p>
          <a:p>
            <a:r>
              <a:rPr lang="en-GB" dirty="0" smtClean="0"/>
              <a:t>This is a syllogism. It satisfies the constitutive rules</a:t>
            </a:r>
          </a:p>
          <a:p>
            <a:r>
              <a:rPr lang="en-US" dirty="0" smtClean="0"/>
              <a:t>I</a:t>
            </a:r>
            <a:r>
              <a:rPr lang="en-GB" dirty="0" smtClean="0"/>
              <a:t>s it valid?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074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To answer this question, we must apply the six evaluative </a:t>
            </a:r>
            <a:r>
              <a:rPr lang="en-GB" dirty="0" smtClean="0"/>
              <a:t>rules </a:t>
            </a:r>
          </a:p>
          <a:p>
            <a:r>
              <a:rPr lang="en-GB" dirty="0" smtClean="0"/>
              <a:t>The </a:t>
            </a:r>
            <a:r>
              <a:rPr lang="en-GB" dirty="0"/>
              <a:t>first rule requires a valid syllogism to have at least one universal premises. XER is </a:t>
            </a:r>
            <a:r>
              <a:rPr lang="en-GB" dirty="0" smtClean="0"/>
              <a:t>universal </a:t>
            </a:r>
          </a:p>
          <a:p>
            <a:r>
              <a:rPr lang="en-GB" dirty="0" smtClean="0"/>
              <a:t>The </a:t>
            </a:r>
            <a:r>
              <a:rPr lang="en-GB" dirty="0"/>
              <a:t>second </a:t>
            </a:r>
            <a:r>
              <a:rPr lang="en-GB" dirty="0" smtClean="0"/>
              <a:t>rule </a:t>
            </a:r>
            <a:r>
              <a:rPr lang="en-GB" dirty="0"/>
              <a:t>say that IF we have a particular premise (at this point stop, cover up the conclusion and check to see if there is a particular premise) then the conclusion must be particular </a:t>
            </a:r>
            <a:r>
              <a:rPr lang="en-GB" dirty="0" smtClean="0"/>
              <a:t>also </a:t>
            </a:r>
          </a:p>
          <a:p>
            <a:r>
              <a:rPr lang="en-GB" dirty="0" smtClean="0"/>
              <a:t>RIP </a:t>
            </a:r>
            <a:r>
              <a:rPr lang="en-GB" dirty="0"/>
              <a:t>is particular so the conclusion, if the syllogism is to be valid, must also be particular. It is – so rule 2 is </a:t>
            </a:r>
            <a:r>
              <a:rPr lang="en-GB" dirty="0" smtClean="0"/>
              <a:t>satisfied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229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Suppose that our syllogism has no particular premise. In that case, rule 2 is vacuously satisfied since it </a:t>
            </a:r>
            <a:r>
              <a:rPr lang="en-GB" i="1" dirty="0"/>
              <a:t>only</a:t>
            </a:r>
            <a:r>
              <a:rPr lang="en-GB" dirty="0"/>
              <a:t> applies when there is a particular </a:t>
            </a:r>
            <a:r>
              <a:rPr lang="en-GB" dirty="0" smtClean="0"/>
              <a:t>premise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892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Rule 3 requires at least one affirmative premises, which RIP </a:t>
            </a:r>
            <a:r>
              <a:rPr lang="en-GB" dirty="0" smtClean="0"/>
              <a:t>is</a:t>
            </a:r>
          </a:p>
          <a:p>
            <a:r>
              <a:rPr lang="en-GB" dirty="0" smtClean="0"/>
              <a:t>Rule </a:t>
            </a:r>
            <a:r>
              <a:rPr lang="en-GB" dirty="0"/>
              <a:t>4 says that IF there is a negative premise (again, cover up the conclusion and check the premises) then there must be a negative conclusion. This is the case here. However, rule 4 also operates in the other direction. This say it says: IF there is a negative conclusion (now cover up the premises) then there must be a negative premises. Which is the case here, so rule 4 is </a:t>
            </a:r>
            <a:r>
              <a:rPr lang="en-GB" dirty="0" smtClean="0"/>
              <a:t>satisfied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848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Before applying rules 5 and 6, mark up the distribution of the terms in the </a:t>
            </a:r>
            <a:r>
              <a:rPr lang="en-GB" dirty="0" smtClean="0"/>
              <a:t>argument </a:t>
            </a:r>
          </a:p>
          <a:p>
            <a:endParaRPr lang="en-GB" dirty="0"/>
          </a:p>
          <a:p>
            <a:r>
              <a:rPr lang="en-GB" dirty="0" smtClean="0"/>
              <a:t>See the following diagram for a reminder of the pattern of distribution of term in A, E, I and O-type propositions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557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Extension/Distribution of Terms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851781" y="2294857"/>
            <a:ext cx="3486922" cy="2824229"/>
            <a:chOff x="2851781" y="2294857"/>
            <a:chExt cx="3486922" cy="2824229"/>
          </a:xfrm>
        </p:grpSpPr>
        <p:sp>
          <p:nvSpPr>
            <p:cNvPr id="5" name="Rectangle 4"/>
            <p:cNvSpPr/>
            <p:nvPr/>
          </p:nvSpPr>
          <p:spPr>
            <a:xfrm>
              <a:off x="3556506" y="2679514"/>
              <a:ext cx="2077472" cy="2070062"/>
            </a:xfrm>
            <a:prstGeom prst="rect">
              <a:avLst/>
            </a:prstGeom>
            <a:noFill/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851781" y="2300485"/>
              <a:ext cx="7047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ŠAR 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851781" y="4749754"/>
              <a:ext cx="7047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SIR 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633978" y="4749754"/>
              <a:ext cx="7047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SOŘ 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33978" y="2294857"/>
              <a:ext cx="7047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ŠEŘ 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63782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The first premise is an ‘E’ type proposition, so it distributes both its terms </a:t>
            </a:r>
            <a:endParaRPr lang="en-GB" dirty="0" smtClean="0"/>
          </a:p>
          <a:p>
            <a:endParaRPr lang="en-GB" dirty="0"/>
          </a:p>
          <a:p>
            <a:r>
              <a:rPr lang="en-GB" dirty="0"/>
              <a:t>The second premises is an ‘I’ type proposition, so it distributes </a:t>
            </a:r>
            <a:r>
              <a:rPr lang="en-GB" dirty="0" smtClean="0"/>
              <a:t>neither of its terms</a:t>
            </a:r>
          </a:p>
          <a:p>
            <a:endParaRPr lang="en-GB" dirty="0"/>
          </a:p>
          <a:p>
            <a:r>
              <a:rPr lang="en-GB" dirty="0"/>
              <a:t>And the conclusion is an ‘O’ type proposition, which means it distributes its </a:t>
            </a:r>
            <a:r>
              <a:rPr lang="en-GB" dirty="0" smtClean="0"/>
              <a:t>predicate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681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Some arguments consisting of two premises and a conclusion but having more than three terms may be transformed into syllogisms by the appropriate application of the forms of immediate inference. Such a procedure is possible only when the extra </a:t>
            </a:r>
            <a:r>
              <a:rPr lang="en-US" dirty="0" smtClean="0"/>
              <a:t>term </a:t>
            </a:r>
            <a:r>
              <a:rPr lang="en-US" dirty="0"/>
              <a:t>is a complemented form of one of the three basic terms in the argument.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1115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Rule 5 requires the middle term to be distributed at least once. The middle term in this case is R, and R is distributed in the first premise. So rule 5 is </a:t>
            </a:r>
            <a:r>
              <a:rPr lang="en-GB" dirty="0" smtClean="0"/>
              <a:t>satisfied </a:t>
            </a:r>
          </a:p>
          <a:p>
            <a:r>
              <a:rPr lang="en-GB" dirty="0"/>
              <a:t>R</a:t>
            </a:r>
            <a:r>
              <a:rPr lang="en-GB" dirty="0" smtClean="0"/>
              <a:t>ule </a:t>
            </a:r>
            <a:r>
              <a:rPr lang="en-GB" dirty="0"/>
              <a:t>6 requires that any term distributed in the conclusion (cover up the premises and check) must also be distributed in the premise in which it </a:t>
            </a:r>
            <a:r>
              <a:rPr lang="en-GB" dirty="0" smtClean="0"/>
              <a:t>occurs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392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X is distributed in the conclusion; it is also distributed in the premise in which it occurs. So rule 6 is satisfied. (If no term in the conclusion is distributed, then rule 6 is vacuously satisfied.)</a:t>
            </a:r>
            <a:endParaRPr lang="en-US" dirty="0"/>
          </a:p>
          <a:p>
            <a:r>
              <a:rPr lang="en-GB" dirty="0"/>
              <a:t>As all 6 rules are satisfied, the syllogism is valid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014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example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Premises</a:t>
            </a:r>
            <a:endParaRPr lang="en-US" dirty="0"/>
          </a:p>
          <a:p>
            <a:r>
              <a:rPr lang="en-GB" dirty="0"/>
              <a:t>WAR</a:t>
            </a:r>
            <a:endParaRPr lang="en-US" dirty="0"/>
          </a:p>
          <a:p>
            <a:r>
              <a:rPr lang="en-GB" dirty="0" smtClean="0"/>
              <a:t>TEW</a:t>
            </a:r>
            <a:endParaRPr lang="en-US" dirty="0"/>
          </a:p>
          <a:p>
            <a:r>
              <a:rPr lang="en-GB" dirty="0"/>
              <a:t>Conclusion</a:t>
            </a:r>
            <a:endParaRPr lang="en-US" dirty="0"/>
          </a:p>
          <a:p>
            <a:r>
              <a:rPr lang="en-GB" dirty="0" smtClean="0"/>
              <a:t>TOR</a:t>
            </a:r>
          </a:p>
          <a:p>
            <a:r>
              <a:rPr lang="en-GB" dirty="0"/>
              <a:t>This meets all the constitutive rules and so is a </a:t>
            </a:r>
            <a:r>
              <a:rPr lang="en-GB" dirty="0" smtClean="0"/>
              <a:t>syllogism </a:t>
            </a:r>
          </a:p>
          <a:p>
            <a:r>
              <a:rPr lang="en-GB" dirty="0" smtClean="0"/>
              <a:t>Of </a:t>
            </a:r>
            <a:r>
              <a:rPr lang="en-GB" dirty="0"/>
              <a:t>the inferential rules, rule 1 is satisfied (there are two universal propositions). Rule 2 is vacuously satisfied (there is no particular premise</a:t>
            </a:r>
            <a:r>
              <a:rPr lang="en-GB" dirty="0" smtClean="0"/>
              <a:t>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609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Rule 3 is satisfied (premise 1 is affirmative</a:t>
            </a:r>
            <a:r>
              <a:rPr lang="en-GB" dirty="0" smtClean="0"/>
              <a:t>)</a:t>
            </a:r>
            <a:endParaRPr lang="en-GB" dirty="0"/>
          </a:p>
          <a:p>
            <a:r>
              <a:rPr lang="en-GB" dirty="0" smtClean="0"/>
              <a:t>Rule </a:t>
            </a:r>
            <a:r>
              <a:rPr lang="en-GB" dirty="0"/>
              <a:t>4 is satisfied (we have a negative premise and a negative conclusion</a:t>
            </a:r>
            <a:r>
              <a:rPr lang="en-GB" dirty="0" smtClean="0"/>
              <a:t>)</a:t>
            </a:r>
            <a:endParaRPr lang="en-GB" dirty="0"/>
          </a:p>
          <a:p>
            <a:r>
              <a:rPr lang="en-GB" dirty="0" smtClean="0"/>
              <a:t>Rule </a:t>
            </a:r>
            <a:r>
              <a:rPr lang="en-GB" dirty="0"/>
              <a:t>5 is satisfied—W is the middle term and it is distributed in the first </a:t>
            </a:r>
            <a:r>
              <a:rPr lang="en-GB" dirty="0" smtClean="0"/>
              <a:t>premise</a:t>
            </a:r>
          </a:p>
          <a:p>
            <a:r>
              <a:rPr lang="en-GB" dirty="0" smtClean="0"/>
              <a:t>However</a:t>
            </a:r>
            <a:r>
              <a:rPr lang="en-GB" dirty="0"/>
              <a:t>, rule 6 is not satisfied, as R is distributed in the conclusion but is not distributed in the premise in which it </a:t>
            </a:r>
            <a:r>
              <a:rPr lang="en-GB" dirty="0" smtClean="0"/>
              <a:t>occurs</a:t>
            </a:r>
            <a:endParaRPr lang="en-US" dirty="0" smtClean="0"/>
          </a:p>
          <a:p>
            <a:r>
              <a:rPr lang="en-US" dirty="0" smtClean="0"/>
              <a:t>The syllogism is not valid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3604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these for yourself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Evaluate </a:t>
            </a:r>
            <a:r>
              <a:rPr lang="en-US" dirty="0"/>
              <a:t>the following arguments by means of the rules (both constitutive and inferential) of the </a:t>
            </a:r>
            <a:r>
              <a:rPr lang="en-US" dirty="0" smtClean="0"/>
              <a:t>syllogism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1. MAP, MES, conclusion SEP</a:t>
            </a:r>
            <a:endParaRPr lang="en-US" dirty="0"/>
          </a:p>
          <a:p>
            <a:r>
              <a:rPr lang="en-US" dirty="0" smtClean="0"/>
              <a:t>2. RIX, XOT, conclusion TOR</a:t>
            </a:r>
            <a:endParaRPr lang="en-US" dirty="0"/>
          </a:p>
          <a:p>
            <a:r>
              <a:rPr lang="en-US" dirty="0" smtClean="0"/>
              <a:t>3. DEP, RIX, conclusion XOD</a:t>
            </a:r>
            <a:endParaRPr lang="en-US" dirty="0"/>
          </a:p>
          <a:p>
            <a:r>
              <a:rPr lang="en-US" dirty="0" smtClean="0"/>
              <a:t>4. CE</a:t>
            </a:r>
            <a:r>
              <a:rPr lang="en-US" u="sng" dirty="0" smtClean="0"/>
              <a:t>Z</a:t>
            </a:r>
            <a:r>
              <a:rPr lang="en-US" dirty="0" smtClean="0"/>
              <a:t>, ZOF, conclusion FOC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082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All </a:t>
            </a:r>
            <a:r>
              <a:rPr lang="en-US" dirty="0"/>
              <a:t>weightlifters are </a:t>
            </a:r>
            <a:r>
              <a:rPr lang="en-US" dirty="0" smtClean="0"/>
              <a:t>muscular—PAM</a:t>
            </a:r>
            <a:endParaRPr lang="en-US" dirty="0"/>
          </a:p>
          <a:p>
            <a:r>
              <a:rPr lang="en-US" dirty="0" smtClean="0"/>
              <a:t>No </a:t>
            </a:r>
            <a:r>
              <a:rPr lang="en-US" dirty="0"/>
              <a:t>muscular people are non-</a:t>
            </a:r>
            <a:r>
              <a:rPr lang="en-US" dirty="0" smtClean="0"/>
              <a:t>heavy—ME</a:t>
            </a:r>
            <a:r>
              <a:rPr lang="en-US" u="sng" dirty="0" smtClean="0"/>
              <a:t>S</a:t>
            </a:r>
            <a:endParaRPr lang="en-US" dirty="0"/>
          </a:p>
          <a:p>
            <a:r>
              <a:rPr lang="en-US" dirty="0" smtClean="0"/>
              <a:t>Therefore, All </a:t>
            </a:r>
            <a:r>
              <a:rPr lang="en-US" dirty="0"/>
              <a:t>weightlifters are </a:t>
            </a:r>
            <a:r>
              <a:rPr lang="en-US" dirty="0" smtClean="0"/>
              <a:t>heavy—PAS</a:t>
            </a:r>
            <a:r>
              <a:rPr lang="en-US" dirty="0"/>
              <a:t>	</a:t>
            </a:r>
            <a:endParaRPr lang="en-US" dirty="0" smtClean="0"/>
          </a:p>
          <a:p>
            <a:r>
              <a:rPr lang="en-US" dirty="0"/>
              <a:t>Here we have as terms, P, M, S, and </a:t>
            </a:r>
            <a:r>
              <a:rPr lang="en-US" u="sng" dirty="0"/>
              <a:t>S</a:t>
            </a:r>
            <a:r>
              <a:rPr lang="en-US" dirty="0"/>
              <a:t>, that is, four terms. But S and </a:t>
            </a:r>
            <a:r>
              <a:rPr lang="en-US" u="sng" dirty="0"/>
              <a:t>S</a:t>
            </a:r>
            <a:r>
              <a:rPr lang="en-US" dirty="0"/>
              <a:t> are obviously related terms. If the second premise were to be obverted, it would become MAS. Now the argument has three terms and it meets the rule for being a syllogism</a:t>
            </a:r>
            <a:r>
              <a:rPr lang="en-US" dirty="0" smtClean="0"/>
              <a:t>:</a:t>
            </a:r>
          </a:p>
          <a:p>
            <a:r>
              <a:rPr lang="en-US" dirty="0" smtClean="0"/>
              <a:t>All </a:t>
            </a:r>
            <a:r>
              <a:rPr lang="en-US" dirty="0"/>
              <a:t>weightlifters are </a:t>
            </a:r>
            <a:r>
              <a:rPr lang="en-US" dirty="0" smtClean="0"/>
              <a:t>muscular—PAM</a:t>
            </a:r>
            <a:endParaRPr lang="en-US" dirty="0"/>
          </a:p>
          <a:p>
            <a:r>
              <a:rPr lang="en-US" dirty="0" smtClean="0"/>
              <a:t>All </a:t>
            </a:r>
            <a:r>
              <a:rPr lang="en-US" dirty="0"/>
              <a:t>muscular people are </a:t>
            </a:r>
            <a:r>
              <a:rPr lang="en-US" dirty="0" smtClean="0"/>
              <a:t>heavy—MAS</a:t>
            </a:r>
            <a:endParaRPr lang="en-US" dirty="0"/>
          </a:p>
          <a:p>
            <a:r>
              <a:rPr lang="en-US" dirty="0" smtClean="0"/>
              <a:t>All </a:t>
            </a:r>
            <a:r>
              <a:rPr lang="en-US" dirty="0"/>
              <a:t>weightlifters are </a:t>
            </a:r>
            <a:r>
              <a:rPr lang="en-US" dirty="0" smtClean="0"/>
              <a:t>heavy—PAS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396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for the Categorical Syllogism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i="1" dirty="0"/>
              <a:t>Constitutive Rules</a:t>
            </a:r>
          </a:p>
          <a:p>
            <a:r>
              <a:rPr lang="en-US" dirty="0"/>
              <a:t>For an argument to </a:t>
            </a:r>
            <a:r>
              <a:rPr lang="en-US" i="1" dirty="0"/>
              <a:t>be</a:t>
            </a:r>
            <a:r>
              <a:rPr lang="en-US" dirty="0"/>
              <a:t> a</a:t>
            </a:r>
            <a:r>
              <a:rPr lang="en-US" b="1" dirty="0"/>
              <a:t> </a:t>
            </a:r>
            <a:r>
              <a:rPr lang="en-US" dirty="0"/>
              <a:t>syllogism it must conform to these rules.</a:t>
            </a:r>
          </a:p>
          <a:p>
            <a:r>
              <a:rPr lang="en-US" dirty="0"/>
              <a:t>1</a:t>
            </a:r>
            <a:r>
              <a:rPr lang="en-US" dirty="0" smtClean="0"/>
              <a:t>. The </a:t>
            </a:r>
            <a:r>
              <a:rPr lang="en-US" dirty="0"/>
              <a:t>argument must consist of three and only three propositions, two of which are related to the third as premises to </a:t>
            </a:r>
            <a:r>
              <a:rPr lang="en-US" dirty="0" smtClean="0"/>
              <a:t>conclusion</a:t>
            </a:r>
            <a:endParaRPr lang="en-US" dirty="0"/>
          </a:p>
          <a:p>
            <a:r>
              <a:rPr lang="en-US" dirty="0"/>
              <a:t>2</a:t>
            </a:r>
            <a:r>
              <a:rPr lang="en-US" dirty="0" smtClean="0"/>
              <a:t>. In </a:t>
            </a:r>
            <a:r>
              <a:rPr lang="en-US" dirty="0"/>
              <a:t>the propositions taken altogether there </a:t>
            </a:r>
            <a:r>
              <a:rPr lang="en-US" dirty="0" smtClean="0"/>
              <a:t>must </a:t>
            </a:r>
            <a:r>
              <a:rPr lang="en-US" i="1" dirty="0" smtClean="0"/>
              <a:t>ultimately</a:t>
            </a:r>
            <a:r>
              <a:rPr lang="en-US" dirty="0" smtClean="0"/>
              <a:t>  </a:t>
            </a:r>
            <a:r>
              <a:rPr lang="en-US" dirty="0"/>
              <a:t>be three and only three </a:t>
            </a:r>
            <a:r>
              <a:rPr lang="en-US" dirty="0" smtClean="0"/>
              <a:t>terms</a:t>
            </a:r>
            <a:endParaRPr lang="en-US" dirty="0"/>
          </a:p>
          <a:p>
            <a:r>
              <a:rPr lang="en-US" dirty="0"/>
              <a:t>3</a:t>
            </a:r>
            <a:r>
              <a:rPr lang="en-US" dirty="0" smtClean="0"/>
              <a:t>. No </a:t>
            </a:r>
            <a:r>
              <a:rPr lang="en-US" dirty="0"/>
              <a:t>term can occur twice in the same </a:t>
            </a:r>
            <a:r>
              <a:rPr lang="en-US" dirty="0" smtClean="0"/>
              <a:t>proposition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091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inferential rules </a:t>
            </a:r>
            <a:r>
              <a:rPr lang="en-US" dirty="0" smtClean="0"/>
              <a:t>(coming up in a moment) for </a:t>
            </a:r>
            <a:r>
              <a:rPr lang="en-US" dirty="0"/>
              <a:t>the syllogism have no application to arguments that are not syllogisms: there’s no point in entering a cat in a dog </a:t>
            </a:r>
            <a:r>
              <a:rPr lang="en-US" dirty="0" smtClean="0"/>
              <a:t>show</a:t>
            </a:r>
          </a:p>
          <a:p>
            <a:r>
              <a:rPr lang="en-US" dirty="0" smtClean="0"/>
              <a:t>Once </a:t>
            </a:r>
            <a:r>
              <a:rPr lang="en-US" dirty="0"/>
              <a:t>you are satisfied that your argument is a </a:t>
            </a:r>
            <a:r>
              <a:rPr lang="en-US" dirty="0" smtClean="0"/>
              <a:t>syllogism—that is, that is meets the constitutive rules—then </a:t>
            </a:r>
            <a:r>
              <a:rPr lang="en-US" dirty="0"/>
              <a:t>it is time to check its validity using the inferential </a:t>
            </a:r>
            <a:r>
              <a:rPr lang="en-US" dirty="0" smtClean="0"/>
              <a:t>rules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870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i="1" dirty="0"/>
              <a:t>Inferential Rules</a:t>
            </a:r>
          </a:p>
          <a:p>
            <a:r>
              <a:rPr lang="en-US" dirty="0"/>
              <a:t>For a syllogism to be </a:t>
            </a:r>
            <a:r>
              <a:rPr lang="en-US" b="1" dirty="0"/>
              <a:t> valid </a:t>
            </a:r>
            <a:r>
              <a:rPr lang="en-US" dirty="0"/>
              <a:t>it must conform to these </a:t>
            </a:r>
            <a:r>
              <a:rPr lang="en-US" dirty="0" smtClean="0"/>
              <a:t>rules:</a:t>
            </a:r>
          </a:p>
          <a:p>
            <a:r>
              <a:rPr lang="en-US" dirty="0" smtClean="0"/>
              <a:t>2 rules of quantity</a:t>
            </a:r>
          </a:p>
          <a:p>
            <a:r>
              <a:rPr lang="en-US" dirty="0" smtClean="0"/>
              <a:t>2 rules of quality</a:t>
            </a:r>
          </a:p>
          <a:p>
            <a:r>
              <a:rPr lang="en-US" dirty="0" smtClean="0"/>
              <a:t>2 rules of distribution/extension</a:t>
            </a:r>
          </a:p>
          <a:p>
            <a:r>
              <a:rPr lang="en-US" dirty="0" smtClean="0"/>
              <a:t>The first rule in each set is categorical; the second hypothetical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480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Quantity—(of propositions)</a:t>
            </a:r>
          </a:p>
          <a:p>
            <a:r>
              <a:rPr lang="en-US" dirty="0"/>
              <a:t>1. There must be at least one universal </a:t>
            </a:r>
            <a:r>
              <a:rPr lang="en-US" dirty="0" smtClean="0"/>
              <a:t>premise</a:t>
            </a:r>
            <a:endParaRPr lang="en-US" dirty="0"/>
          </a:p>
          <a:p>
            <a:r>
              <a:rPr lang="en-US" dirty="0"/>
              <a:t>2.  </a:t>
            </a:r>
            <a:r>
              <a:rPr lang="en-US" i="1" dirty="0"/>
              <a:t>If</a:t>
            </a:r>
            <a:r>
              <a:rPr lang="en-US" dirty="0"/>
              <a:t> there is a particular premise, the conclusion must also be </a:t>
            </a:r>
            <a:r>
              <a:rPr lang="en-US" dirty="0" smtClean="0"/>
              <a:t>particular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Please note—the second rule of quantity goes, as it were, from top to bottom, from premises to conclusion</a:t>
            </a:r>
          </a:p>
          <a:p>
            <a:r>
              <a:rPr lang="en-US" dirty="0" smtClean="0"/>
              <a:t>If there is not particular premise, it’s vacuously satisfied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081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Quality—(of Propositions)</a:t>
            </a:r>
          </a:p>
          <a:p>
            <a:r>
              <a:rPr lang="en-US" dirty="0"/>
              <a:t>3. There must be at least one affirmative premise.</a:t>
            </a:r>
          </a:p>
          <a:p>
            <a:r>
              <a:rPr lang="en-US" dirty="0"/>
              <a:t>4. </a:t>
            </a:r>
            <a:r>
              <a:rPr lang="en-US" i="1" dirty="0"/>
              <a:t>If</a:t>
            </a:r>
            <a:r>
              <a:rPr lang="en-US" dirty="0"/>
              <a:t> there is a negative premise, then the conclusion must be negative </a:t>
            </a:r>
            <a:r>
              <a:rPr lang="en-US" dirty="0" smtClean="0"/>
              <a:t>also AND </a:t>
            </a:r>
            <a:r>
              <a:rPr lang="en-US" i="1" dirty="0"/>
              <a:t>if</a:t>
            </a:r>
            <a:r>
              <a:rPr lang="en-US" dirty="0"/>
              <a:t> there is a negative conclusion, then there must be a negative premise </a:t>
            </a:r>
            <a:r>
              <a:rPr lang="en-US" dirty="0" smtClean="0"/>
              <a:t>also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Please note the second rule of quality is bidirectional—it goes from top to bottom (premises to conclusion) and vice versa (conclusion to premises)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792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Distribution—(of Terms)</a:t>
            </a:r>
          </a:p>
          <a:p>
            <a:r>
              <a:rPr lang="en-US" dirty="0" smtClean="0"/>
              <a:t>5</a:t>
            </a:r>
            <a:r>
              <a:rPr lang="en-US" dirty="0"/>
              <a:t>.	The middle term must be distributed at least </a:t>
            </a:r>
            <a:r>
              <a:rPr lang="en-US" dirty="0" smtClean="0"/>
              <a:t>once</a:t>
            </a:r>
            <a:endParaRPr lang="en-US" dirty="0"/>
          </a:p>
          <a:p>
            <a:r>
              <a:rPr lang="en-GB" dirty="0"/>
              <a:t>6.	If a term is distributed in the conclusion, it must also be distributed in the premise in which it </a:t>
            </a:r>
            <a:r>
              <a:rPr lang="en-GB" dirty="0" smtClean="0"/>
              <a:t>occurs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Please note that the second rule of distribution goes from bottom to top, from conclusion to premises</a:t>
            </a:r>
          </a:p>
          <a:p>
            <a:r>
              <a:rPr lang="en-US" dirty="0" smtClean="0"/>
              <a:t>I</a:t>
            </a:r>
            <a:r>
              <a:rPr lang="en-GB" dirty="0" smtClean="0"/>
              <a:t>f not term in the conclusion is distribution, it is vacuously satisfied</a:t>
            </a:r>
          </a:p>
        </p:txBody>
      </p:sp>
    </p:spTree>
    <p:extLst>
      <p:ext uri="{BB962C8B-B14F-4D97-AF65-F5344CB8AC3E}">
        <p14:creationId xmlns:p14="http://schemas.microsoft.com/office/powerpoint/2010/main" val="585614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77</TotalTime>
  <Words>1361</Words>
  <Application>Microsoft Macintosh PowerPoint</Application>
  <PresentationFormat>On-screen Show (4:3)</PresentationFormat>
  <Paragraphs>143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Civic</vt:lpstr>
      <vt:lpstr>Mediate Inference: The Syllogism</vt:lpstr>
      <vt:lpstr>PowerPoint Presentation</vt:lpstr>
      <vt:lpstr>PowerPoint Presentation</vt:lpstr>
      <vt:lpstr>Rules for the Categorical Syllogism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 reminder</vt:lpstr>
      <vt:lpstr>PowerPoint Presentation</vt:lpstr>
      <vt:lpstr>Worked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Extension/Distribution of Terms</vt:lpstr>
      <vt:lpstr>PowerPoint Presentation</vt:lpstr>
      <vt:lpstr>PowerPoint Presentation</vt:lpstr>
      <vt:lpstr>PowerPoint Presentation</vt:lpstr>
      <vt:lpstr>Another example</vt:lpstr>
      <vt:lpstr>PowerPoint Presentation</vt:lpstr>
      <vt:lpstr>Try these for yourself</vt:lpstr>
    </vt:vector>
  </TitlesOfParts>
  <Company>UCD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Mediate Inference: The Syllogism</dc:title>
  <dc:creator>Gerard Casey</dc:creator>
  <cp:lastModifiedBy>Gerard Casey</cp:lastModifiedBy>
  <cp:revision>3</cp:revision>
  <dcterms:created xsi:type="dcterms:W3CDTF">2012-09-24T19:45:54Z</dcterms:created>
  <dcterms:modified xsi:type="dcterms:W3CDTF">2012-09-24T21:05:23Z</dcterms:modified>
</cp:coreProperties>
</file>