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43" d="100"/>
          <a:sy n="43" d="100"/>
        </p:scale>
        <p:origin x="-190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ga-IE" smtClean="0"/>
              <a:t>Click to edit Master subtitle style</a:t>
            </a:r>
            <a:endParaRPr kumimoji="0" lang="en-US"/>
          </a:p>
        </p:txBody>
      </p:sp>
      <p:sp>
        <p:nvSpPr>
          <p:cNvPr id="28" name="Date Placeholder 27"/>
          <p:cNvSpPr>
            <a:spLocks noGrp="1"/>
          </p:cNvSpPr>
          <p:nvPr>
            <p:ph type="dt" sz="half" idx="10"/>
          </p:nvPr>
        </p:nvSpPr>
        <p:spPr/>
        <p:txBody>
          <a:bodyPr/>
          <a:lstStyle/>
          <a:p>
            <a:fld id="{B5C19C3C-2C00-CF45-B69A-4A2F1C952E61}" type="datetimeFigureOut">
              <a:rPr lang="en-US" smtClean="0"/>
              <a:t>24/09/2012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EA78691-6116-674A-B168-7D611347B5C6}"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B5C19C3C-2C00-CF45-B69A-4A2F1C952E61}"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A78691-6116-674A-B168-7D611347B5C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2EA78691-6116-674A-B168-7D611347B5C6}"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B5C19C3C-2C00-CF45-B69A-4A2F1C952E61}"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ga-IE" smtClean="0"/>
              <a:t>Click to edit Master title style</a:t>
            </a:r>
            <a:endParaRPr kumimoji="0" lang="en-US"/>
          </a:p>
        </p:txBody>
      </p:sp>
      <p:sp>
        <p:nvSpPr>
          <p:cNvPr id="4" name="Date Placeholder 3"/>
          <p:cNvSpPr>
            <a:spLocks noGrp="1"/>
          </p:cNvSpPr>
          <p:nvPr>
            <p:ph type="dt" sz="half" idx="10"/>
          </p:nvPr>
        </p:nvSpPr>
        <p:spPr/>
        <p:txBody>
          <a:bodyPr/>
          <a:lstStyle/>
          <a:p>
            <a:fld id="{B5C19C3C-2C00-CF45-B69A-4A2F1C952E61}"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2EA78691-6116-674A-B168-7D611347B5C6}"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ga-IE"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B5C19C3C-2C00-CF45-B69A-4A2F1C952E61}" type="datetimeFigureOut">
              <a:rPr lang="en-US" smtClean="0"/>
              <a:t>24/09/2012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EA78691-6116-674A-B168-7D611347B5C6}"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ga-IE"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B5C19C3C-2C00-CF45-B69A-4A2F1C952E61}" type="datetimeFigureOut">
              <a:rPr lang="en-US" smtClean="0"/>
              <a:t>24/09/2012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A78691-6116-674A-B168-7D611347B5C6}"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7" name="Date Placeholder 6"/>
          <p:cNvSpPr>
            <a:spLocks noGrp="1"/>
          </p:cNvSpPr>
          <p:nvPr>
            <p:ph type="dt" sz="half" idx="10"/>
          </p:nvPr>
        </p:nvSpPr>
        <p:spPr/>
        <p:txBody>
          <a:bodyPr/>
          <a:lstStyle/>
          <a:p>
            <a:fld id="{B5C19C3C-2C00-CF45-B69A-4A2F1C952E61}" type="datetimeFigureOut">
              <a:rPr lang="en-US" smtClean="0"/>
              <a:t>24/09/2012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2EA78691-6116-674A-B168-7D611347B5C6}" type="slidenum">
              <a:rPr lang="en-US" smtClean="0"/>
              <a:t>‹#›</a:t>
            </a:fld>
            <a:endParaRPr lang="en-US"/>
          </a:p>
        </p:txBody>
      </p:sp>
      <p:sp>
        <p:nvSpPr>
          <p:cNvPr id="23" name="Title 22"/>
          <p:cNvSpPr>
            <a:spLocks noGrp="1"/>
          </p:cNvSpPr>
          <p:nvPr>
            <p:ph type="title"/>
          </p:nvPr>
        </p:nvSpPr>
        <p:spPr/>
        <p:txBody>
          <a:bodyPr rtlCol="0" anchor="b" anchorCtr="0"/>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Date Placeholder 2"/>
          <p:cNvSpPr>
            <a:spLocks noGrp="1"/>
          </p:cNvSpPr>
          <p:nvPr>
            <p:ph type="dt" sz="half" idx="10"/>
          </p:nvPr>
        </p:nvSpPr>
        <p:spPr/>
        <p:txBody>
          <a:bodyPr/>
          <a:lstStyle/>
          <a:p>
            <a:fld id="{B5C19C3C-2C00-CF45-B69A-4A2F1C952E61}" type="datetimeFigureOut">
              <a:rPr lang="en-US" smtClean="0"/>
              <a:t>24/09/2012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2EA78691-6116-674A-B168-7D611347B5C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B5C19C3C-2C00-CF45-B69A-4A2F1C952E61}" type="datetimeFigureOut">
              <a:rPr lang="en-US" smtClean="0"/>
              <a:t>24/09/2012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EA78691-6116-674A-B168-7D611347B5C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ga-IE"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ga-IE"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EA78691-6116-674A-B168-7D611347B5C6}"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B5C19C3C-2C00-CF45-B69A-4A2F1C952E61}" type="datetimeFigureOut">
              <a:rPr lang="en-US" smtClean="0"/>
              <a:t>24/09/2012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2EA78691-6116-674A-B168-7D611347B5C6}"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ga-IE"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ga-IE"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ga-IE"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B5C19C3C-2C00-CF45-B69A-4A2F1C952E61}" type="datetimeFigureOut">
              <a:rPr lang="en-US" smtClean="0"/>
              <a:t>24/09/2012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5C19C3C-2C00-CF45-B69A-4A2F1C952E61}" type="datetimeFigureOut">
              <a:rPr lang="en-US" smtClean="0"/>
              <a:t>24/09/2012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2EA78691-6116-674A-B168-7D611347B5C6}"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ga-IE"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ga-IE" smtClean="0"/>
              <a:t>Click to edit Master text styles</a:t>
            </a:r>
          </a:p>
          <a:p>
            <a:pPr lvl="1" eaLnBrk="1" latinLnBrk="0" hangingPunct="1"/>
            <a:r>
              <a:rPr kumimoji="0" lang="ga-IE" smtClean="0"/>
              <a:t>Second level</a:t>
            </a:r>
          </a:p>
          <a:p>
            <a:pPr lvl="2" eaLnBrk="1" latinLnBrk="0" hangingPunct="1"/>
            <a:r>
              <a:rPr kumimoji="0" lang="ga-IE" smtClean="0"/>
              <a:t>Third level</a:t>
            </a:r>
          </a:p>
          <a:p>
            <a:pPr lvl="3" eaLnBrk="1" latinLnBrk="0" hangingPunct="1"/>
            <a:r>
              <a:rPr kumimoji="0" lang="ga-IE" smtClean="0"/>
              <a:t>Fourth level</a:t>
            </a:r>
          </a:p>
          <a:p>
            <a:pPr lvl="4" eaLnBrk="1" latinLnBrk="0" hangingPunct="1"/>
            <a:r>
              <a:rPr kumimoji="0" lang="ga-IE"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 for Immediate Inference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Without worrying about validity, technically or mechanically convert the following propositions:</a:t>
            </a:r>
          </a:p>
          <a:p>
            <a:r>
              <a:rPr lang="en-US" dirty="0" smtClean="0"/>
              <a:t>1. SAP </a:t>
            </a:r>
            <a:endParaRPr lang="en-US" dirty="0"/>
          </a:p>
          <a:p>
            <a:r>
              <a:rPr lang="en-US" dirty="0" smtClean="0"/>
              <a:t>2. RIX </a:t>
            </a:r>
            <a:endParaRPr lang="en-US" dirty="0"/>
          </a:p>
          <a:p>
            <a:r>
              <a:rPr lang="en-US" dirty="0" smtClean="0"/>
              <a:t>3. BOC </a:t>
            </a:r>
            <a:endParaRPr lang="en-US" dirty="0"/>
          </a:p>
          <a:p>
            <a:r>
              <a:rPr lang="en-US" dirty="0" smtClean="0"/>
              <a:t>4. GEF </a:t>
            </a:r>
            <a:endParaRPr lang="en-US" dirty="0"/>
          </a:p>
          <a:p>
            <a:r>
              <a:rPr lang="en-US" dirty="0" smtClean="0"/>
              <a:t>5. </a:t>
            </a:r>
            <a:r>
              <a:rPr lang="en-US" u="sng" dirty="0" smtClean="0"/>
              <a:t>M</a:t>
            </a:r>
            <a:r>
              <a:rPr lang="en-US" dirty="0" smtClean="0"/>
              <a:t>IN </a:t>
            </a:r>
            <a:endParaRPr lang="en-US" dirty="0"/>
          </a:p>
          <a:p>
            <a:r>
              <a:rPr lang="en-US" dirty="0" smtClean="0"/>
              <a:t>6. HA</a:t>
            </a:r>
            <a:r>
              <a:rPr lang="en-US" u="sng" dirty="0" smtClean="0"/>
              <a:t>K</a:t>
            </a:r>
            <a:r>
              <a:rPr lang="en-US" dirty="0" smtClean="0"/>
              <a:t> </a:t>
            </a:r>
            <a:endParaRPr lang="en-US" dirty="0"/>
          </a:p>
          <a:p>
            <a:r>
              <a:rPr lang="en-US" dirty="0" smtClean="0"/>
              <a:t>7. RE</a:t>
            </a:r>
            <a:r>
              <a:rPr lang="en-US" u="sng" dirty="0" smtClean="0"/>
              <a:t>S</a:t>
            </a:r>
            <a:r>
              <a:rPr lang="en-US" dirty="0" smtClean="0"/>
              <a:t> </a:t>
            </a:r>
            <a:endParaRPr lang="en-US" dirty="0"/>
          </a:p>
          <a:p>
            <a:r>
              <a:rPr lang="en-US" dirty="0" smtClean="0"/>
              <a:t>8. </a:t>
            </a:r>
            <a:r>
              <a:rPr lang="en-US" u="sng" dirty="0" smtClean="0"/>
              <a:t>P</a:t>
            </a:r>
            <a:r>
              <a:rPr lang="en-US" dirty="0" smtClean="0"/>
              <a:t>O</a:t>
            </a:r>
            <a:r>
              <a:rPr lang="en-US" u="sng" dirty="0" smtClean="0"/>
              <a:t>Q</a:t>
            </a:r>
            <a:r>
              <a:rPr lang="en-US" dirty="0" smtClean="0"/>
              <a:t> </a:t>
            </a:r>
            <a:endParaRPr lang="en-US" dirty="0"/>
          </a:p>
          <a:p>
            <a:endParaRPr lang="en-US" dirty="0"/>
          </a:p>
        </p:txBody>
      </p:sp>
    </p:spTree>
    <p:extLst>
      <p:ext uri="{BB962C8B-B14F-4D97-AF65-F5344CB8AC3E}">
        <p14:creationId xmlns:p14="http://schemas.microsoft.com/office/powerpoint/2010/main" val="10062825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4 for Immediate Inference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Suppose we are told that the proposition </a:t>
            </a:r>
            <a:r>
              <a:rPr lang="en-US" u="sng" dirty="0"/>
              <a:t>P</a:t>
            </a:r>
            <a:r>
              <a:rPr lang="en-US" dirty="0"/>
              <a:t>O</a:t>
            </a:r>
            <a:r>
              <a:rPr lang="en-US" u="sng" dirty="0"/>
              <a:t>Q</a:t>
            </a:r>
            <a:r>
              <a:rPr lang="en-US" dirty="0"/>
              <a:t> </a:t>
            </a:r>
            <a:r>
              <a:rPr lang="en-US" dirty="0" smtClean="0"/>
              <a:t>is false and are asked, given this, what, if anything, the truth value of QIP has to be?</a:t>
            </a:r>
          </a:p>
        </p:txBody>
      </p:sp>
    </p:spTree>
    <p:extLst>
      <p:ext uri="{BB962C8B-B14F-4D97-AF65-F5344CB8AC3E}">
        <p14:creationId xmlns:p14="http://schemas.microsoft.com/office/powerpoint/2010/main" val="421925895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There are three and only three possibilities here. Either the two propositions turn out to be identical (and so have the same truth value</a:t>
            </a:r>
            <a:r>
              <a:rPr lang="en-US" dirty="0" smtClean="0"/>
              <a:t>)</a:t>
            </a:r>
            <a:endParaRPr lang="en-US" dirty="0"/>
          </a:p>
          <a:p>
            <a:r>
              <a:rPr lang="en-US" dirty="0" smtClean="0"/>
              <a:t>or </a:t>
            </a:r>
            <a:r>
              <a:rPr lang="en-US" dirty="0"/>
              <a:t>they turn out to be simply diverse (and so we can tell nothing about the target proposition</a:t>
            </a:r>
            <a:r>
              <a:rPr lang="en-US" dirty="0" smtClean="0"/>
              <a:t>)</a:t>
            </a:r>
            <a:endParaRPr lang="en-US" dirty="0"/>
          </a:p>
          <a:p>
            <a:r>
              <a:rPr lang="en-US" dirty="0" smtClean="0"/>
              <a:t>or </a:t>
            </a:r>
            <a:r>
              <a:rPr lang="en-US" dirty="0"/>
              <a:t>they are not identical but are </a:t>
            </a:r>
            <a:r>
              <a:rPr lang="en-US" dirty="0" smtClean="0"/>
              <a:t>comparable—in </a:t>
            </a:r>
            <a:r>
              <a:rPr lang="en-US" dirty="0"/>
              <a:t>which case, we can evaluate them using the square of </a:t>
            </a:r>
            <a:r>
              <a:rPr lang="en-US" dirty="0" smtClean="0"/>
              <a:t>opposition</a:t>
            </a:r>
            <a:endParaRPr lang="en-US" dirty="0"/>
          </a:p>
        </p:txBody>
      </p:sp>
    </p:spTree>
    <p:extLst>
      <p:ext uri="{BB962C8B-B14F-4D97-AF65-F5344CB8AC3E}">
        <p14:creationId xmlns:p14="http://schemas.microsoft.com/office/powerpoint/2010/main" val="370308390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The fool-proof way to answer such a question is to generate the 4 forms of each proposition </a:t>
            </a:r>
            <a:r>
              <a:rPr lang="en-US" dirty="0"/>
              <a:t>[</a:t>
            </a:r>
            <a:r>
              <a:rPr lang="en-US" dirty="0" smtClean="0"/>
              <a:t>this is not always necessary] then see if you can find one form of one proposition that is either identical to or comparable to one form of the other proposition. Let’s try this on the question</a:t>
            </a:r>
          </a:p>
          <a:p>
            <a:r>
              <a:rPr lang="en-US" dirty="0" smtClean="0"/>
              <a:t>The 4 forms of </a:t>
            </a:r>
            <a:r>
              <a:rPr lang="en-US" u="sng" dirty="0"/>
              <a:t>P</a:t>
            </a:r>
            <a:r>
              <a:rPr lang="en-US" dirty="0"/>
              <a:t>O</a:t>
            </a:r>
            <a:r>
              <a:rPr lang="en-US" u="sng" dirty="0"/>
              <a:t>Q</a:t>
            </a:r>
            <a:r>
              <a:rPr lang="en-US" dirty="0"/>
              <a:t> </a:t>
            </a:r>
            <a:r>
              <a:rPr lang="en-US" dirty="0" smtClean="0"/>
              <a:t>are</a:t>
            </a:r>
          </a:p>
          <a:p>
            <a:r>
              <a:rPr lang="en-US" u="sng" dirty="0" smtClean="0"/>
              <a:t>P</a:t>
            </a:r>
            <a:r>
              <a:rPr lang="en-US" dirty="0" smtClean="0"/>
              <a:t>O</a:t>
            </a:r>
            <a:r>
              <a:rPr lang="en-US" u="sng" dirty="0" smtClean="0"/>
              <a:t>Q</a:t>
            </a:r>
            <a:r>
              <a:rPr lang="en-US" dirty="0" smtClean="0"/>
              <a:t>   QOP   QI</a:t>
            </a:r>
            <a:r>
              <a:rPr lang="en-US" u="sng" dirty="0" smtClean="0"/>
              <a:t>P</a:t>
            </a:r>
            <a:r>
              <a:rPr lang="en-US" dirty="0" smtClean="0"/>
              <a:t>   </a:t>
            </a:r>
            <a:r>
              <a:rPr lang="en-US" u="sng" dirty="0" smtClean="0"/>
              <a:t>P</a:t>
            </a:r>
            <a:r>
              <a:rPr lang="en-US" dirty="0" smtClean="0"/>
              <a:t>IQ</a:t>
            </a:r>
          </a:p>
          <a:p>
            <a:r>
              <a:rPr lang="en-US" dirty="0" smtClean="0"/>
              <a:t>The 4 forms of QIP are</a:t>
            </a:r>
          </a:p>
          <a:p>
            <a:r>
              <a:rPr lang="en-US" dirty="0" smtClean="0"/>
              <a:t>QIP   QO</a:t>
            </a:r>
            <a:r>
              <a:rPr lang="en-US" u="sng" dirty="0" smtClean="0"/>
              <a:t>P</a:t>
            </a:r>
            <a:r>
              <a:rPr lang="en-US" dirty="0" smtClean="0"/>
              <a:t>   PO</a:t>
            </a:r>
            <a:r>
              <a:rPr lang="en-US" u="sng" dirty="0" smtClean="0"/>
              <a:t>Q</a:t>
            </a:r>
            <a:r>
              <a:rPr lang="en-US" dirty="0" smtClean="0"/>
              <a:t>   PIQ</a:t>
            </a:r>
            <a:endParaRPr lang="en-US" dirty="0"/>
          </a:p>
          <a:p>
            <a:endParaRPr lang="en-US" dirty="0"/>
          </a:p>
        </p:txBody>
      </p:sp>
    </p:spTree>
    <p:extLst>
      <p:ext uri="{BB962C8B-B14F-4D97-AF65-F5344CB8AC3E}">
        <p14:creationId xmlns:p14="http://schemas.microsoft.com/office/powerpoint/2010/main" val="3522694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To answer our question, we must compare the 4 forms of each proposition, one to another, to see if they are identical propositions or comparable propositions </a:t>
            </a:r>
          </a:p>
          <a:p>
            <a:r>
              <a:rPr lang="en-US" dirty="0" smtClean="0"/>
              <a:t>[source proposition] </a:t>
            </a:r>
            <a:r>
              <a:rPr lang="en-US" u="sng" dirty="0" smtClean="0"/>
              <a:t>P</a:t>
            </a:r>
            <a:r>
              <a:rPr lang="en-US" dirty="0" smtClean="0"/>
              <a:t>O</a:t>
            </a:r>
            <a:r>
              <a:rPr lang="en-US" u="sng" dirty="0" smtClean="0"/>
              <a:t>Q</a:t>
            </a:r>
            <a:r>
              <a:rPr lang="en-US" dirty="0" smtClean="0"/>
              <a:t>   </a:t>
            </a:r>
            <a:r>
              <a:rPr lang="en-US" dirty="0"/>
              <a:t>QOP   QI</a:t>
            </a:r>
            <a:r>
              <a:rPr lang="en-US" u="sng" dirty="0"/>
              <a:t>P</a:t>
            </a:r>
            <a:r>
              <a:rPr lang="en-US" dirty="0"/>
              <a:t>   </a:t>
            </a:r>
            <a:r>
              <a:rPr lang="en-US" u="sng" dirty="0"/>
              <a:t>P</a:t>
            </a:r>
            <a:r>
              <a:rPr lang="en-US" dirty="0"/>
              <a:t>IQ</a:t>
            </a:r>
          </a:p>
          <a:p>
            <a:r>
              <a:rPr lang="en-US" dirty="0" smtClean="0"/>
              <a:t>[target proposition] QIP   </a:t>
            </a:r>
            <a:r>
              <a:rPr lang="en-US" dirty="0"/>
              <a:t>QO</a:t>
            </a:r>
            <a:r>
              <a:rPr lang="en-US" u="sng" dirty="0"/>
              <a:t>P</a:t>
            </a:r>
            <a:r>
              <a:rPr lang="en-US" dirty="0"/>
              <a:t>   PO</a:t>
            </a:r>
            <a:r>
              <a:rPr lang="en-US" u="sng" dirty="0"/>
              <a:t>Q</a:t>
            </a:r>
            <a:r>
              <a:rPr lang="en-US" dirty="0"/>
              <a:t>   </a:t>
            </a:r>
            <a:r>
              <a:rPr lang="en-US" dirty="0" smtClean="0"/>
              <a:t>PIQ</a:t>
            </a:r>
          </a:p>
          <a:p>
            <a:r>
              <a:rPr lang="en-US" dirty="0" smtClean="0"/>
              <a:t>To be comparable, one form of the source proposition must have exactly the same subject and exactly the same predicate as one form of the target proposition</a:t>
            </a:r>
            <a:endParaRPr lang="en-US" dirty="0"/>
          </a:p>
          <a:p>
            <a:endParaRPr lang="en-US" dirty="0"/>
          </a:p>
        </p:txBody>
      </p:sp>
    </p:spTree>
    <p:extLst>
      <p:ext uri="{BB962C8B-B14F-4D97-AF65-F5344CB8AC3E}">
        <p14:creationId xmlns:p14="http://schemas.microsoft.com/office/powerpoint/2010/main" val="339442949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[source proposition] </a:t>
            </a:r>
            <a:r>
              <a:rPr lang="en-US" u="sng" dirty="0"/>
              <a:t>P</a:t>
            </a:r>
            <a:r>
              <a:rPr lang="en-US" dirty="0"/>
              <a:t>O</a:t>
            </a:r>
            <a:r>
              <a:rPr lang="en-US" u="sng" dirty="0"/>
              <a:t>Q</a:t>
            </a:r>
            <a:r>
              <a:rPr lang="en-US" dirty="0"/>
              <a:t>   QOP   QI</a:t>
            </a:r>
            <a:r>
              <a:rPr lang="en-US" u="sng" dirty="0"/>
              <a:t>P</a:t>
            </a:r>
            <a:r>
              <a:rPr lang="en-US" dirty="0"/>
              <a:t>   </a:t>
            </a:r>
            <a:r>
              <a:rPr lang="en-US" u="sng" dirty="0"/>
              <a:t>P</a:t>
            </a:r>
            <a:r>
              <a:rPr lang="en-US" dirty="0"/>
              <a:t>IQ</a:t>
            </a:r>
          </a:p>
          <a:p>
            <a:r>
              <a:rPr lang="en-US" dirty="0"/>
              <a:t>[target proposition] QIP   QO</a:t>
            </a:r>
            <a:r>
              <a:rPr lang="en-US" u="sng" dirty="0"/>
              <a:t>P</a:t>
            </a:r>
            <a:r>
              <a:rPr lang="en-US" dirty="0"/>
              <a:t>   PO</a:t>
            </a:r>
            <a:r>
              <a:rPr lang="en-US" u="sng" dirty="0"/>
              <a:t>Q</a:t>
            </a:r>
            <a:r>
              <a:rPr lang="en-US" dirty="0"/>
              <a:t>   PIQ</a:t>
            </a:r>
          </a:p>
          <a:p>
            <a:r>
              <a:rPr lang="en-US" dirty="0" smtClean="0"/>
              <a:t>The first and fourth forms of the target proposition have </a:t>
            </a:r>
            <a:r>
              <a:rPr lang="en-US" u="sng" dirty="0" smtClean="0"/>
              <a:t>P</a:t>
            </a:r>
            <a:r>
              <a:rPr lang="en-US" dirty="0" smtClean="0"/>
              <a:t> as their subjects; however, no form of the target proposition has </a:t>
            </a:r>
            <a:r>
              <a:rPr lang="en-US" u="sng" dirty="0" smtClean="0"/>
              <a:t>P</a:t>
            </a:r>
            <a:r>
              <a:rPr lang="en-US" dirty="0" smtClean="0"/>
              <a:t> as a subject</a:t>
            </a:r>
          </a:p>
          <a:p>
            <a:r>
              <a:rPr lang="en-US" dirty="0" smtClean="0"/>
              <a:t>The second and third forms of the target proposition have Q as their subjects and </a:t>
            </a:r>
            <a:r>
              <a:rPr lang="en-US" u="sng" dirty="0" smtClean="0"/>
              <a:t>P</a:t>
            </a:r>
            <a:r>
              <a:rPr lang="en-US" dirty="0" smtClean="0"/>
              <a:t> as their predicates; the first and second form of the target proposition have Q as their subjects and </a:t>
            </a:r>
            <a:r>
              <a:rPr lang="en-US" u="sng" dirty="0" smtClean="0"/>
              <a:t>P</a:t>
            </a:r>
            <a:r>
              <a:rPr lang="en-US" dirty="0" smtClean="0"/>
              <a:t> as their predicates</a:t>
            </a:r>
            <a:endParaRPr lang="en-US" dirty="0"/>
          </a:p>
        </p:txBody>
      </p:sp>
    </p:spTree>
    <p:extLst>
      <p:ext uri="{BB962C8B-B14F-4D97-AF65-F5344CB8AC3E}">
        <p14:creationId xmlns:p14="http://schemas.microsoft.com/office/powerpoint/2010/main" val="138540391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[source proposition] </a:t>
            </a:r>
            <a:r>
              <a:rPr lang="en-US" u="sng" dirty="0"/>
              <a:t>P</a:t>
            </a:r>
            <a:r>
              <a:rPr lang="en-US" dirty="0"/>
              <a:t>O</a:t>
            </a:r>
            <a:r>
              <a:rPr lang="en-US" u="sng" dirty="0"/>
              <a:t>Q</a:t>
            </a:r>
            <a:r>
              <a:rPr lang="en-US" dirty="0"/>
              <a:t>   QOP   QI</a:t>
            </a:r>
            <a:r>
              <a:rPr lang="en-US" u="sng" dirty="0"/>
              <a:t>P</a:t>
            </a:r>
            <a:r>
              <a:rPr lang="en-US" dirty="0"/>
              <a:t>   </a:t>
            </a:r>
            <a:r>
              <a:rPr lang="en-US" u="sng" dirty="0"/>
              <a:t>P</a:t>
            </a:r>
            <a:r>
              <a:rPr lang="en-US" dirty="0"/>
              <a:t>IQ</a:t>
            </a:r>
          </a:p>
          <a:p>
            <a:r>
              <a:rPr lang="en-US" dirty="0"/>
              <a:t>[target proposition] QIP   QO</a:t>
            </a:r>
            <a:r>
              <a:rPr lang="en-US" u="sng" dirty="0"/>
              <a:t>P</a:t>
            </a:r>
            <a:r>
              <a:rPr lang="en-US" dirty="0"/>
              <a:t>   PO</a:t>
            </a:r>
            <a:r>
              <a:rPr lang="en-US" u="sng" dirty="0"/>
              <a:t>Q</a:t>
            </a:r>
            <a:r>
              <a:rPr lang="en-US" dirty="0"/>
              <a:t>   PIQ</a:t>
            </a:r>
          </a:p>
          <a:p>
            <a:r>
              <a:rPr lang="en-US" dirty="0" smtClean="0"/>
              <a:t>Form 2 of the source proposition QOP corresponds to form 1 of the target proposition QIP</a:t>
            </a:r>
          </a:p>
          <a:p>
            <a:r>
              <a:rPr lang="en-US" dirty="0" smtClean="0"/>
              <a:t>(Form 3 of the source </a:t>
            </a:r>
            <a:r>
              <a:rPr lang="en-US" dirty="0"/>
              <a:t>proposition QI</a:t>
            </a:r>
            <a:r>
              <a:rPr lang="en-US" u="sng" dirty="0"/>
              <a:t>P</a:t>
            </a:r>
            <a:r>
              <a:rPr lang="en-US" dirty="0"/>
              <a:t> </a:t>
            </a:r>
            <a:r>
              <a:rPr lang="en-US" dirty="0" smtClean="0"/>
              <a:t>also corresponds with form 2 of the target proposition, QO</a:t>
            </a:r>
            <a:r>
              <a:rPr lang="en-US" u="sng" dirty="0" smtClean="0"/>
              <a:t>P</a:t>
            </a:r>
            <a:r>
              <a:rPr lang="en-US" dirty="0" smtClean="0"/>
              <a:t>)</a:t>
            </a:r>
          </a:p>
          <a:p>
            <a:r>
              <a:rPr lang="en-US" dirty="0" smtClean="0"/>
              <a:t>QOP and QIP are not identical propositions but they are comparable</a:t>
            </a:r>
            <a:endParaRPr lang="en-US" dirty="0"/>
          </a:p>
        </p:txBody>
      </p:sp>
    </p:spTree>
    <p:extLst>
      <p:ext uri="{BB962C8B-B14F-4D97-AF65-F5344CB8AC3E}">
        <p14:creationId xmlns:p14="http://schemas.microsoft.com/office/powerpoint/2010/main" val="242651189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Plotting them on the square of opposition, we see that they are sub-contraries</a:t>
            </a:r>
          </a:p>
          <a:p>
            <a:r>
              <a:rPr lang="en-US" dirty="0" smtClean="0"/>
              <a:t>The rule for sub-contraries is that while both may be true, both cannot be false</a:t>
            </a:r>
          </a:p>
          <a:p>
            <a:r>
              <a:rPr lang="en-US" dirty="0" smtClean="0"/>
              <a:t>Given that we are told that QOP is false, and since both QOP and QIP cannot be false, it follows that QIP must be true</a:t>
            </a:r>
            <a:endParaRPr lang="en-US" dirty="0"/>
          </a:p>
        </p:txBody>
      </p:sp>
    </p:spTree>
    <p:extLst>
      <p:ext uri="{BB962C8B-B14F-4D97-AF65-F5344CB8AC3E}">
        <p14:creationId xmlns:p14="http://schemas.microsoft.com/office/powerpoint/2010/main" val="419037160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4 for Immediate Inference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a:bodyPr>
          <a:lstStyle/>
          <a:p>
            <a:r>
              <a:rPr lang="en-US" dirty="0" smtClean="0"/>
              <a:t>Where the first proposition in each line has an assigned truth value, determine, if it is possible to do so, the truth value of the second proposition on that line</a:t>
            </a:r>
          </a:p>
          <a:p>
            <a:r>
              <a:rPr lang="en-US" dirty="0" smtClean="0"/>
              <a:t>1. SAP (true)	SIP ?</a:t>
            </a:r>
            <a:endParaRPr lang="en-US" dirty="0"/>
          </a:p>
          <a:p>
            <a:r>
              <a:rPr lang="en-US" dirty="0" smtClean="0"/>
              <a:t>2. RIX (true)</a:t>
            </a:r>
            <a:r>
              <a:rPr lang="en-US" dirty="0"/>
              <a:t>	</a:t>
            </a:r>
            <a:r>
              <a:rPr lang="en-US" dirty="0" smtClean="0"/>
              <a:t>RA</a:t>
            </a:r>
            <a:r>
              <a:rPr lang="en-US" u="sng" dirty="0" smtClean="0"/>
              <a:t>X</a:t>
            </a:r>
            <a:r>
              <a:rPr lang="en-US" dirty="0" smtClean="0"/>
              <a:t> ?</a:t>
            </a:r>
            <a:endParaRPr lang="en-US" dirty="0"/>
          </a:p>
          <a:p>
            <a:r>
              <a:rPr lang="en-US" dirty="0" smtClean="0"/>
              <a:t>3. BOC (false)</a:t>
            </a:r>
            <a:r>
              <a:rPr lang="en-US" dirty="0"/>
              <a:t>	</a:t>
            </a:r>
            <a:r>
              <a:rPr lang="en-US" dirty="0" smtClean="0"/>
              <a:t>BEC ?</a:t>
            </a:r>
            <a:endParaRPr lang="en-US" dirty="0"/>
          </a:p>
          <a:p>
            <a:r>
              <a:rPr lang="en-US" dirty="0" smtClean="0"/>
              <a:t>4. GEF (false)</a:t>
            </a:r>
            <a:r>
              <a:rPr lang="en-US" dirty="0"/>
              <a:t>	</a:t>
            </a:r>
            <a:r>
              <a:rPr lang="en-US" u="sng" dirty="0" smtClean="0"/>
              <a:t>F</a:t>
            </a:r>
            <a:r>
              <a:rPr lang="en-US" dirty="0" smtClean="0"/>
              <a:t>IG ?</a:t>
            </a:r>
            <a:endParaRPr lang="en-US" dirty="0"/>
          </a:p>
          <a:p>
            <a:r>
              <a:rPr lang="en-US" dirty="0" smtClean="0"/>
              <a:t>5. </a:t>
            </a:r>
            <a:r>
              <a:rPr lang="en-US" u="sng" dirty="0" smtClean="0"/>
              <a:t>M</a:t>
            </a:r>
            <a:r>
              <a:rPr lang="en-US" dirty="0" smtClean="0"/>
              <a:t>IN (true)</a:t>
            </a:r>
            <a:r>
              <a:rPr lang="en-US" dirty="0"/>
              <a:t>	</a:t>
            </a:r>
            <a:r>
              <a:rPr lang="en-US" dirty="0" smtClean="0"/>
              <a:t>NIP ?</a:t>
            </a:r>
            <a:endParaRPr lang="en-US" dirty="0"/>
          </a:p>
          <a:p>
            <a:r>
              <a:rPr lang="en-US" dirty="0" smtClean="0"/>
              <a:t>6. HA</a:t>
            </a:r>
            <a:r>
              <a:rPr lang="en-US" u="sng" dirty="0" smtClean="0"/>
              <a:t>K</a:t>
            </a:r>
            <a:r>
              <a:rPr lang="en-US" dirty="0" smtClean="0"/>
              <a:t> (true)</a:t>
            </a:r>
            <a:r>
              <a:rPr lang="en-US" dirty="0"/>
              <a:t>	</a:t>
            </a:r>
            <a:r>
              <a:rPr lang="en-US" dirty="0" smtClean="0"/>
              <a:t>HIK ?</a:t>
            </a:r>
            <a:endParaRPr lang="en-US" dirty="0"/>
          </a:p>
          <a:p>
            <a:r>
              <a:rPr lang="en-US" dirty="0" smtClean="0"/>
              <a:t>7. RE</a:t>
            </a:r>
            <a:r>
              <a:rPr lang="en-US" u="sng" dirty="0" smtClean="0"/>
              <a:t>S</a:t>
            </a:r>
            <a:r>
              <a:rPr lang="en-US" dirty="0" smtClean="0"/>
              <a:t> (false)</a:t>
            </a:r>
            <a:r>
              <a:rPr lang="en-US" dirty="0"/>
              <a:t>	</a:t>
            </a:r>
            <a:r>
              <a:rPr lang="en-US" dirty="0" smtClean="0"/>
              <a:t>SIR ?</a:t>
            </a:r>
            <a:endParaRPr lang="en-US" dirty="0"/>
          </a:p>
          <a:p>
            <a:endParaRPr lang="en-US" dirty="0"/>
          </a:p>
        </p:txBody>
      </p:sp>
    </p:spTree>
    <p:extLst>
      <p:ext uri="{BB962C8B-B14F-4D97-AF65-F5344CB8AC3E}">
        <p14:creationId xmlns:p14="http://schemas.microsoft.com/office/powerpoint/2010/main" val="22302935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Solutions to Exercise 4</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1. SAP (true) 	SIP ?</a:t>
            </a:r>
          </a:p>
          <a:p>
            <a:r>
              <a:rPr lang="en-US" dirty="0" smtClean="0"/>
              <a:t>We don’t need to generate the four forms of each of these propositions because it is immediately evident that they are non-identical but comparable propositions</a:t>
            </a:r>
          </a:p>
          <a:p>
            <a:r>
              <a:rPr lang="en-US" dirty="0" smtClean="0"/>
              <a:t>They can be plotted on the square of opposition as alternates</a:t>
            </a:r>
          </a:p>
          <a:p>
            <a:r>
              <a:rPr lang="en-US" dirty="0" smtClean="0"/>
              <a:t>Given the SAP is true and that the rule for alternation is that the truth of the superior implies the truth of the inferior, SIP has to be true</a:t>
            </a:r>
            <a:endParaRPr lang="en-US" dirty="0"/>
          </a:p>
        </p:txBody>
      </p:sp>
    </p:spTree>
    <p:extLst>
      <p:ext uri="{BB962C8B-B14F-4D97-AF65-F5344CB8AC3E}">
        <p14:creationId xmlns:p14="http://schemas.microsoft.com/office/powerpoint/2010/main" val="59702646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2. RIX </a:t>
            </a:r>
            <a:r>
              <a:rPr lang="en-US" dirty="0"/>
              <a:t>(true)	RA</a:t>
            </a:r>
            <a:r>
              <a:rPr lang="en-US" u="sng" dirty="0"/>
              <a:t>X</a:t>
            </a:r>
            <a:r>
              <a:rPr lang="en-US" dirty="0"/>
              <a:t> </a:t>
            </a:r>
            <a:r>
              <a:rPr lang="en-US" dirty="0" smtClean="0"/>
              <a:t>?</a:t>
            </a:r>
          </a:p>
          <a:p>
            <a:r>
              <a:rPr lang="en-US" dirty="0" smtClean="0"/>
              <a:t>Once again, there is no need to generate the four forms of each proposition as the application of obversion to the target proposition RA</a:t>
            </a:r>
            <a:r>
              <a:rPr lang="en-US" u="sng" dirty="0" smtClean="0"/>
              <a:t>X</a:t>
            </a:r>
            <a:r>
              <a:rPr lang="en-US" dirty="0" smtClean="0"/>
              <a:t> turns it into REX</a:t>
            </a:r>
          </a:p>
          <a:p>
            <a:r>
              <a:rPr lang="en-US" dirty="0" smtClean="0"/>
              <a:t>Now the two propositions are comparable on the square of opposition and are related as contradictories</a:t>
            </a:r>
          </a:p>
          <a:p>
            <a:r>
              <a:rPr lang="en-US" dirty="0" smtClean="0"/>
              <a:t>Given that contradictories have opposed truth values and that RIX is true, REX (RA</a:t>
            </a:r>
            <a:r>
              <a:rPr lang="en-US" u="sng" dirty="0" smtClean="0"/>
              <a:t>X</a:t>
            </a:r>
            <a:r>
              <a:rPr lang="en-US" dirty="0" smtClean="0"/>
              <a:t>) must be false</a:t>
            </a:r>
            <a:endParaRPr lang="en-US" dirty="0"/>
          </a:p>
          <a:p>
            <a:endParaRPr lang="en-US" dirty="0"/>
          </a:p>
        </p:txBody>
      </p:sp>
    </p:spTree>
    <p:extLst>
      <p:ext uri="{BB962C8B-B14F-4D97-AF65-F5344CB8AC3E}">
        <p14:creationId xmlns:p14="http://schemas.microsoft.com/office/powerpoint/2010/main" val="29753704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Solution to Exercise 1 for Immediate Inference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1. SAP </a:t>
            </a:r>
            <a:r>
              <a:rPr lang="en-US" dirty="0" smtClean="0"/>
              <a:t>converts to PAS</a:t>
            </a:r>
            <a:endParaRPr lang="en-US" dirty="0"/>
          </a:p>
          <a:p>
            <a:r>
              <a:rPr lang="en-US" dirty="0" smtClean="0"/>
              <a:t>2</a:t>
            </a:r>
            <a:r>
              <a:rPr lang="en-US" dirty="0"/>
              <a:t>. RIX </a:t>
            </a:r>
            <a:r>
              <a:rPr lang="en-US" dirty="0" smtClean="0"/>
              <a:t>converts to XIR</a:t>
            </a:r>
            <a:endParaRPr lang="en-US" dirty="0"/>
          </a:p>
          <a:p>
            <a:r>
              <a:rPr lang="en-US" dirty="0"/>
              <a:t>3. BOC </a:t>
            </a:r>
            <a:r>
              <a:rPr lang="en-US" dirty="0" smtClean="0"/>
              <a:t>converts to COB</a:t>
            </a:r>
            <a:endParaRPr lang="en-US" dirty="0"/>
          </a:p>
          <a:p>
            <a:r>
              <a:rPr lang="en-US" dirty="0"/>
              <a:t>4. GEF </a:t>
            </a:r>
            <a:r>
              <a:rPr lang="en-US" dirty="0" smtClean="0"/>
              <a:t>converts to FEG</a:t>
            </a:r>
            <a:endParaRPr lang="en-US" dirty="0"/>
          </a:p>
          <a:p>
            <a:r>
              <a:rPr lang="en-US" dirty="0"/>
              <a:t>5. </a:t>
            </a:r>
            <a:r>
              <a:rPr lang="en-US" u="sng" dirty="0"/>
              <a:t>M</a:t>
            </a:r>
            <a:r>
              <a:rPr lang="en-US" dirty="0"/>
              <a:t>IN </a:t>
            </a:r>
            <a:r>
              <a:rPr lang="en-US" dirty="0" smtClean="0"/>
              <a:t>converts to NI</a:t>
            </a:r>
            <a:r>
              <a:rPr lang="en-US" u="sng" dirty="0" smtClean="0"/>
              <a:t>M</a:t>
            </a:r>
            <a:endParaRPr lang="en-US" dirty="0"/>
          </a:p>
          <a:p>
            <a:r>
              <a:rPr lang="en-US" dirty="0"/>
              <a:t>6. HA</a:t>
            </a:r>
            <a:r>
              <a:rPr lang="en-US" u="sng" dirty="0"/>
              <a:t>K</a:t>
            </a:r>
            <a:r>
              <a:rPr lang="en-US" dirty="0"/>
              <a:t> </a:t>
            </a:r>
            <a:r>
              <a:rPr lang="en-US" dirty="0" smtClean="0"/>
              <a:t>converts to </a:t>
            </a:r>
            <a:r>
              <a:rPr lang="en-US" u="sng" dirty="0" smtClean="0"/>
              <a:t>KAH</a:t>
            </a:r>
            <a:endParaRPr lang="en-US" dirty="0"/>
          </a:p>
          <a:p>
            <a:r>
              <a:rPr lang="en-US" dirty="0"/>
              <a:t>7. </a:t>
            </a:r>
            <a:r>
              <a:rPr lang="en-US" dirty="0" smtClean="0"/>
              <a:t>RE</a:t>
            </a:r>
            <a:r>
              <a:rPr lang="en-US" u="sng" dirty="0" smtClean="0"/>
              <a:t>S</a:t>
            </a:r>
            <a:r>
              <a:rPr lang="en-US" dirty="0" smtClean="0"/>
              <a:t> converts to </a:t>
            </a:r>
            <a:r>
              <a:rPr lang="en-US" dirty="0"/>
              <a:t>RE</a:t>
            </a:r>
            <a:r>
              <a:rPr lang="en-US" u="sng" dirty="0"/>
              <a:t>S</a:t>
            </a:r>
            <a:endParaRPr lang="en-US" dirty="0"/>
          </a:p>
          <a:p>
            <a:r>
              <a:rPr lang="en-US" dirty="0"/>
              <a:t>8. </a:t>
            </a:r>
            <a:r>
              <a:rPr lang="en-US" u="sng" dirty="0"/>
              <a:t>P</a:t>
            </a:r>
            <a:r>
              <a:rPr lang="en-US" dirty="0"/>
              <a:t>O</a:t>
            </a:r>
            <a:r>
              <a:rPr lang="en-US" u="sng" dirty="0"/>
              <a:t>Q</a:t>
            </a:r>
            <a:r>
              <a:rPr lang="en-US" dirty="0"/>
              <a:t> </a:t>
            </a:r>
            <a:r>
              <a:rPr lang="en-US" dirty="0" smtClean="0"/>
              <a:t>converts to </a:t>
            </a:r>
            <a:r>
              <a:rPr lang="en-US" u="sng" dirty="0" smtClean="0"/>
              <a:t>Q</a:t>
            </a:r>
            <a:r>
              <a:rPr lang="en-US" dirty="0" smtClean="0"/>
              <a:t>O</a:t>
            </a:r>
            <a:r>
              <a:rPr lang="en-US" u="sng" dirty="0" smtClean="0"/>
              <a:t>P</a:t>
            </a:r>
            <a:endParaRPr lang="en-US" dirty="0"/>
          </a:p>
          <a:p>
            <a:endParaRPr lang="en-US" dirty="0"/>
          </a:p>
        </p:txBody>
      </p:sp>
    </p:spTree>
    <p:extLst>
      <p:ext uri="{BB962C8B-B14F-4D97-AF65-F5344CB8AC3E}">
        <p14:creationId xmlns:p14="http://schemas.microsoft.com/office/powerpoint/2010/main" val="39014131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3. BOC (false)	BEC </a:t>
            </a:r>
            <a:r>
              <a:rPr lang="en-US" dirty="0" smtClean="0"/>
              <a:t>?</a:t>
            </a:r>
          </a:p>
          <a:p>
            <a:r>
              <a:rPr lang="en-US" dirty="0" smtClean="0"/>
              <a:t>Once again, no need to generate the four forms of each proposition since the two propositions are non-identical but comparable</a:t>
            </a:r>
          </a:p>
          <a:p>
            <a:r>
              <a:rPr lang="en-US" dirty="0" smtClean="0"/>
              <a:t>They relate on the square of opposition as inferior to superior and using the rule of alternation (‘the falsity of the inferior implies the falsity of the superior) we can see that given the BOC is false, BEC must also be false</a:t>
            </a:r>
            <a:endParaRPr lang="en-US" dirty="0"/>
          </a:p>
        </p:txBody>
      </p:sp>
    </p:spTree>
    <p:extLst>
      <p:ext uri="{BB962C8B-B14F-4D97-AF65-F5344CB8AC3E}">
        <p14:creationId xmlns:p14="http://schemas.microsoft.com/office/powerpoint/2010/main" val="30623786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a:t>4. GEF (false)	</a:t>
            </a:r>
            <a:r>
              <a:rPr lang="en-US" u="sng" dirty="0"/>
              <a:t>F</a:t>
            </a:r>
            <a:r>
              <a:rPr lang="en-US" dirty="0"/>
              <a:t>IG ?</a:t>
            </a:r>
          </a:p>
          <a:p>
            <a:r>
              <a:rPr lang="en-US" dirty="0" smtClean="0"/>
              <a:t>In this case, we need to generate the four forms of each proposition</a:t>
            </a:r>
          </a:p>
          <a:p>
            <a:r>
              <a:rPr lang="en-US" dirty="0" smtClean="0"/>
              <a:t>[source proposition] GEF   FEG  FA</a:t>
            </a:r>
            <a:r>
              <a:rPr lang="en-US" u="sng" dirty="0" smtClean="0"/>
              <a:t>G</a:t>
            </a:r>
            <a:r>
              <a:rPr lang="en-US" dirty="0"/>
              <a:t> </a:t>
            </a:r>
            <a:r>
              <a:rPr lang="en-US" dirty="0" smtClean="0"/>
              <a:t> GA</a:t>
            </a:r>
            <a:r>
              <a:rPr lang="en-US" u="sng" dirty="0"/>
              <a:t>F</a:t>
            </a:r>
            <a:r>
              <a:rPr lang="en-US" dirty="0"/>
              <a:t> </a:t>
            </a:r>
            <a:endParaRPr lang="en-US" dirty="0" smtClean="0"/>
          </a:p>
          <a:p>
            <a:r>
              <a:rPr lang="en-US" dirty="0" smtClean="0"/>
              <a:t>[target proposition] 	</a:t>
            </a:r>
            <a:r>
              <a:rPr lang="en-US" u="sng" dirty="0" smtClean="0"/>
              <a:t>F</a:t>
            </a:r>
            <a:r>
              <a:rPr lang="en-US" dirty="0" smtClean="0"/>
              <a:t>IG 	GI</a:t>
            </a:r>
            <a:r>
              <a:rPr lang="en-US" u="sng" dirty="0" smtClean="0"/>
              <a:t>F</a:t>
            </a:r>
            <a:r>
              <a:rPr lang="en-US" dirty="0" smtClean="0"/>
              <a:t>	GOF	</a:t>
            </a:r>
            <a:r>
              <a:rPr lang="en-US" u="sng" dirty="0" smtClean="0"/>
              <a:t>F</a:t>
            </a:r>
            <a:r>
              <a:rPr lang="en-US" dirty="0"/>
              <a:t>O</a:t>
            </a:r>
            <a:r>
              <a:rPr lang="en-US" u="sng" dirty="0" smtClean="0"/>
              <a:t>G</a:t>
            </a:r>
          </a:p>
          <a:p>
            <a:r>
              <a:rPr lang="en-US" dirty="0" smtClean="0"/>
              <a:t>GEF (source) and GOF (target) are comparable</a:t>
            </a:r>
          </a:p>
          <a:p>
            <a:r>
              <a:rPr lang="en-US" dirty="0" smtClean="0"/>
              <a:t>On the square of opposition they are related as alternate but, this time, given the falsity of GEF we can conclude nothing validly about the truth value of GOF [</a:t>
            </a:r>
            <a:r>
              <a:rPr lang="en-US" u="sng" dirty="0" smtClean="0"/>
              <a:t>F</a:t>
            </a:r>
            <a:r>
              <a:rPr lang="en-US" dirty="0" smtClean="0"/>
              <a:t>IG]</a:t>
            </a:r>
            <a:endParaRPr lang="en-US" dirty="0"/>
          </a:p>
        </p:txBody>
      </p:sp>
    </p:spTree>
    <p:extLst>
      <p:ext uri="{BB962C8B-B14F-4D97-AF65-F5344CB8AC3E}">
        <p14:creationId xmlns:p14="http://schemas.microsoft.com/office/powerpoint/2010/main" val="256246303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5. </a:t>
            </a:r>
            <a:r>
              <a:rPr lang="en-US" u="sng" dirty="0" smtClean="0"/>
              <a:t>M</a:t>
            </a:r>
            <a:r>
              <a:rPr lang="en-US" dirty="0" smtClean="0"/>
              <a:t>IN </a:t>
            </a:r>
            <a:r>
              <a:rPr lang="en-US" dirty="0"/>
              <a:t>(true)	NIP </a:t>
            </a:r>
            <a:r>
              <a:rPr lang="en-US" dirty="0" smtClean="0"/>
              <a:t>?</a:t>
            </a:r>
          </a:p>
          <a:p>
            <a:r>
              <a:rPr lang="en-US" dirty="0" smtClean="0"/>
              <a:t>The four forms of each proposition are:</a:t>
            </a:r>
          </a:p>
          <a:p>
            <a:r>
              <a:rPr lang="en-US" dirty="0" smtClean="0"/>
              <a:t>[source proposition]	</a:t>
            </a:r>
            <a:r>
              <a:rPr lang="en-US" u="sng" dirty="0" smtClean="0"/>
              <a:t>M</a:t>
            </a:r>
            <a:r>
              <a:rPr lang="en-US" dirty="0" smtClean="0"/>
              <a:t>IN	NI</a:t>
            </a:r>
            <a:r>
              <a:rPr lang="en-US" u="sng" dirty="0" smtClean="0"/>
              <a:t>M</a:t>
            </a:r>
            <a:r>
              <a:rPr lang="en-US" dirty="0"/>
              <a:t>	</a:t>
            </a:r>
            <a:r>
              <a:rPr lang="en-US" dirty="0" smtClean="0"/>
              <a:t>NOM	</a:t>
            </a:r>
            <a:r>
              <a:rPr lang="en-US" u="sng" dirty="0" smtClean="0"/>
              <a:t>M</a:t>
            </a:r>
            <a:r>
              <a:rPr lang="en-US" dirty="0" smtClean="0"/>
              <a:t>O</a:t>
            </a:r>
            <a:r>
              <a:rPr lang="en-US" u="sng" dirty="0" smtClean="0"/>
              <a:t>N</a:t>
            </a:r>
          </a:p>
          <a:p>
            <a:r>
              <a:rPr lang="en-US" dirty="0" smtClean="0"/>
              <a:t>[target proposition]	NIP	PIN	PO</a:t>
            </a:r>
            <a:r>
              <a:rPr lang="en-US" u="sng" dirty="0" smtClean="0"/>
              <a:t>N</a:t>
            </a:r>
            <a:r>
              <a:rPr lang="en-US" dirty="0" smtClean="0"/>
              <a:t>	NO</a:t>
            </a:r>
            <a:r>
              <a:rPr lang="en-US" u="sng" dirty="0" smtClean="0"/>
              <a:t>P</a:t>
            </a:r>
            <a:endParaRPr lang="en-US" u="sng" dirty="0"/>
          </a:p>
          <a:p>
            <a:r>
              <a:rPr lang="en-US" dirty="0" smtClean="0"/>
              <a:t>These two propositions are neither identical nor comparable (while they have one term in common, N, the has various forms of M while the other has various forms of P)</a:t>
            </a:r>
          </a:p>
          <a:p>
            <a:r>
              <a:rPr lang="en-US" dirty="0" smtClean="0"/>
              <a:t>It is not possible to determine the truth value of NIP</a:t>
            </a:r>
            <a:endParaRPr lang="en-US" dirty="0"/>
          </a:p>
        </p:txBody>
      </p:sp>
    </p:spTree>
    <p:extLst>
      <p:ext uri="{BB962C8B-B14F-4D97-AF65-F5344CB8AC3E}">
        <p14:creationId xmlns:p14="http://schemas.microsoft.com/office/powerpoint/2010/main" val="1335113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6. HA</a:t>
            </a:r>
            <a:r>
              <a:rPr lang="en-US" u="sng" dirty="0"/>
              <a:t>K</a:t>
            </a:r>
            <a:r>
              <a:rPr lang="en-US" dirty="0"/>
              <a:t> (true)	HIK </a:t>
            </a:r>
            <a:r>
              <a:rPr lang="en-US" dirty="0" smtClean="0"/>
              <a:t>?</a:t>
            </a:r>
          </a:p>
          <a:p>
            <a:r>
              <a:rPr lang="en-US" dirty="0"/>
              <a:t>T</a:t>
            </a:r>
            <a:r>
              <a:rPr lang="en-US" dirty="0" smtClean="0"/>
              <a:t>he </a:t>
            </a:r>
            <a:r>
              <a:rPr lang="en-US" dirty="0"/>
              <a:t>four forms of </a:t>
            </a:r>
            <a:r>
              <a:rPr lang="en-US" dirty="0" smtClean="0"/>
              <a:t>each proposition are:</a:t>
            </a:r>
          </a:p>
          <a:p>
            <a:r>
              <a:rPr lang="en-US" dirty="0" smtClean="0"/>
              <a:t>[source proposition] HA</a:t>
            </a:r>
            <a:r>
              <a:rPr lang="en-US" u="sng" dirty="0" smtClean="0"/>
              <a:t>K</a:t>
            </a:r>
            <a:r>
              <a:rPr lang="en-US" dirty="0"/>
              <a:t>, HEK, KEH and KA</a:t>
            </a:r>
            <a:r>
              <a:rPr lang="en-US" u="sng" dirty="0"/>
              <a:t>H.</a:t>
            </a:r>
            <a:r>
              <a:rPr lang="en-US" dirty="0"/>
              <a:t> </a:t>
            </a:r>
            <a:endParaRPr lang="en-US" dirty="0" smtClean="0"/>
          </a:p>
          <a:p>
            <a:r>
              <a:rPr lang="en-US" dirty="0" smtClean="0"/>
              <a:t>[target proposition] HIK</a:t>
            </a:r>
            <a:r>
              <a:rPr lang="en-US" dirty="0"/>
              <a:t>, HO</a:t>
            </a:r>
            <a:r>
              <a:rPr lang="en-US" u="sng" dirty="0"/>
              <a:t>K, </a:t>
            </a:r>
            <a:r>
              <a:rPr lang="en-US" dirty="0"/>
              <a:t> KO</a:t>
            </a:r>
            <a:r>
              <a:rPr lang="en-US" u="sng" dirty="0"/>
              <a:t>H</a:t>
            </a:r>
            <a:r>
              <a:rPr lang="en-US" dirty="0"/>
              <a:t>  and KIH. </a:t>
            </a:r>
            <a:endParaRPr lang="en-US" dirty="0" smtClean="0"/>
          </a:p>
          <a:p>
            <a:r>
              <a:rPr lang="en-US" dirty="0" smtClean="0"/>
              <a:t>The </a:t>
            </a:r>
            <a:r>
              <a:rPr lang="en-US" dirty="0"/>
              <a:t>two propositions are non-identical but </a:t>
            </a:r>
            <a:r>
              <a:rPr lang="en-US" dirty="0" smtClean="0"/>
              <a:t>comparable (HEK to HIK). </a:t>
            </a:r>
            <a:r>
              <a:rPr lang="en-US" dirty="0"/>
              <a:t>They are related on the square of opposition as contradictories, therefore, by the rule of contradictories, since </a:t>
            </a:r>
            <a:r>
              <a:rPr lang="en-US" dirty="0" smtClean="0"/>
              <a:t>the source proposition </a:t>
            </a:r>
            <a:r>
              <a:rPr lang="en-US" dirty="0"/>
              <a:t>is true, the </a:t>
            </a:r>
            <a:r>
              <a:rPr lang="en-US" dirty="0" smtClean="0"/>
              <a:t>target proposition must </a:t>
            </a:r>
            <a:r>
              <a:rPr lang="en-US" dirty="0"/>
              <a:t>be </a:t>
            </a:r>
            <a:r>
              <a:rPr lang="en-US" dirty="0" smtClean="0"/>
              <a:t>false</a:t>
            </a:r>
            <a:endParaRPr lang="en-US" dirty="0"/>
          </a:p>
          <a:p>
            <a:endParaRPr lang="en-US" dirty="0"/>
          </a:p>
        </p:txBody>
      </p:sp>
    </p:spTree>
    <p:extLst>
      <p:ext uri="{BB962C8B-B14F-4D97-AF65-F5344CB8AC3E}">
        <p14:creationId xmlns:p14="http://schemas.microsoft.com/office/powerpoint/2010/main" val="11086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7. RE</a:t>
            </a:r>
            <a:r>
              <a:rPr lang="en-US" u="sng" dirty="0"/>
              <a:t>S</a:t>
            </a:r>
            <a:r>
              <a:rPr lang="en-US" dirty="0"/>
              <a:t> (false)	SIR ?</a:t>
            </a:r>
          </a:p>
          <a:p>
            <a:r>
              <a:rPr lang="en-US" dirty="0" smtClean="0"/>
              <a:t>The four forms of each propositions are:</a:t>
            </a:r>
          </a:p>
          <a:p>
            <a:r>
              <a:rPr lang="en-US" dirty="0" smtClean="0"/>
              <a:t>[source proposition] 	RE</a:t>
            </a:r>
            <a:r>
              <a:rPr lang="en-US" u="sng" dirty="0" smtClean="0"/>
              <a:t>S</a:t>
            </a:r>
            <a:r>
              <a:rPr lang="en-US" dirty="0" smtClean="0"/>
              <a:t>	</a:t>
            </a:r>
            <a:r>
              <a:rPr lang="en-US" u="sng" dirty="0" smtClean="0"/>
              <a:t>S</a:t>
            </a:r>
            <a:r>
              <a:rPr lang="en-US" dirty="0" smtClean="0"/>
              <a:t>ER	</a:t>
            </a:r>
            <a:r>
              <a:rPr lang="en-US" u="sng" dirty="0" smtClean="0"/>
              <a:t>S</a:t>
            </a:r>
            <a:r>
              <a:rPr lang="en-US" dirty="0" smtClean="0"/>
              <a:t>A</a:t>
            </a:r>
            <a:r>
              <a:rPr lang="en-US" u="sng" dirty="0" smtClean="0"/>
              <a:t>R</a:t>
            </a:r>
            <a:r>
              <a:rPr lang="en-US" dirty="0" smtClean="0"/>
              <a:t>	RAS</a:t>
            </a:r>
            <a:endParaRPr lang="en-US" u="sng" dirty="0" smtClean="0"/>
          </a:p>
          <a:p>
            <a:r>
              <a:rPr lang="en-US" dirty="0" smtClean="0"/>
              <a:t>[target proposition] 	SIR	RIS	RO</a:t>
            </a:r>
            <a:r>
              <a:rPr lang="en-US" u="sng" dirty="0" smtClean="0"/>
              <a:t>S</a:t>
            </a:r>
            <a:r>
              <a:rPr lang="en-US" dirty="0" smtClean="0"/>
              <a:t>	SO</a:t>
            </a:r>
            <a:r>
              <a:rPr lang="en-US" u="sng" dirty="0" smtClean="0"/>
              <a:t>R</a:t>
            </a:r>
          </a:p>
          <a:p>
            <a:r>
              <a:rPr lang="en-US" dirty="0" smtClean="0"/>
              <a:t>RAS of the source proposition compares to RIS of the target proposition. They are related as superior to inferior on the square of opposition but, since RAS (RE</a:t>
            </a:r>
            <a:r>
              <a:rPr lang="en-US" u="sng" dirty="0" smtClean="0"/>
              <a:t>S</a:t>
            </a:r>
            <a:r>
              <a:rPr lang="en-US" dirty="0" smtClean="0"/>
              <a:t>) is false, we cannot determine the truth value of SIR</a:t>
            </a:r>
            <a:endParaRPr lang="en-US" dirty="0"/>
          </a:p>
        </p:txBody>
      </p:sp>
    </p:spTree>
    <p:extLst>
      <p:ext uri="{BB962C8B-B14F-4D97-AF65-F5344CB8AC3E}">
        <p14:creationId xmlns:p14="http://schemas.microsoft.com/office/powerpoint/2010/main" val="30486265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1a for Immediate Inference </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Which of the propositions 1-8 in Exercise 1 are </a:t>
            </a:r>
            <a:r>
              <a:rPr lang="en-US" i="1" dirty="0" smtClean="0"/>
              <a:t>validly</a:t>
            </a:r>
            <a:r>
              <a:rPr lang="en-US" dirty="0" smtClean="0"/>
              <a:t> convertible?</a:t>
            </a:r>
          </a:p>
          <a:p>
            <a:endParaRPr lang="en-US" dirty="0"/>
          </a:p>
          <a:p>
            <a:r>
              <a:rPr lang="en-US" dirty="0" smtClean="0"/>
              <a:t>Answer:</a:t>
            </a:r>
          </a:p>
          <a:p>
            <a:r>
              <a:rPr lang="en-US" dirty="0" smtClean="0"/>
              <a:t>Since conversion is valid on I and E-type propositions (with the exception of A-type definitions), propositions 2, 4, 5 and 7 are </a:t>
            </a:r>
            <a:r>
              <a:rPr lang="en-US" i="1" dirty="0" smtClean="0"/>
              <a:t>validly</a:t>
            </a:r>
            <a:r>
              <a:rPr lang="en-US" dirty="0" smtClean="0"/>
              <a:t> convertible—proposition 1, 3, 6 and 8 are </a:t>
            </a:r>
            <a:r>
              <a:rPr lang="en-US" i="1" dirty="0" smtClean="0"/>
              <a:t>not</a:t>
            </a:r>
            <a:r>
              <a:rPr lang="en-US" dirty="0" smtClean="0"/>
              <a:t> validly convertible</a:t>
            </a:r>
            <a:endParaRPr lang="en-US" dirty="0"/>
          </a:p>
        </p:txBody>
      </p:sp>
    </p:spTree>
    <p:extLst>
      <p:ext uri="{BB962C8B-B14F-4D97-AF65-F5344CB8AC3E}">
        <p14:creationId xmlns:p14="http://schemas.microsoft.com/office/powerpoint/2010/main" val="26155411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2 for Immediate Inference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a:t>Without worrying about validity, </a:t>
            </a:r>
            <a:r>
              <a:rPr lang="en-US" dirty="0" smtClean="0"/>
              <a:t>technically contrapose </a:t>
            </a:r>
            <a:r>
              <a:rPr lang="en-US" dirty="0"/>
              <a:t>the following propositions:</a:t>
            </a:r>
          </a:p>
          <a:p>
            <a:r>
              <a:rPr lang="en-US" dirty="0"/>
              <a:t>1. SAP </a:t>
            </a:r>
          </a:p>
          <a:p>
            <a:r>
              <a:rPr lang="en-US" dirty="0"/>
              <a:t>2. RIX </a:t>
            </a:r>
          </a:p>
          <a:p>
            <a:r>
              <a:rPr lang="en-US" dirty="0"/>
              <a:t>3. BOC </a:t>
            </a:r>
          </a:p>
          <a:p>
            <a:r>
              <a:rPr lang="en-US" dirty="0"/>
              <a:t>4. GEF </a:t>
            </a:r>
          </a:p>
          <a:p>
            <a:r>
              <a:rPr lang="en-US" dirty="0"/>
              <a:t>5. </a:t>
            </a:r>
            <a:r>
              <a:rPr lang="en-US" u="sng" dirty="0"/>
              <a:t>M</a:t>
            </a:r>
            <a:r>
              <a:rPr lang="en-US" dirty="0"/>
              <a:t>IN </a:t>
            </a:r>
          </a:p>
          <a:p>
            <a:r>
              <a:rPr lang="en-US" dirty="0"/>
              <a:t>6. HA</a:t>
            </a:r>
            <a:r>
              <a:rPr lang="en-US" u="sng" dirty="0"/>
              <a:t>K</a:t>
            </a:r>
            <a:r>
              <a:rPr lang="en-US" dirty="0"/>
              <a:t> </a:t>
            </a:r>
          </a:p>
          <a:p>
            <a:r>
              <a:rPr lang="en-US" dirty="0"/>
              <a:t>7. RE</a:t>
            </a:r>
            <a:r>
              <a:rPr lang="en-US" u="sng" dirty="0"/>
              <a:t>S</a:t>
            </a:r>
            <a:r>
              <a:rPr lang="en-US" dirty="0"/>
              <a:t>. </a:t>
            </a:r>
          </a:p>
          <a:p>
            <a:r>
              <a:rPr lang="en-US" dirty="0"/>
              <a:t>8. </a:t>
            </a:r>
            <a:r>
              <a:rPr lang="en-US" u="sng" dirty="0"/>
              <a:t>P</a:t>
            </a:r>
            <a:r>
              <a:rPr lang="en-US" dirty="0"/>
              <a:t>O</a:t>
            </a:r>
            <a:r>
              <a:rPr lang="en-US" u="sng" dirty="0"/>
              <a:t>Q</a:t>
            </a:r>
            <a:r>
              <a:rPr lang="en-US" dirty="0"/>
              <a:t> </a:t>
            </a:r>
          </a:p>
          <a:p>
            <a:endParaRPr lang="en-US" dirty="0"/>
          </a:p>
        </p:txBody>
      </p:sp>
    </p:spTree>
    <p:extLst>
      <p:ext uri="{BB962C8B-B14F-4D97-AF65-F5344CB8AC3E}">
        <p14:creationId xmlns:p14="http://schemas.microsoft.com/office/powerpoint/2010/main" val="137988439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Solution to Exercise 2 for Immediate Inference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1</a:t>
            </a:r>
            <a:r>
              <a:rPr lang="en-US" dirty="0"/>
              <a:t>. SAP </a:t>
            </a:r>
            <a:r>
              <a:rPr lang="en-US" dirty="0" smtClean="0"/>
              <a:t>contraposes to </a:t>
            </a:r>
            <a:r>
              <a:rPr lang="en-US" u="sng" dirty="0" smtClean="0"/>
              <a:t>P</a:t>
            </a:r>
            <a:r>
              <a:rPr lang="en-US" dirty="0"/>
              <a:t>A</a:t>
            </a:r>
            <a:r>
              <a:rPr lang="en-US" u="sng" dirty="0" smtClean="0"/>
              <a:t>Q</a:t>
            </a:r>
            <a:r>
              <a:rPr lang="en-US" dirty="0" smtClean="0"/>
              <a:t> </a:t>
            </a:r>
            <a:endParaRPr lang="en-US" dirty="0"/>
          </a:p>
          <a:p>
            <a:r>
              <a:rPr lang="en-US" dirty="0"/>
              <a:t>2. RIX contraposes to </a:t>
            </a:r>
            <a:r>
              <a:rPr lang="en-US" u="sng" dirty="0"/>
              <a:t>X</a:t>
            </a:r>
            <a:r>
              <a:rPr lang="en-US" dirty="0"/>
              <a:t>I</a:t>
            </a:r>
            <a:r>
              <a:rPr lang="en-US" u="sng" dirty="0"/>
              <a:t>R</a:t>
            </a:r>
            <a:r>
              <a:rPr lang="en-US" dirty="0"/>
              <a:t> </a:t>
            </a:r>
          </a:p>
          <a:p>
            <a:r>
              <a:rPr lang="en-US" dirty="0"/>
              <a:t>3. BOC contraposes to </a:t>
            </a:r>
            <a:r>
              <a:rPr lang="en-US" u="sng" dirty="0" smtClean="0"/>
              <a:t>C</a:t>
            </a:r>
            <a:r>
              <a:rPr lang="en-US" dirty="0" smtClean="0"/>
              <a:t>O</a:t>
            </a:r>
            <a:r>
              <a:rPr lang="en-US" u="sng" dirty="0" smtClean="0"/>
              <a:t>B</a:t>
            </a:r>
            <a:endParaRPr lang="en-US" dirty="0"/>
          </a:p>
          <a:p>
            <a:r>
              <a:rPr lang="en-US" dirty="0"/>
              <a:t>4. GEF contraposes to </a:t>
            </a:r>
            <a:r>
              <a:rPr lang="en-US" u="sng" dirty="0"/>
              <a:t>F</a:t>
            </a:r>
            <a:r>
              <a:rPr lang="en-US" dirty="0"/>
              <a:t>E</a:t>
            </a:r>
            <a:r>
              <a:rPr lang="en-US" u="sng" dirty="0"/>
              <a:t>G</a:t>
            </a:r>
            <a:r>
              <a:rPr lang="en-US" dirty="0"/>
              <a:t> </a:t>
            </a:r>
          </a:p>
          <a:p>
            <a:r>
              <a:rPr lang="en-US" dirty="0"/>
              <a:t>5. </a:t>
            </a:r>
            <a:r>
              <a:rPr lang="en-US" u="sng" dirty="0"/>
              <a:t>M</a:t>
            </a:r>
            <a:r>
              <a:rPr lang="en-US" dirty="0"/>
              <a:t>IN contraposes to </a:t>
            </a:r>
            <a:r>
              <a:rPr lang="en-US" u="sng" dirty="0" smtClean="0"/>
              <a:t>N</a:t>
            </a:r>
            <a:r>
              <a:rPr lang="en-US" dirty="0" smtClean="0"/>
              <a:t>IM</a:t>
            </a:r>
            <a:endParaRPr lang="en-US" dirty="0"/>
          </a:p>
          <a:p>
            <a:r>
              <a:rPr lang="en-US" dirty="0"/>
              <a:t>6. HA</a:t>
            </a:r>
            <a:r>
              <a:rPr lang="en-US" u="sng" dirty="0"/>
              <a:t>K</a:t>
            </a:r>
            <a:r>
              <a:rPr lang="en-US" dirty="0"/>
              <a:t> contraposes to KA</a:t>
            </a:r>
            <a:r>
              <a:rPr lang="en-US" u="sng" dirty="0"/>
              <a:t>H </a:t>
            </a:r>
            <a:endParaRPr lang="en-US" dirty="0"/>
          </a:p>
          <a:p>
            <a:r>
              <a:rPr lang="en-US" dirty="0"/>
              <a:t>7. </a:t>
            </a:r>
            <a:r>
              <a:rPr lang="en-US" dirty="0" smtClean="0"/>
              <a:t>RE</a:t>
            </a:r>
            <a:r>
              <a:rPr lang="en-US" u="sng" dirty="0" smtClean="0"/>
              <a:t>S</a:t>
            </a:r>
            <a:r>
              <a:rPr lang="en-US" dirty="0"/>
              <a:t> contraposes to SE</a:t>
            </a:r>
            <a:r>
              <a:rPr lang="en-US" u="sng" dirty="0"/>
              <a:t>R</a:t>
            </a:r>
            <a:r>
              <a:rPr lang="en-US" dirty="0"/>
              <a:t> </a:t>
            </a:r>
          </a:p>
          <a:p>
            <a:r>
              <a:rPr lang="en-US" dirty="0"/>
              <a:t>8. </a:t>
            </a:r>
            <a:r>
              <a:rPr lang="en-US" u="sng" dirty="0"/>
              <a:t>P</a:t>
            </a:r>
            <a:r>
              <a:rPr lang="en-US" dirty="0"/>
              <a:t>O</a:t>
            </a:r>
            <a:r>
              <a:rPr lang="en-US" u="sng" dirty="0"/>
              <a:t>Q</a:t>
            </a:r>
            <a:r>
              <a:rPr lang="en-US" dirty="0"/>
              <a:t> contraposes to </a:t>
            </a:r>
            <a:r>
              <a:rPr lang="en-US" dirty="0" smtClean="0"/>
              <a:t>QOP</a:t>
            </a:r>
            <a:endParaRPr lang="en-US" dirty="0"/>
          </a:p>
          <a:p>
            <a:endParaRPr lang="en-US" dirty="0"/>
          </a:p>
        </p:txBody>
      </p:sp>
    </p:spTree>
    <p:extLst>
      <p:ext uri="{BB962C8B-B14F-4D97-AF65-F5344CB8AC3E}">
        <p14:creationId xmlns:p14="http://schemas.microsoft.com/office/powerpoint/2010/main" val="28246985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2a for Immediate Inference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Which of the propositions 1-8 in Exercise 2 are </a:t>
            </a:r>
            <a:r>
              <a:rPr lang="en-US" i="1" dirty="0" smtClean="0"/>
              <a:t>validly</a:t>
            </a:r>
            <a:r>
              <a:rPr lang="en-US" dirty="0" smtClean="0"/>
              <a:t> contraponible?</a:t>
            </a:r>
          </a:p>
          <a:p>
            <a:endParaRPr lang="en-US" dirty="0"/>
          </a:p>
          <a:p>
            <a:r>
              <a:rPr lang="en-US" dirty="0" smtClean="0"/>
              <a:t>Answer:</a:t>
            </a:r>
          </a:p>
          <a:p>
            <a:r>
              <a:rPr lang="en-US" dirty="0" smtClean="0"/>
              <a:t>Since contraposition is valid on A and O-type propositions so propositions 1, 3, 6 and 8 are validly contraponible—propositions 2, 4, 5 and 7 are not</a:t>
            </a:r>
            <a:endParaRPr lang="en-US" dirty="0"/>
          </a:p>
        </p:txBody>
      </p:sp>
    </p:spTree>
    <p:extLst>
      <p:ext uri="{BB962C8B-B14F-4D97-AF65-F5344CB8AC3E}">
        <p14:creationId xmlns:p14="http://schemas.microsoft.com/office/powerpoint/2010/main" val="3249323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3 for Immediate Inference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a:t>Without worrying about validity, </a:t>
            </a:r>
            <a:r>
              <a:rPr lang="en-US" dirty="0" smtClean="0"/>
              <a:t>mechanically obvert </a:t>
            </a:r>
            <a:r>
              <a:rPr lang="en-US" dirty="0"/>
              <a:t>the following propositions:</a:t>
            </a:r>
          </a:p>
          <a:p>
            <a:r>
              <a:rPr lang="en-US" dirty="0"/>
              <a:t>1. SAP </a:t>
            </a:r>
          </a:p>
          <a:p>
            <a:r>
              <a:rPr lang="en-US" dirty="0"/>
              <a:t>2. RIX </a:t>
            </a:r>
          </a:p>
          <a:p>
            <a:r>
              <a:rPr lang="en-US" dirty="0"/>
              <a:t>3. BOC </a:t>
            </a:r>
          </a:p>
          <a:p>
            <a:r>
              <a:rPr lang="en-US" dirty="0"/>
              <a:t>4. GEF </a:t>
            </a:r>
          </a:p>
          <a:p>
            <a:r>
              <a:rPr lang="en-US" dirty="0"/>
              <a:t>5. </a:t>
            </a:r>
            <a:r>
              <a:rPr lang="en-US" u="sng" dirty="0"/>
              <a:t>M</a:t>
            </a:r>
            <a:r>
              <a:rPr lang="en-US" dirty="0"/>
              <a:t>IN </a:t>
            </a:r>
          </a:p>
          <a:p>
            <a:r>
              <a:rPr lang="en-US" dirty="0"/>
              <a:t>6. HA</a:t>
            </a:r>
            <a:r>
              <a:rPr lang="en-US" u="sng" dirty="0"/>
              <a:t>K</a:t>
            </a:r>
            <a:r>
              <a:rPr lang="en-US" dirty="0"/>
              <a:t> </a:t>
            </a:r>
          </a:p>
          <a:p>
            <a:r>
              <a:rPr lang="en-US" dirty="0"/>
              <a:t>7. RE</a:t>
            </a:r>
            <a:r>
              <a:rPr lang="en-US" u="sng" dirty="0"/>
              <a:t>S</a:t>
            </a:r>
            <a:r>
              <a:rPr lang="en-US" dirty="0"/>
              <a:t>. </a:t>
            </a:r>
          </a:p>
          <a:p>
            <a:r>
              <a:rPr lang="en-US" dirty="0"/>
              <a:t>8. </a:t>
            </a:r>
            <a:r>
              <a:rPr lang="en-US" u="sng" dirty="0"/>
              <a:t>P</a:t>
            </a:r>
            <a:r>
              <a:rPr lang="en-US" dirty="0"/>
              <a:t>O</a:t>
            </a:r>
            <a:r>
              <a:rPr lang="en-US" u="sng" dirty="0"/>
              <a:t>Q</a:t>
            </a:r>
            <a:r>
              <a:rPr lang="en-US" dirty="0"/>
              <a:t> </a:t>
            </a:r>
          </a:p>
          <a:p>
            <a:endParaRPr lang="en-US" dirty="0"/>
          </a:p>
        </p:txBody>
      </p:sp>
    </p:spTree>
    <p:extLst>
      <p:ext uri="{BB962C8B-B14F-4D97-AF65-F5344CB8AC3E}">
        <p14:creationId xmlns:p14="http://schemas.microsoft.com/office/powerpoint/2010/main" val="33188010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Solution to Exercise 3 for Immediate Inference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1</a:t>
            </a:r>
            <a:r>
              <a:rPr lang="en-US" dirty="0"/>
              <a:t>. SAP </a:t>
            </a:r>
            <a:r>
              <a:rPr lang="en-US" dirty="0" smtClean="0"/>
              <a:t>obverts to SE</a:t>
            </a:r>
            <a:r>
              <a:rPr lang="en-US" u="sng" dirty="0"/>
              <a:t>P</a:t>
            </a:r>
            <a:r>
              <a:rPr lang="en-US" dirty="0"/>
              <a:t> </a:t>
            </a:r>
            <a:r>
              <a:rPr lang="en-US" dirty="0" smtClean="0"/>
              <a:t> </a:t>
            </a:r>
            <a:endParaRPr lang="en-US" dirty="0"/>
          </a:p>
          <a:p>
            <a:r>
              <a:rPr lang="en-US" dirty="0"/>
              <a:t>2. RIX obverts </a:t>
            </a:r>
            <a:r>
              <a:rPr lang="en-US" dirty="0" smtClean="0"/>
              <a:t>to RO</a:t>
            </a:r>
            <a:r>
              <a:rPr lang="en-US" u="sng" dirty="0"/>
              <a:t>X</a:t>
            </a:r>
            <a:r>
              <a:rPr lang="en-US" dirty="0"/>
              <a:t>I </a:t>
            </a:r>
            <a:endParaRPr lang="en-US" dirty="0" smtClean="0"/>
          </a:p>
          <a:p>
            <a:r>
              <a:rPr lang="en-US" dirty="0" smtClean="0"/>
              <a:t>3</a:t>
            </a:r>
            <a:r>
              <a:rPr lang="en-US" dirty="0"/>
              <a:t>. </a:t>
            </a:r>
            <a:r>
              <a:rPr lang="en-US" dirty="0" smtClean="0"/>
              <a:t>BOC </a:t>
            </a:r>
            <a:r>
              <a:rPr lang="en-US" dirty="0"/>
              <a:t>obverts </a:t>
            </a:r>
            <a:r>
              <a:rPr lang="en-US" dirty="0" smtClean="0"/>
              <a:t>to BI</a:t>
            </a:r>
            <a:r>
              <a:rPr lang="en-US" u="sng" dirty="0" smtClean="0"/>
              <a:t>C</a:t>
            </a:r>
            <a:endParaRPr lang="en-US" dirty="0"/>
          </a:p>
          <a:p>
            <a:r>
              <a:rPr lang="en-US" dirty="0"/>
              <a:t>4. GEF obverts </a:t>
            </a:r>
            <a:r>
              <a:rPr lang="en-US" dirty="0" smtClean="0"/>
              <a:t>to GA</a:t>
            </a:r>
            <a:r>
              <a:rPr lang="en-US" u="sng" dirty="0"/>
              <a:t>F</a:t>
            </a:r>
            <a:r>
              <a:rPr lang="en-US" dirty="0"/>
              <a:t> </a:t>
            </a:r>
          </a:p>
          <a:p>
            <a:r>
              <a:rPr lang="en-US" dirty="0"/>
              <a:t>5. </a:t>
            </a:r>
            <a:r>
              <a:rPr lang="en-US" u="sng" dirty="0"/>
              <a:t>M</a:t>
            </a:r>
            <a:r>
              <a:rPr lang="en-US" dirty="0"/>
              <a:t>IN obverts </a:t>
            </a:r>
            <a:r>
              <a:rPr lang="en-US" dirty="0" smtClean="0"/>
              <a:t>to </a:t>
            </a:r>
            <a:r>
              <a:rPr lang="en-US" u="sng" dirty="0" smtClean="0"/>
              <a:t>M</a:t>
            </a:r>
            <a:r>
              <a:rPr lang="en-US" dirty="0" smtClean="0"/>
              <a:t>O</a:t>
            </a:r>
            <a:r>
              <a:rPr lang="en-US" u="sng" dirty="0"/>
              <a:t>N</a:t>
            </a:r>
            <a:r>
              <a:rPr lang="en-US" dirty="0"/>
              <a:t> </a:t>
            </a:r>
          </a:p>
          <a:p>
            <a:r>
              <a:rPr lang="en-US" dirty="0"/>
              <a:t>6. HA</a:t>
            </a:r>
            <a:r>
              <a:rPr lang="en-US" u="sng" dirty="0"/>
              <a:t>K</a:t>
            </a:r>
            <a:r>
              <a:rPr lang="en-US" dirty="0"/>
              <a:t> obverts </a:t>
            </a:r>
            <a:r>
              <a:rPr lang="en-US" dirty="0" smtClean="0"/>
              <a:t>to HE</a:t>
            </a:r>
            <a:r>
              <a:rPr lang="en-US" dirty="0"/>
              <a:t>K</a:t>
            </a:r>
          </a:p>
          <a:p>
            <a:r>
              <a:rPr lang="en-US" dirty="0"/>
              <a:t>7. </a:t>
            </a:r>
            <a:r>
              <a:rPr lang="en-US" dirty="0" smtClean="0"/>
              <a:t>RE</a:t>
            </a:r>
            <a:r>
              <a:rPr lang="en-US" u="sng" dirty="0" smtClean="0"/>
              <a:t>S</a:t>
            </a:r>
            <a:r>
              <a:rPr lang="en-US" dirty="0"/>
              <a:t> obverts </a:t>
            </a:r>
            <a:r>
              <a:rPr lang="en-US" dirty="0" smtClean="0"/>
              <a:t>to RA</a:t>
            </a:r>
            <a:r>
              <a:rPr lang="en-US" dirty="0"/>
              <a:t>S</a:t>
            </a:r>
          </a:p>
          <a:p>
            <a:r>
              <a:rPr lang="en-US" dirty="0"/>
              <a:t>8. </a:t>
            </a:r>
            <a:r>
              <a:rPr lang="en-US" u="sng" dirty="0"/>
              <a:t>P</a:t>
            </a:r>
            <a:r>
              <a:rPr lang="en-US" dirty="0"/>
              <a:t>O</a:t>
            </a:r>
            <a:r>
              <a:rPr lang="en-US" u="sng" dirty="0"/>
              <a:t>Q</a:t>
            </a:r>
            <a:r>
              <a:rPr lang="en-US" dirty="0"/>
              <a:t> obverts </a:t>
            </a:r>
            <a:r>
              <a:rPr lang="en-US" dirty="0" smtClean="0"/>
              <a:t>to </a:t>
            </a:r>
            <a:r>
              <a:rPr lang="en-US" u="sng" dirty="0" smtClean="0"/>
              <a:t>P</a:t>
            </a:r>
            <a:r>
              <a:rPr lang="en-US" dirty="0" smtClean="0"/>
              <a:t>I</a:t>
            </a:r>
            <a:r>
              <a:rPr lang="en-US" dirty="0"/>
              <a:t>Q</a:t>
            </a:r>
            <a:r>
              <a:rPr lang="en-US" dirty="0" smtClean="0"/>
              <a:t> </a:t>
            </a:r>
            <a:endParaRPr lang="en-US" dirty="0"/>
          </a:p>
          <a:p>
            <a:endParaRPr lang="en-US" dirty="0"/>
          </a:p>
        </p:txBody>
      </p:sp>
    </p:spTree>
    <p:extLst>
      <p:ext uri="{BB962C8B-B14F-4D97-AF65-F5344CB8AC3E}">
        <p14:creationId xmlns:p14="http://schemas.microsoft.com/office/powerpoint/2010/main" val="293203466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3a for Immediate Inference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Which of propositions 1-8 are </a:t>
            </a:r>
            <a:r>
              <a:rPr lang="en-US" i="1" dirty="0" smtClean="0"/>
              <a:t>validly</a:t>
            </a:r>
            <a:r>
              <a:rPr lang="en-US" dirty="0" smtClean="0"/>
              <a:t> obvertible?</a:t>
            </a:r>
          </a:p>
          <a:p>
            <a:endParaRPr lang="en-US" dirty="0"/>
          </a:p>
          <a:p>
            <a:r>
              <a:rPr lang="en-US" dirty="0" smtClean="0"/>
              <a:t>Answer:</a:t>
            </a:r>
          </a:p>
          <a:p>
            <a:r>
              <a:rPr lang="en-US" dirty="0" smtClean="0"/>
              <a:t>Obversion is valid on every type of propositions for propositions 1-8 are validly obvertible</a:t>
            </a:r>
            <a:endParaRPr lang="en-US" dirty="0"/>
          </a:p>
        </p:txBody>
      </p:sp>
    </p:spTree>
    <p:extLst>
      <p:ext uri="{BB962C8B-B14F-4D97-AF65-F5344CB8AC3E}">
        <p14:creationId xmlns:p14="http://schemas.microsoft.com/office/powerpoint/2010/main" val="40998477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0</TotalTime>
  <Words>1045</Words>
  <Application>Microsoft Macintosh PowerPoint</Application>
  <PresentationFormat>On-screen Show (4:3)</PresentationFormat>
  <Paragraphs>165</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Civic</vt:lpstr>
      <vt:lpstr>Exercise 1 for Immediate Inference</vt:lpstr>
      <vt:lpstr>Solution to Exercise 1 for Immediate Inference</vt:lpstr>
      <vt:lpstr>Exercise 1a for Immediate Inference </vt:lpstr>
      <vt:lpstr>Exercise 2 for Immediate Inference</vt:lpstr>
      <vt:lpstr>Solution to Exercise 2 for Immediate Inference</vt:lpstr>
      <vt:lpstr>Exercise 2a for Immediate Inference</vt:lpstr>
      <vt:lpstr>Exercise 3 for Immediate Inference</vt:lpstr>
      <vt:lpstr>Solution to Exercise 3 for Immediate Inference</vt:lpstr>
      <vt:lpstr>Exercise 3a for Immediate Inference</vt:lpstr>
      <vt:lpstr>Exercise 4 for Immediate Inference</vt:lpstr>
      <vt:lpstr>PowerPoint Presentation</vt:lpstr>
      <vt:lpstr>PowerPoint Presentation</vt:lpstr>
      <vt:lpstr>PowerPoint Presentation</vt:lpstr>
      <vt:lpstr>PowerPoint Presentation</vt:lpstr>
      <vt:lpstr>PowerPoint Presentation</vt:lpstr>
      <vt:lpstr>PowerPoint Presentation</vt:lpstr>
      <vt:lpstr>Exercise 4 for Immediate Inference</vt:lpstr>
      <vt:lpstr>Solutions to Exercise 4</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1 for Immediate Inference</dc:title>
  <dc:creator>Gerard Casey</dc:creator>
  <cp:lastModifiedBy>Gerard Casey</cp:lastModifiedBy>
  <cp:revision>1</cp:revision>
  <dcterms:created xsi:type="dcterms:W3CDTF">2012-09-24T19:44:05Z</dcterms:created>
  <dcterms:modified xsi:type="dcterms:W3CDTF">2012-09-24T19:44:29Z</dcterms:modified>
</cp:coreProperties>
</file>