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2" d="100"/>
          <a:sy n="62" d="100"/>
        </p:scale>
        <p:origin x="-136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ga-IE" smtClean="0"/>
              <a:t>Click to edit Master subtitle style</a:t>
            </a:r>
            <a:endParaRPr kumimoji="0" lang="en-US"/>
          </a:p>
        </p:txBody>
      </p:sp>
      <p:sp>
        <p:nvSpPr>
          <p:cNvPr id="28" name="Date Placeholder 27"/>
          <p:cNvSpPr>
            <a:spLocks noGrp="1"/>
          </p:cNvSpPr>
          <p:nvPr>
            <p:ph type="dt" sz="half" idx="10"/>
          </p:nvPr>
        </p:nvSpPr>
        <p:spPr/>
        <p:txBody>
          <a:bodyPr/>
          <a:lstStyle/>
          <a:p>
            <a:fld id="{CB1054DD-6F68-7F45-B80A-98D010881AEE}" type="datetimeFigureOut">
              <a:rPr lang="en-US" smtClean="0"/>
              <a:t>24/09/2012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840FC6B-507F-3B44-B660-88747A0F31CA}"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CB1054DD-6F68-7F45-B80A-98D010881AEE}"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40FC6B-507F-3B44-B660-88747A0F31C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9840FC6B-507F-3B44-B660-88747A0F31CA}"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4" name="Date Placeholder 3"/>
          <p:cNvSpPr>
            <a:spLocks noGrp="1"/>
          </p:cNvSpPr>
          <p:nvPr>
            <p:ph type="dt" sz="half" idx="10"/>
          </p:nvPr>
        </p:nvSpPr>
        <p:spPr/>
        <p:txBody>
          <a:bodyPr/>
          <a:lstStyle/>
          <a:p>
            <a:fld id="{CB1054DD-6F68-7F45-B80A-98D010881AEE}"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ga-IE" smtClean="0"/>
              <a:t>Click to edit Master title style</a:t>
            </a:r>
            <a:endParaRPr kumimoji="0" lang="en-US"/>
          </a:p>
        </p:txBody>
      </p:sp>
      <p:sp>
        <p:nvSpPr>
          <p:cNvPr id="4" name="Date Placeholder 3"/>
          <p:cNvSpPr>
            <a:spLocks noGrp="1"/>
          </p:cNvSpPr>
          <p:nvPr>
            <p:ph type="dt" sz="half" idx="10"/>
          </p:nvPr>
        </p:nvSpPr>
        <p:spPr/>
        <p:txBody>
          <a:bodyPr/>
          <a:lstStyle/>
          <a:p>
            <a:fld id="{CB1054DD-6F68-7F45-B80A-98D010881AEE}" type="datetimeFigureOut">
              <a:rPr lang="en-US" smtClean="0"/>
              <a:t>24/09/2012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9840FC6B-507F-3B44-B660-88747A0F31CA}"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ga-IE"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CB1054DD-6F68-7F45-B80A-98D010881AEE}" type="datetimeFigureOut">
              <a:rPr lang="en-US" smtClean="0"/>
              <a:t>24/09/2012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9840FC6B-507F-3B44-B660-88747A0F31CA}"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ga-IE"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B1054DD-6F68-7F45-B80A-98D010881AEE}" type="datetimeFigureOut">
              <a:rPr lang="en-US" smtClean="0"/>
              <a:t>24/09/2012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40FC6B-507F-3B44-B660-88747A0F31CA}"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ga-IE" smtClean="0"/>
              <a:t>Click to edit Master text styles</a:t>
            </a:r>
          </a:p>
        </p:txBody>
      </p:sp>
      <p:sp>
        <p:nvSpPr>
          <p:cNvPr id="7" name="Date Placeholder 6"/>
          <p:cNvSpPr>
            <a:spLocks noGrp="1"/>
          </p:cNvSpPr>
          <p:nvPr>
            <p:ph type="dt" sz="half" idx="10"/>
          </p:nvPr>
        </p:nvSpPr>
        <p:spPr/>
        <p:txBody>
          <a:bodyPr/>
          <a:lstStyle/>
          <a:p>
            <a:fld id="{CB1054DD-6F68-7F45-B80A-98D010881AEE}" type="datetimeFigureOut">
              <a:rPr lang="en-US" smtClean="0"/>
              <a:t>24/09/2012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9840FC6B-507F-3B44-B660-88747A0F31CA}" type="slidenum">
              <a:rPr lang="en-US" smtClean="0"/>
              <a:t>‹#›</a:t>
            </a:fld>
            <a:endParaRPr lang="en-US"/>
          </a:p>
        </p:txBody>
      </p:sp>
      <p:sp>
        <p:nvSpPr>
          <p:cNvPr id="23" name="Title 22"/>
          <p:cNvSpPr>
            <a:spLocks noGrp="1"/>
          </p:cNvSpPr>
          <p:nvPr>
            <p:ph type="title"/>
          </p:nvPr>
        </p:nvSpPr>
        <p:spPr/>
        <p:txBody>
          <a:bodyPr rtlCol="0" anchor="b" anchorCtr="0"/>
          <a:lstStyle/>
          <a:p>
            <a:r>
              <a:rPr kumimoji="0" lang="ga-IE"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ga-IE" smtClean="0"/>
              <a:t>Click to edit Master title style</a:t>
            </a:r>
            <a:endParaRPr kumimoji="0" lang="en-US"/>
          </a:p>
        </p:txBody>
      </p:sp>
      <p:sp>
        <p:nvSpPr>
          <p:cNvPr id="3" name="Date Placeholder 2"/>
          <p:cNvSpPr>
            <a:spLocks noGrp="1"/>
          </p:cNvSpPr>
          <p:nvPr>
            <p:ph type="dt" sz="half" idx="10"/>
          </p:nvPr>
        </p:nvSpPr>
        <p:spPr/>
        <p:txBody>
          <a:bodyPr/>
          <a:lstStyle/>
          <a:p>
            <a:fld id="{CB1054DD-6F68-7F45-B80A-98D010881AEE}" type="datetimeFigureOut">
              <a:rPr lang="en-US" smtClean="0"/>
              <a:t>24/09/2012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9840FC6B-507F-3B44-B660-88747A0F31C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B1054DD-6F68-7F45-B80A-98D010881AEE}" type="datetimeFigureOut">
              <a:rPr lang="en-US" smtClean="0"/>
              <a:t>24/09/2012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9840FC6B-507F-3B44-B660-88747A0F31C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ga-IE"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ga-IE"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ga-IE" smtClean="0"/>
              <a:t>Click to edit Master text styles</a:t>
            </a:r>
          </a:p>
          <a:p>
            <a:pPr lvl="1" eaLnBrk="1" latinLnBrk="0" hangingPunct="1"/>
            <a:r>
              <a:rPr lang="ga-IE" smtClean="0"/>
              <a:t>Second level</a:t>
            </a:r>
          </a:p>
          <a:p>
            <a:pPr lvl="2" eaLnBrk="1" latinLnBrk="0" hangingPunct="1"/>
            <a:r>
              <a:rPr lang="ga-IE" smtClean="0"/>
              <a:t>Third level</a:t>
            </a:r>
          </a:p>
          <a:p>
            <a:pPr lvl="3" eaLnBrk="1" latinLnBrk="0" hangingPunct="1"/>
            <a:r>
              <a:rPr lang="ga-IE" smtClean="0"/>
              <a:t>Fourth level</a:t>
            </a:r>
          </a:p>
          <a:p>
            <a:pPr lvl="4" eaLnBrk="1" latinLnBrk="0" hangingPunct="1"/>
            <a:r>
              <a:rPr lang="ga-IE"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9840FC6B-507F-3B44-B660-88747A0F31CA}"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CB1054DD-6F68-7F45-B80A-98D010881AEE}" type="datetimeFigureOut">
              <a:rPr lang="en-US" smtClean="0"/>
              <a:t>24/09/2012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9840FC6B-507F-3B44-B660-88747A0F31CA}"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ga-IE"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ga-IE"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ga-IE"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B1054DD-6F68-7F45-B80A-98D010881AEE}" type="datetimeFigureOut">
              <a:rPr lang="en-US" smtClean="0"/>
              <a:t>24/09/2012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B1054DD-6F68-7F45-B80A-98D010881AEE}" type="datetimeFigureOut">
              <a:rPr lang="en-US" smtClean="0"/>
              <a:t>24/09/2012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9840FC6B-507F-3B44-B660-88747A0F31CA}"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ga-IE"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ga-IE" smtClean="0"/>
              <a:t>Click to edit Master text styles</a:t>
            </a:r>
          </a:p>
          <a:p>
            <a:pPr lvl="1" eaLnBrk="1" latinLnBrk="0" hangingPunct="1"/>
            <a:r>
              <a:rPr kumimoji="0" lang="ga-IE" smtClean="0"/>
              <a:t>Second level</a:t>
            </a:r>
          </a:p>
          <a:p>
            <a:pPr lvl="2" eaLnBrk="1" latinLnBrk="0" hangingPunct="1"/>
            <a:r>
              <a:rPr kumimoji="0" lang="ga-IE" smtClean="0"/>
              <a:t>Third level</a:t>
            </a:r>
          </a:p>
          <a:p>
            <a:pPr lvl="3" eaLnBrk="1" latinLnBrk="0" hangingPunct="1"/>
            <a:r>
              <a:rPr kumimoji="0" lang="ga-IE" smtClean="0"/>
              <a:t>Fourth level</a:t>
            </a:r>
          </a:p>
          <a:p>
            <a:pPr lvl="4" eaLnBrk="1" latinLnBrk="0" hangingPunct="1"/>
            <a:r>
              <a:rPr kumimoji="0" lang="ga-IE"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plato.stanford.edu/entries/squar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Oppositional Inference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Now we turn to the other form of immediate inference, oppositional inference </a:t>
            </a:r>
          </a:p>
          <a:p>
            <a:r>
              <a:rPr lang="en-US" dirty="0" smtClean="0"/>
              <a:t>Oppositional inference concerns the inferential relationships that obtain among </a:t>
            </a:r>
            <a:r>
              <a:rPr lang="en-US" i="1" dirty="0" smtClean="0"/>
              <a:t>corresponding (or comparable)  propositions</a:t>
            </a:r>
            <a:r>
              <a:rPr lang="en-US" dirty="0" smtClean="0"/>
              <a:t>, where corresponding (comparable)  propositions are propositions having </a:t>
            </a:r>
            <a:r>
              <a:rPr lang="en-US" i="1" dirty="0" smtClean="0"/>
              <a:t>exactly the same subject </a:t>
            </a:r>
            <a:r>
              <a:rPr lang="en-US" dirty="0" smtClean="0"/>
              <a:t>and </a:t>
            </a:r>
            <a:r>
              <a:rPr lang="en-US" i="1" dirty="0" smtClean="0"/>
              <a:t>exactly the same predicate </a:t>
            </a:r>
            <a:r>
              <a:rPr lang="en-US" dirty="0" smtClean="0"/>
              <a:t>but differing from one another in quantity or quality or both</a:t>
            </a:r>
            <a:endParaRPr lang="en-US" dirty="0"/>
          </a:p>
        </p:txBody>
      </p:sp>
    </p:spTree>
    <p:extLst>
      <p:ext uri="{BB962C8B-B14F-4D97-AF65-F5344CB8AC3E}">
        <p14:creationId xmlns:p14="http://schemas.microsoft.com/office/powerpoint/2010/main" val="229689962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a:t>Furthermore, propositions having the same subject but having contradictory predicates are also contradictories. "This is a cat" and "This is a non-cat” are </a:t>
            </a:r>
            <a:r>
              <a:rPr lang="en-US" dirty="0" smtClean="0"/>
              <a:t>contradictories</a:t>
            </a:r>
          </a:p>
          <a:p>
            <a:r>
              <a:rPr lang="en-US" dirty="0" smtClean="0"/>
              <a:t>Additionally</a:t>
            </a:r>
            <a:r>
              <a:rPr lang="en-US" dirty="0"/>
              <a:t>, propositions having the same subject but having strictly opposed contraries for predicates are contradictories if the subject of the propositions S belongs to the same genus as do the immediately opposed contraries.  “Angels are mortal" and "Angels are immortal" are contradictories in this sense: both propositions have the same subject, their predicates are immediately opposed contraries, and their subject belongs to the same genus as do their </a:t>
            </a:r>
            <a:r>
              <a:rPr lang="en-US" dirty="0" smtClean="0"/>
              <a:t>predicates</a:t>
            </a:r>
            <a:endParaRPr lang="en-US" dirty="0"/>
          </a:p>
          <a:p>
            <a:endParaRPr lang="en-US" dirty="0"/>
          </a:p>
        </p:txBody>
      </p:sp>
    </p:spTree>
    <p:extLst>
      <p:ext uri="{BB962C8B-B14F-4D97-AF65-F5344CB8AC3E}">
        <p14:creationId xmlns:p14="http://schemas.microsoft.com/office/powerpoint/2010/main" val="164012979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Back to the Square of Opposition—</a:t>
            </a:r>
            <a:endParaRPr lang="en-US" dirty="0"/>
          </a:p>
        </p:txBody>
      </p:sp>
    </p:spTree>
    <p:extLst>
      <p:ext uri="{BB962C8B-B14F-4D97-AF65-F5344CB8AC3E}">
        <p14:creationId xmlns:p14="http://schemas.microsoft.com/office/powerpoint/2010/main" val="9758501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Contraries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Contraries are corresponding propositions, one being an A-type and the other being an E-type</a:t>
            </a:r>
          </a:p>
          <a:p>
            <a:r>
              <a:rPr lang="en-US" dirty="0" smtClean="0"/>
              <a:t>They differ from one another in that while both are universal, one is affirmative and the other negative</a:t>
            </a:r>
          </a:p>
          <a:p>
            <a:r>
              <a:rPr lang="en-US" dirty="0" smtClean="0"/>
              <a:t>Contraries cannot be simultaneously true but they may both be false</a:t>
            </a:r>
          </a:p>
          <a:p>
            <a:r>
              <a:rPr lang="en-US" dirty="0" smtClean="0"/>
              <a:t>Take the E-type proposition “No men are overweight”. Clearly, if this E-type proposition is true, the corresponding A-type proposition “All men are overweight” must be false</a:t>
            </a:r>
            <a:endParaRPr lang="en-US" dirty="0"/>
          </a:p>
        </p:txBody>
      </p:sp>
    </p:spTree>
    <p:extLst>
      <p:ext uri="{BB962C8B-B14F-4D97-AF65-F5344CB8AC3E}">
        <p14:creationId xmlns:p14="http://schemas.microsoft.com/office/powerpoint/2010/main" val="19166195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However, it should be fairly obvious that it is possible (indeed likely) that both are false</a:t>
            </a:r>
          </a:p>
          <a:p>
            <a:r>
              <a:rPr lang="en-US" dirty="0" smtClean="0"/>
              <a:t>The rule for contraries is: contraries can’t both be true but may both be false</a:t>
            </a:r>
          </a:p>
          <a:p>
            <a:r>
              <a:rPr lang="en-US" dirty="0" smtClean="0"/>
              <a:t>Contrary opposition, then, is not as fundamental as contradictory opposition</a:t>
            </a:r>
          </a:p>
          <a:p>
            <a:r>
              <a:rPr lang="en-US" dirty="0" smtClean="0"/>
              <a:t>[Footnote: </a:t>
            </a:r>
            <a:r>
              <a:rPr lang="en-US" dirty="0"/>
              <a:t>Non-quantified propositions may also have </a:t>
            </a:r>
            <a:r>
              <a:rPr lang="en-US" dirty="0" smtClean="0"/>
              <a:t>contraries: "</a:t>
            </a:r>
            <a:r>
              <a:rPr lang="en-US" dirty="0"/>
              <a:t>This car is entirely black" and "This car is entirely white", and </a:t>
            </a:r>
            <a:r>
              <a:rPr lang="en-US" dirty="0" smtClean="0"/>
              <a:t>“Thomas </a:t>
            </a:r>
            <a:r>
              <a:rPr lang="en-US" dirty="0"/>
              <a:t>is always late" and </a:t>
            </a:r>
            <a:r>
              <a:rPr lang="en-US" dirty="0" smtClean="0"/>
              <a:t>“Thomas </a:t>
            </a:r>
            <a:r>
              <a:rPr lang="en-US" dirty="0"/>
              <a:t>is never late" </a:t>
            </a:r>
            <a:r>
              <a:rPr lang="en-US" dirty="0" smtClean="0"/>
              <a:t>are contrary propositions]</a:t>
            </a:r>
            <a:endParaRPr lang="en-US" dirty="0"/>
          </a:p>
        </p:txBody>
      </p:sp>
    </p:spTree>
    <p:extLst>
      <p:ext uri="{BB962C8B-B14F-4D97-AF65-F5344CB8AC3E}">
        <p14:creationId xmlns:p14="http://schemas.microsoft.com/office/powerpoint/2010/main" val="11560565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Sub-contraries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Sub-contraries are corresponding propositions, both particular but one being affirmative and the other negative [I-type and O-type corresponding propositions]</a:t>
            </a:r>
          </a:p>
          <a:p>
            <a:r>
              <a:rPr lang="en-US" dirty="0" smtClean="0"/>
              <a:t>Sub-contraries may be simultaneously true but can’t both be simultaneously false</a:t>
            </a:r>
          </a:p>
          <a:p>
            <a:r>
              <a:rPr lang="en-US" dirty="0" smtClean="0"/>
              <a:t>Take the I-type proposition “some students are hardworking” and the corresponding O-type “some students are not hardworking”</a:t>
            </a:r>
            <a:endParaRPr lang="en-US" dirty="0"/>
          </a:p>
        </p:txBody>
      </p:sp>
    </p:spTree>
    <p:extLst>
      <p:ext uri="{BB962C8B-B14F-4D97-AF65-F5344CB8AC3E}">
        <p14:creationId xmlns:p14="http://schemas.microsoft.com/office/powerpoint/2010/main" val="36811371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It is possible (indeed it seems to be the case) that both these propositions can be simultaneously true</a:t>
            </a:r>
          </a:p>
          <a:p>
            <a:r>
              <a:rPr lang="en-US" dirty="0" smtClean="0"/>
              <a:t>They can’t, however, be simultaneously false</a:t>
            </a:r>
          </a:p>
          <a:p>
            <a:r>
              <a:rPr lang="en-US" dirty="0" smtClean="0"/>
              <a:t>It the I-type is false, that is, if it is </a:t>
            </a:r>
            <a:r>
              <a:rPr lang="en-US" i="1" dirty="0" smtClean="0"/>
              <a:t>not</a:t>
            </a:r>
            <a:r>
              <a:rPr lang="en-US" dirty="0" smtClean="0"/>
              <a:t> the case that some students are hardworking, then the corresponding O-type proposition has to be true, namely, that some students are not hardworking</a:t>
            </a:r>
          </a:p>
          <a:p>
            <a:r>
              <a:rPr lang="en-US" dirty="0" smtClean="0"/>
              <a:t>The rule for sub-contraries is: sub-contraries may both be true but they can’t both be false</a:t>
            </a:r>
            <a:endParaRPr lang="en-US" dirty="0"/>
          </a:p>
        </p:txBody>
      </p:sp>
    </p:spTree>
    <p:extLst>
      <p:ext uri="{BB962C8B-B14F-4D97-AF65-F5344CB8AC3E}">
        <p14:creationId xmlns:p14="http://schemas.microsoft.com/office/powerpoint/2010/main" val="24829482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Corresponding propositions differing from one another only in quantity but not in quality are alternates</a:t>
            </a:r>
          </a:p>
          <a:p>
            <a:r>
              <a:rPr lang="en-US" dirty="0"/>
              <a:t>The universal proposition is called the superior and the particular proposition is called the </a:t>
            </a:r>
            <a:r>
              <a:rPr lang="en-US" dirty="0" smtClean="0"/>
              <a:t>inferior</a:t>
            </a:r>
          </a:p>
          <a:p>
            <a:r>
              <a:rPr lang="en-US" dirty="0" smtClean="0"/>
              <a:t>If </a:t>
            </a:r>
            <a:r>
              <a:rPr lang="en-US" dirty="0"/>
              <a:t>the superior is true, the inferior must also be true; if the inferior is false, then the superior must be false too. No other state is </a:t>
            </a:r>
            <a:r>
              <a:rPr lang="en-US" dirty="0" smtClean="0"/>
              <a:t>determinate—if </a:t>
            </a:r>
            <a:r>
              <a:rPr lang="en-US" dirty="0"/>
              <a:t>the superior is false, then the particular is doubtful; if the inferior is true, then the superior is </a:t>
            </a:r>
            <a:r>
              <a:rPr lang="en-US" dirty="0" smtClean="0"/>
              <a:t>doubtful </a:t>
            </a:r>
            <a:endParaRPr lang="en-US" dirty="0"/>
          </a:p>
        </p:txBody>
      </p:sp>
    </p:spTree>
    <p:extLst>
      <p:ext uri="{BB962C8B-B14F-4D97-AF65-F5344CB8AC3E}">
        <p14:creationId xmlns:p14="http://schemas.microsoft.com/office/powerpoint/2010/main" val="18713328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a:t>A few examples may </a:t>
            </a:r>
            <a:r>
              <a:rPr lang="en-US" dirty="0" smtClean="0"/>
              <a:t>help</a:t>
            </a:r>
            <a:endParaRPr lang="en-US" dirty="0"/>
          </a:p>
          <a:p>
            <a:r>
              <a:rPr lang="en-US" dirty="0"/>
              <a:t>Let us take as our superior proposition </a:t>
            </a:r>
            <a:r>
              <a:rPr lang="en-US" dirty="0" smtClean="0"/>
              <a:t>“all philosophy professors </a:t>
            </a:r>
            <a:r>
              <a:rPr lang="en-US" dirty="0"/>
              <a:t>are </a:t>
            </a:r>
            <a:r>
              <a:rPr lang="en-US" dirty="0" smtClean="0"/>
              <a:t>good-looking”</a:t>
            </a:r>
          </a:p>
          <a:p>
            <a:r>
              <a:rPr lang="en-US" dirty="0" smtClean="0"/>
              <a:t>If </a:t>
            </a:r>
            <a:r>
              <a:rPr lang="en-US" dirty="0"/>
              <a:t>this proposition is true, then its inferior </a:t>
            </a:r>
            <a:r>
              <a:rPr lang="en-US" dirty="0" smtClean="0"/>
              <a:t>“some philosophy professors </a:t>
            </a:r>
            <a:r>
              <a:rPr lang="en-US" dirty="0"/>
              <a:t>are </a:t>
            </a:r>
            <a:r>
              <a:rPr lang="en-US" dirty="0" smtClean="0"/>
              <a:t>good-looking" </a:t>
            </a:r>
            <a:r>
              <a:rPr lang="en-US" dirty="0"/>
              <a:t>must be true </a:t>
            </a:r>
            <a:r>
              <a:rPr lang="en-US" dirty="0" smtClean="0"/>
              <a:t>also</a:t>
            </a:r>
          </a:p>
          <a:p>
            <a:r>
              <a:rPr lang="en-US" dirty="0" smtClean="0"/>
              <a:t>However</a:t>
            </a:r>
            <a:r>
              <a:rPr lang="en-US" dirty="0"/>
              <a:t>, if the superior is false, that is, if it is not the case that all </a:t>
            </a:r>
            <a:r>
              <a:rPr lang="en-US" dirty="0" smtClean="0"/>
              <a:t>philosophy professors </a:t>
            </a:r>
            <a:r>
              <a:rPr lang="en-US" dirty="0"/>
              <a:t>are </a:t>
            </a:r>
            <a:r>
              <a:rPr lang="en-US" dirty="0" smtClean="0"/>
              <a:t>good-looking </a:t>
            </a:r>
            <a:r>
              <a:rPr lang="en-US" dirty="0"/>
              <a:t>then nothing whatsoever can be deduced concerning the state of some </a:t>
            </a:r>
            <a:r>
              <a:rPr lang="en-US" dirty="0" smtClean="0"/>
              <a:t>philosophy professors. </a:t>
            </a:r>
            <a:r>
              <a:rPr lang="en-US" dirty="0"/>
              <a:t>Maybe they are </a:t>
            </a:r>
            <a:r>
              <a:rPr lang="en-US" dirty="0" smtClean="0"/>
              <a:t>good-looking, </a:t>
            </a:r>
            <a:r>
              <a:rPr lang="en-US" dirty="0"/>
              <a:t>maybe </a:t>
            </a:r>
            <a:r>
              <a:rPr lang="en-US" dirty="0" smtClean="0"/>
              <a:t>not</a:t>
            </a:r>
            <a:endParaRPr lang="en-US" dirty="0"/>
          </a:p>
          <a:p>
            <a:endParaRPr lang="en-US" dirty="0"/>
          </a:p>
        </p:txBody>
      </p:sp>
    </p:spTree>
    <p:extLst>
      <p:ext uri="{BB962C8B-B14F-4D97-AF65-F5344CB8AC3E}">
        <p14:creationId xmlns:p14="http://schemas.microsoft.com/office/powerpoint/2010/main" val="61938602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a:bodyPr>
          <a:lstStyle/>
          <a:p>
            <a:r>
              <a:rPr lang="en-US" dirty="0"/>
              <a:t>Let us take as our inferior “some students are economists". If this proposition is false, i.e. if it is not the case that some students are economists then of course it cannot be the case that “all students are economists", that is, its superior must be false also. Let the inferior be true. What must be the truth status of the superior? We cannot tell. Both the truth and falsity of the superior is compatible with the truth of the </a:t>
            </a:r>
            <a:r>
              <a:rPr lang="en-US" dirty="0" smtClean="0"/>
              <a:t>inferior </a:t>
            </a:r>
          </a:p>
          <a:p>
            <a:r>
              <a:rPr lang="en-US" dirty="0" smtClean="0"/>
              <a:t>A </a:t>
            </a:r>
            <a:r>
              <a:rPr lang="en-US" dirty="0"/>
              <a:t>mnemonic that may fix the valid forms of </a:t>
            </a:r>
            <a:r>
              <a:rPr lang="en-US" dirty="0" smtClean="0"/>
              <a:t>alternation </a:t>
            </a:r>
            <a:r>
              <a:rPr lang="en-US" dirty="0"/>
              <a:t>is "Truth trickles down, falsehood seeps </a:t>
            </a:r>
            <a:r>
              <a:rPr lang="en-US" dirty="0" smtClean="0"/>
              <a:t>up” </a:t>
            </a:r>
            <a:endParaRPr lang="en-US" dirty="0"/>
          </a:p>
        </p:txBody>
      </p:sp>
    </p:spTree>
    <p:extLst>
      <p:ext uri="{BB962C8B-B14F-4D97-AF65-F5344CB8AC3E}">
        <p14:creationId xmlns:p14="http://schemas.microsoft.com/office/powerpoint/2010/main" val="7009753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rules for opposition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03549912"/>
              </p:ext>
            </p:extLst>
          </p:nvPr>
        </p:nvGraphicFramePr>
        <p:xfrm>
          <a:off x="210153" y="1712249"/>
          <a:ext cx="8780799" cy="4422211"/>
        </p:xfrm>
        <a:graphic>
          <a:graphicData uri="http://schemas.openxmlformats.org/drawingml/2006/table">
            <a:tbl>
              <a:tblPr firstRow="1" bandRow="1">
                <a:tableStyleId>{5C22544A-7EE6-4342-B048-85BDC9FD1C3A}</a:tableStyleId>
              </a:tblPr>
              <a:tblGrid>
                <a:gridCol w="2439620"/>
                <a:gridCol w="6341179"/>
              </a:tblGrid>
              <a:tr h="764612">
                <a:tc>
                  <a:txBody>
                    <a:bodyPr/>
                    <a:lstStyle/>
                    <a:p>
                      <a:r>
                        <a:rPr lang="en-US" dirty="0" smtClean="0"/>
                        <a:t>Types of opposition</a:t>
                      </a:r>
                      <a:endParaRPr lang="en-US" dirty="0"/>
                    </a:p>
                  </a:txBody>
                  <a:tcPr/>
                </a:tc>
                <a:tc>
                  <a:txBody>
                    <a:bodyPr/>
                    <a:lstStyle/>
                    <a:p>
                      <a:r>
                        <a:rPr lang="en-US" dirty="0" smtClean="0"/>
                        <a:t>Summary rules</a:t>
                      </a:r>
                      <a:endParaRPr lang="en-US" dirty="0"/>
                    </a:p>
                  </a:txBody>
                  <a:tcPr/>
                </a:tc>
              </a:tr>
              <a:tr h="830900">
                <a:tc>
                  <a:txBody>
                    <a:bodyPr/>
                    <a:lstStyle/>
                    <a:p>
                      <a:r>
                        <a:rPr lang="en-US" dirty="0" smtClean="0"/>
                        <a:t>Contradictories</a:t>
                      </a:r>
                      <a:endParaRPr lang="en-US" dirty="0"/>
                    </a:p>
                  </a:txBody>
                  <a:tcPr/>
                </a:tc>
                <a:tc>
                  <a:txBody>
                    <a:bodyPr/>
                    <a:lstStyle/>
                    <a:p>
                      <a:r>
                        <a:rPr kumimoji="0" lang="en-US" sz="1800" b="1" kern="1200" dirty="0" smtClean="0">
                          <a:solidFill>
                            <a:schemeClr val="dk1"/>
                          </a:solidFill>
                          <a:effectLst/>
                          <a:latin typeface="+mn-lt"/>
                          <a:ea typeface="+mn-ea"/>
                          <a:cs typeface="+mn-cs"/>
                        </a:rPr>
                        <a:t>Contradictories cannot be simultaneously true or simultaneously false.</a:t>
                      </a:r>
                      <a:r>
                        <a:rPr kumimoji="0" lang="en-US" sz="1800" kern="1200" dirty="0" smtClean="0">
                          <a:solidFill>
                            <a:schemeClr val="dk1"/>
                          </a:solidFill>
                          <a:effectLst/>
                          <a:latin typeface="+mn-lt"/>
                          <a:ea typeface="+mn-ea"/>
                          <a:cs typeface="+mn-cs"/>
                        </a:rPr>
                        <a:t> </a:t>
                      </a:r>
                      <a:r>
                        <a:rPr kumimoji="0" lang="en-US" sz="1800" b="0" kern="1200" dirty="0" smtClean="0">
                          <a:solidFill>
                            <a:schemeClr val="dk1"/>
                          </a:solidFill>
                          <a:effectLst/>
                          <a:latin typeface="+mn-lt"/>
                          <a:ea typeface="+mn-ea"/>
                          <a:cs typeface="+mn-cs"/>
                        </a:rPr>
                        <a:t>If one is true, the other must</a:t>
                      </a:r>
                      <a:r>
                        <a:rPr kumimoji="0" lang="en-US" sz="1800" b="0" kern="1200" baseline="0" dirty="0" smtClean="0">
                          <a:solidFill>
                            <a:schemeClr val="dk1"/>
                          </a:solidFill>
                          <a:effectLst/>
                          <a:latin typeface="+mn-lt"/>
                          <a:ea typeface="+mn-ea"/>
                          <a:cs typeface="+mn-cs"/>
                        </a:rPr>
                        <a:t> be</a:t>
                      </a:r>
                      <a:r>
                        <a:rPr kumimoji="0" lang="en-US" sz="1800" b="0" kern="1200" dirty="0" smtClean="0">
                          <a:solidFill>
                            <a:schemeClr val="dk1"/>
                          </a:solidFill>
                          <a:effectLst/>
                          <a:latin typeface="+mn-lt"/>
                          <a:ea typeface="+mn-ea"/>
                          <a:cs typeface="+mn-cs"/>
                        </a:rPr>
                        <a:t> false</a:t>
                      </a:r>
                      <a:r>
                        <a:rPr lang="en-US" b="0" dirty="0" smtClean="0">
                          <a:effectLst/>
                        </a:rPr>
                        <a:t> </a:t>
                      </a:r>
                      <a:endParaRPr lang="en-US" b="0" dirty="0"/>
                    </a:p>
                  </a:txBody>
                  <a:tcPr/>
                </a:tc>
              </a:tr>
              <a:tr h="830900">
                <a:tc>
                  <a:txBody>
                    <a:bodyPr/>
                    <a:lstStyle/>
                    <a:p>
                      <a:r>
                        <a:rPr lang="en-US" dirty="0" smtClean="0"/>
                        <a:t>Contraries</a:t>
                      </a:r>
                      <a:endParaRPr lang="en-US" dirty="0"/>
                    </a:p>
                  </a:txBody>
                  <a:tcPr/>
                </a:tc>
                <a:tc>
                  <a:txBody>
                    <a:bodyPr/>
                    <a:lstStyle/>
                    <a:p>
                      <a:r>
                        <a:rPr kumimoji="0" lang="en-US" sz="1800" b="1" kern="1200" dirty="0" smtClean="0">
                          <a:solidFill>
                            <a:schemeClr val="dk1"/>
                          </a:solidFill>
                          <a:effectLst/>
                          <a:latin typeface="+mn-lt"/>
                          <a:ea typeface="+mn-ea"/>
                          <a:cs typeface="+mn-cs"/>
                        </a:rPr>
                        <a:t>Contraries cannot both be true</a:t>
                      </a:r>
                      <a:r>
                        <a:rPr kumimoji="0" lang="en-US" sz="1800" kern="1200" dirty="0" smtClean="0">
                          <a:solidFill>
                            <a:schemeClr val="dk1"/>
                          </a:solidFill>
                          <a:effectLst/>
                          <a:latin typeface="+mn-lt"/>
                          <a:ea typeface="+mn-ea"/>
                          <a:cs typeface="+mn-cs"/>
                        </a:rPr>
                        <a:t> </a:t>
                      </a:r>
                      <a:r>
                        <a:rPr kumimoji="0" lang="en-US" sz="1800" b="1" kern="1200" dirty="0" smtClean="0">
                          <a:solidFill>
                            <a:schemeClr val="dk1"/>
                          </a:solidFill>
                          <a:effectLst/>
                          <a:latin typeface="+mn-lt"/>
                          <a:ea typeface="+mn-ea"/>
                          <a:cs typeface="+mn-cs"/>
                        </a:rPr>
                        <a:t>but may both be false.</a:t>
                      </a:r>
                      <a:r>
                        <a:rPr kumimoji="0" lang="en-US" sz="1800" b="1" kern="1200" baseline="0" dirty="0" smtClean="0">
                          <a:solidFill>
                            <a:schemeClr val="dk1"/>
                          </a:solidFill>
                          <a:effectLst/>
                          <a:latin typeface="+mn-lt"/>
                          <a:ea typeface="+mn-ea"/>
                          <a:cs typeface="+mn-cs"/>
                        </a:rPr>
                        <a:t> </a:t>
                      </a:r>
                      <a:r>
                        <a:rPr kumimoji="0" lang="en-US" sz="1800" kern="1200" dirty="0" smtClean="0">
                          <a:solidFill>
                            <a:schemeClr val="dk1"/>
                          </a:solidFill>
                          <a:effectLst/>
                          <a:latin typeface="+mn-lt"/>
                          <a:ea typeface="+mn-ea"/>
                          <a:cs typeface="+mn-cs"/>
                        </a:rPr>
                        <a:t>If one is true, the other must be false.</a:t>
                      </a:r>
                      <a:r>
                        <a:rPr kumimoji="0" lang="en-US" sz="1800" kern="1200" baseline="0" dirty="0" smtClean="0">
                          <a:solidFill>
                            <a:schemeClr val="dk1"/>
                          </a:solidFill>
                          <a:effectLst/>
                          <a:latin typeface="+mn-lt"/>
                          <a:ea typeface="+mn-ea"/>
                          <a:cs typeface="+mn-cs"/>
                        </a:rPr>
                        <a:t> </a:t>
                      </a:r>
                      <a:r>
                        <a:rPr kumimoji="0" lang="en-US" sz="1800" kern="1200" dirty="0" smtClean="0">
                          <a:solidFill>
                            <a:schemeClr val="dk1"/>
                          </a:solidFill>
                          <a:effectLst/>
                          <a:latin typeface="+mn-lt"/>
                          <a:ea typeface="+mn-ea"/>
                          <a:cs typeface="+mn-cs"/>
                        </a:rPr>
                        <a:t>If one is false, the truth status of the other is indeterminate</a:t>
                      </a:r>
                      <a:r>
                        <a:rPr lang="en-US" dirty="0" smtClean="0">
                          <a:effectLst/>
                        </a:rPr>
                        <a:t> </a:t>
                      </a:r>
                      <a:endParaRPr lang="en-US" dirty="0"/>
                    </a:p>
                  </a:txBody>
                  <a:tcPr/>
                </a:tc>
              </a:tr>
              <a:tr h="332360">
                <a:tc>
                  <a:txBody>
                    <a:bodyPr/>
                    <a:lstStyle/>
                    <a:p>
                      <a:r>
                        <a:rPr lang="en-US" dirty="0" smtClean="0"/>
                        <a:t>Sub-contraries</a:t>
                      </a:r>
                      <a:endParaRPr lang="en-US" dirty="0"/>
                    </a:p>
                  </a:txBody>
                  <a:tcPr/>
                </a:tc>
                <a:tc>
                  <a:txBody>
                    <a:bodyPr/>
                    <a:lstStyle/>
                    <a:p>
                      <a:r>
                        <a:rPr kumimoji="0" lang="en-US" sz="1800" b="1" kern="1200" dirty="0" smtClean="0">
                          <a:solidFill>
                            <a:schemeClr val="dk1"/>
                          </a:solidFill>
                          <a:effectLst/>
                          <a:latin typeface="+mn-lt"/>
                          <a:ea typeface="+mn-ea"/>
                          <a:cs typeface="+mn-cs"/>
                        </a:rPr>
                        <a:t>Subcontraries cannot both be false but may both be true.</a:t>
                      </a:r>
                      <a:r>
                        <a:rPr kumimoji="0" lang="en-US" sz="1800" b="1" kern="1200" baseline="0" dirty="0" smtClean="0">
                          <a:solidFill>
                            <a:schemeClr val="dk1"/>
                          </a:solidFill>
                          <a:effectLst/>
                          <a:latin typeface="+mn-lt"/>
                          <a:ea typeface="+mn-ea"/>
                          <a:cs typeface="+mn-cs"/>
                        </a:rPr>
                        <a:t> </a:t>
                      </a:r>
                      <a:r>
                        <a:rPr kumimoji="0" lang="en-US" sz="1800" kern="1200" dirty="0" smtClean="0">
                          <a:solidFill>
                            <a:schemeClr val="dk1"/>
                          </a:solidFill>
                          <a:effectLst/>
                          <a:latin typeface="+mn-lt"/>
                          <a:ea typeface="+mn-ea"/>
                          <a:cs typeface="+mn-cs"/>
                        </a:rPr>
                        <a:t>If one is false, the other must be true.</a:t>
                      </a:r>
                      <a:r>
                        <a:rPr kumimoji="0" lang="en-US" sz="1800" kern="1200" baseline="0" dirty="0" smtClean="0">
                          <a:solidFill>
                            <a:schemeClr val="dk1"/>
                          </a:solidFill>
                          <a:effectLst/>
                          <a:latin typeface="+mn-lt"/>
                          <a:ea typeface="+mn-ea"/>
                          <a:cs typeface="+mn-cs"/>
                        </a:rPr>
                        <a:t> </a:t>
                      </a:r>
                      <a:r>
                        <a:rPr kumimoji="0" lang="en-US" sz="1800" kern="1200" dirty="0" smtClean="0">
                          <a:solidFill>
                            <a:schemeClr val="dk1"/>
                          </a:solidFill>
                          <a:effectLst/>
                          <a:latin typeface="+mn-lt"/>
                          <a:ea typeface="+mn-ea"/>
                          <a:cs typeface="+mn-cs"/>
                        </a:rPr>
                        <a:t>If one is true, the truth status of the other is indeterminate</a:t>
                      </a:r>
                      <a:r>
                        <a:rPr lang="en-US" dirty="0" smtClean="0">
                          <a:effectLst/>
                        </a:rPr>
                        <a:t> </a:t>
                      </a:r>
                      <a:endParaRPr lang="en-US" dirty="0"/>
                    </a:p>
                  </a:txBody>
                  <a:tcPr/>
                </a:tc>
              </a:tr>
              <a:tr h="332360">
                <a:tc>
                  <a:txBody>
                    <a:bodyPr/>
                    <a:lstStyle/>
                    <a:p>
                      <a:r>
                        <a:rPr lang="en-US" dirty="0" smtClean="0"/>
                        <a:t>Alternates</a:t>
                      </a:r>
                      <a:endParaRPr lang="en-US" dirty="0"/>
                    </a:p>
                  </a:txBody>
                  <a:tcPr/>
                </a:tc>
                <a:tc>
                  <a:txBody>
                    <a:bodyPr/>
                    <a:lstStyle/>
                    <a:p>
                      <a:r>
                        <a:rPr kumimoji="0" lang="en-US" sz="1800" b="1" kern="1200" dirty="0" smtClean="0">
                          <a:solidFill>
                            <a:schemeClr val="dk1"/>
                          </a:solidFill>
                          <a:effectLst/>
                          <a:latin typeface="+mn-lt"/>
                          <a:ea typeface="+mn-ea"/>
                          <a:cs typeface="+mn-cs"/>
                        </a:rPr>
                        <a:t>The truth of the superior implies the truth of the inferior </a:t>
                      </a:r>
                      <a:r>
                        <a:rPr kumimoji="0" lang="en-US" sz="1800" kern="1200" dirty="0" smtClean="0">
                          <a:solidFill>
                            <a:schemeClr val="dk1"/>
                          </a:solidFill>
                          <a:effectLst/>
                          <a:latin typeface="+mn-lt"/>
                          <a:ea typeface="+mn-ea"/>
                          <a:cs typeface="+mn-cs"/>
                        </a:rPr>
                        <a:t>(</a:t>
                      </a:r>
                      <a:r>
                        <a:rPr kumimoji="0" lang="en-US" sz="1800" b="0" kern="1200" dirty="0" smtClean="0">
                          <a:solidFill>
                            <a:schemeClr val="dk1"/>
                          </a:solidFill>
                          <a:effectLst/>
                          <a:latin typeface="+mn-lt"/>
                          <a:ea typeface="+mn-ea"/>
                          <a:cs typeface="+mn-cs"/>
                        </a:rPr>
                        <a:t>truth trickles down</a:t>
                      </a:r>
                      <a:r>
                        <a:rPr kumimoji="0" lang="en-US" sz="1800" b="1" kern="1200" dirty="0" smtClean="0">
                          <a:solidFill>
                            <a:schemeClr val="dk1"/>
                          </a:solidFill>
                          <a:effectLst/>
                          <a:latin typeface="+mn-lt"/>
                          <a:ea typeface="+mn-ea"/>
                          <a:cs typeface="+mn-cs"/>
                        </a:rPr>
                        <a:t>)</a:t>
                      </a:r>
                      <a:r>
                        <a:rPr kumimoji="0" lang="en-US" sz="1800" b="0" kern="1200" dirty="0" smtClean="0">
                          <a:solidFill>
                            <a:schemeClr val="dk1"/>
                          </a:solidFill>
                          <a:effectLst/>
                          <a:latin typeface="+mn-lt"/>
                          <a:ea typeface="+mn-ea"/>
                          <a:cs typeface="+mn-cs"/>
                        </a:rPr>
                        <a:t>.</a:t>
                      </a:r>
                      <a:r>
                        <a:rPr kumimoji="0" lang="en-US" sz="1800" b="0" kern="1200" baseline="0" dirty="0" smtClean="0">
                          <a:solidFill>
                            <a:schemeClr val="dk1"/>
                          </a:solidFill>
                          <a:effectLst/>
                          <a:latin typeface="+mn-lt"/>
                          <a:ea typeface="+mn-ea"/>
                          <a:cs typeface="+mn-cs"/>
                        </a:rPr>
                        <a:t> </a:t>
                      </a:r>
                      <a:r>
                        <a:rPr kumimoji="0" lang="en-US" sz="1800" b="1" kern="1200" dirty="0" smtClean="0">
                          <a:solidFill>
                            <a:schemeClr val="dk1"/>
                          </a:solidFill>
                          <a:effectLst/>
                          <a:latin typeface="+mn-lt"/>
                          <a:ea typeface="+mn-ea"/>
                          <a:cs typeface="+mn-cs"/>
                        </a:rPr>
                        <a:t>The falsity of the inferior implies the falsity of the superior </a:t>
                      </a:r>
                      <a:r>
                        <a:rPr kumimoji="0" lang="en-US" sz="1800" kern="1200" dirty="0" smtClean="0">
                          <a:solidFill>
                            <a:schemeClr val="dk1"/>
                          </a:solidFill>
                          <a:effectLst/>
                          <a:latin typeface="+mn-lt"/>
                          <a:ea typeface="+mn-ea"/>
                          <a:cs typeface="+mn-cs"/>
                        </a:rPr>
                        <a:t>(</a:t>
                      </a:r>
                      <a:r>
                        <a:rPr kumimoji="0" lang="en-US" sz="1800" b="0" kern="1200" dirty="0" smtClean="0">
                          <a:solidFill>
                            <a:schemeClr val="dk1"/>
                          </a:solidFill>
                          <a:effectLst/>
                          <a:latin typeface="+mn-lt"/>
                          <a:ea typeface="+mn-ea"/>
                          <a:cs typeface="+mn-cs"/>
                        </a:rPr>
                        <a:t>falsehood seeps up</a:t>
                      </a:r>
                      <a:r>
                        <a:rPr kumimoji="0" lang="en-US" sz="1800" kern="1200" dirty="0" smtClean="0">
                          <a:solidFill>
                            <a:schemeClr val="dk1"/>
                          </a:solidFill>
                          <a:effectLst/>
                          <a:latin typeface="+mn-lt"/>
                          <a:ea typeface="+mn-ea"/>
                          <a:cs typeface="+mn-cs"/>
                        </a:rPr>
                        <a:t>).</a:t>
                      </a:r>
                    </a:p>
                  </a:txBody>
                  <a:tcPr/>
                </a:tc>
              </a:tr>
            </a:tbl>
          </a:graphicData>
        </a:graphic>
      </p:graphicFrame>
    </p:spTree>
    <p:extLst>
      <p:ext uri="{BB962C8B-B14F-4D97-AF65-F5344CB8AC3E}">
        <p14:creationId xmlns:p14="http://schemas.microsoft.com/office/powerpoint/2010/main" val="215702348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All possible relations between corresponding propositions can be shown diagrammatically on what is known as the Square of Opposition</a:t>
            </a:r>
          </a:p>
          <a:p>
            <a:r>
              <a:rPr lang="en-US" dirty="0" smtClean="0"/>
              <a:t>This is a very important diagram and you should make constant reference to it</a:t>
            </a:r>
            <a:endParaRPr lang="en-US" dirty="0"/>
          </a:p>
        </p:txBody>
      </p:sp>
    </p:spTree>
    <p:extLst>
      <p:ext uri="{BB962C8B-B14F-4D97-AF65-F5344CB8AC3E}">
        <p14:creationId xmlns:p14="http://schemas.microsoft.com/office/powerpoint/2010/main" val="130010502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Theoretical note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Some </a:t>
            </a:r>
            <a:r>
              <a:rPr lang="en-US" dirty="0"/>
              <a:t>contemporary theories of logic that offer a doctrine of ‘existential import’ have the effect of </a:t>
            </a:r>
            <a:r>
              <a:rPr lang="en-US" dirty="0" smtClean="0"/>
              <a:t>delegitimising </a:t>
            </a:r>
            <a:r>
              <a:rPr lang="en-US" dirty="0"/>
              <a:t>all forms of oppositional inference exception </a:t>
            </a:r>
            <a:r>
              <a:rPr lang="en-US" dirty="0" smtClean="0"/>
              <a:t>contradiction</a:t>
            </a:r>
          </a:p>
          <a:p>
            <a:r>
              <a:rPr lang="en-US" dirty="0" smtClean="0"/>
              <a:t>According </a:t>
            </a:r>
            <a:r>
              <a:rPr lang="en-US" dirty="0"/>
              <a:t>to these theories, particular propositions </a:t>
            </a:r>
            <a:r>
              <a:rPr lang="en-US" dirty="0" smtClean="0"/>
              <a:t>have what is called ‘existential import’ </a:t>
            </a:r>
            <a:r>
              <a:rPr lang="en-US" dirty="0"/>
              <a:t>while universal propositions do not and so, for example, an </a:t>
            </a:r>
            <a:r>
              <a:rPr lang="en-US" dirty="0" smtClean="0"/>
              <a:t>A-type </a:t>
            </a:r>
            <a:r>
              <a:rPr lang="en-US" dirty="0"/>
              <a:t>proposition’s being true does not necessarily guarantee the truth of its corresponding </a:t>
            </a:r>
            <a:r>
              <a:rPr lang="en-US" dirty="0" smtClean="0"/>
              <a:t>I-type proposition </a:t>
            </a:r>
          </a:p>
          <a:p>
            <a:endParaRPr lang="en-US" dirty="0"/>
          </a:p>
        </p:txBody>
      </p:sp>
    </p:spTree>
    <p:extLst>
      <p:ext uri="{BB962C8B-B14F-4D97-AF65-F5344CB8AC3E}">
        <p14:creationId xmlns:p14="http://schemas.microsoft.com/office/powerpoint/2010/main" val="426450579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a:t>An A-type proposition such as “all universities are institutions of higher learning” is to be taken as equivalent to the hypothetical proposition “if there is anything which is a university, then it is an institution of higher learning” which, perhaps surprisingly, turns out to be true even if there are no universities! </a:t>
            </a:r>
            <a:endParaRPr lang="en-US" dirty="0" smtClean="0"/>
          </a:p>
          <a:p>
            <a:endParaRPr lang="en-US" dirty="0"/>
          </a:p>
        </p:txBody>
      </p:sp>
    </p:spTree>
    <p:extLst>
      <p:ext uri="{BB962C8B-B14F-4D97-AF65-F5344CB8AC3E}">
        <p14:creationId xmlns:p14="http://schemas.microsoft.com/office/powerpoint/2010/main" val="91301404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The corresponding I-type proposition “some universities are institutions of higher learning” is to be understood as equivalent to the proposition “there is at least one thing which is a university and it is an institution of higher learning” </a:t>
            </a:r>
            <a:r>
              <a:rPr lang="en-US" dirty="0" smtClean="0"/>
              <a:t>which, of course, can be true only if there is at least one university</a:t>
            </a:r>
            <a:endParaRPr lang="en-US" dirty="0"/>
          </a:p>
        </p:txBody>
      </p:sp>
    </p:spTree>
    <p:extLst>
      <p:ext uri="{BB962C8B-B14F-4D97-AF65-F5344CB8AC3E}">
        <p14:creationId xmlns:p14="http://schemas.microsoft.com/office/powerpoint/2010/main" val="46363401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You can see, then, why the truth of  A-type propositions so construed would not imply the truth of their corresponding I-type propositions and so alternation fails. In fact, the only inferential relationship to survive intact is that of </a:t>
            </a:r>
            <a:r>
              <a:rPr lang="en-US" dirty="0" smtClean="0"/>
              <a:t>contradiction</a:t>
            </a:r>
            <a:endParaRPr lang="en-US" dirty="0"/>
          </a:p>
          <a:p>
            <a:r>
              <a:rPr lang="en-US" dirty="0"/>
              <a:t>There is no space to discuss this problem here in any detail; suffice it to say that I believe the doctrine of existential import gives priority to an extensional (quasi-material) account of logic that is ultimately not justifiable</a:t>
            </a:r>
          </a:p>
          <a:p>
            <a:endParaRPr lang="en-US" dirty="0"/>
          </a:p>
        </p:txBody>
      </p:sp>
    </p:spTree>
    <p:extLst>
      <p:ext uri="{BB962C8B-B14F-4D97-AF65-F5344CB8AC3E}">
        <p14:creationId xmlns:p14="http://schemas.microsoft.com/office/powerpoint/2010/main" val="215075405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reference</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smtClean="0"/>
              <a:t>For more on the Square of Opposition, see</a:t>
            </a:r>
          </a:p>
          <a:p>
            <a:r>
              <a:rPr lang="en-US" dirty="0" smtClean="0"/>
              <a:t>Coffey, pp. 219-228</a:t>
            </a:r>
          </a:p>
          <a:p>
            <a:r>
              <a:rPr lang="en-US" dirty="0" smtClean="0"/>
              <a:t>Copi, chapter 5.3</a:t>
            </a:r>
          </a:p>
          <a:p>
            <a:r>
              <a:rPr lang="en-US" dirty="0" smtClean="0"/>
              <a:t>Davis, chapter 5.2</a:t>
            </a:r>
          </a:p>
          <a:p>
            <a:r>
              <a:rPr lang="en-US" dirty="0" smtClean="0"/>
              <a:t>Kelley, pp. 202-207</a:t>
            </a:r>
          </a:p>
          <a:p>
            <a:r>
              <a:rPr lang="en-US" dirty="0" smtClean="0"/>
              <a:t>Kahane, chapter 11.5</a:t>
            </a:r>
          </a:p>
          <a:p>
            <a:r>
              <a:rPr lang="en-US" dirty="0" smtClean="0"/>
              <a:t>Kegley &amp; Kegley, pp. 177-183</a:t>
            </a:r>
          </a:p>
          <a:p>
            <a:r>
              <a:rPr lang="en-US" dirty="0" smtClean="0"/>
              <a:t>McCall, pp. 83-93</a:t>
            </a:r>
          </a:p>
          <a:p>
            <a:r>
              <a:rPr lang="en-US" dirty="0" smtClean="0">
                <a:hlinkClick r:id="rId2"/>
              </a:rPr>
              <a:t>http://plato.stanford.edu/entries/square/</a:t>
            </a:r>
            <a:endParaRPr lang="en-US" dirty="0" smtClean="0"/>
          </a:p>
        </p:txBody>
      </p:sp>
    </p:spTree>
    <p:extLst>
      <p:ext uri="{BB962C8B-B14F-4D97-AF65-F5344CB8AC3E}">
        <p14:creationId xmlns:p14="http://schemas.microsoft.com/office/powerpoint/2010/main" val="7269192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Square of Opposition</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grpSp>
        <p:nvGrpSpPr>
          <p:cNvPr id="47" name="Group 46"/>
          <p:cNvGrpSpPr/>
          <p:nvPr/>
        </p:nvGrpSpPr>
        <p:grpSpPr>
          <a:xfrm>
            <a:off x="2614585" y="1977319"/>
            <a:ext cx="3931952" cy="3463605"/>
            <a:chOff x="2310095" y="1654153"/>
            <a:chExt cx="3931952" cy="3463605"/>
          </a:xfrm>
        </p:grpSpPr>
        <p:sp>
          <p:nvSpPr>
            <p:cNvPr id="4" name="Rectangle 3"/>
            <p:cNvSpPr/>
            <p:nvPr/>
          </p:nvSpPr>
          <p:spPr>
            <a:xfrm>
              <a:off x="3252016" y="2356348"/>
              <a:ext cx="2077472" cy="2070062"/>
            </a:xfrm>
            <a:prstGeom prst="rect">
              <a:avLst/>
            </a:prstGeom>
            <a:noFill/>
            <a:ln w="22225">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6" name="Straight Arrow Connector 5"/>
            <p:cNvCxnSpPr/>
            <p:nvPr/>
          </p:nvCxnSpPr>
          <p:spPr>
            <a:xfrm>
              <a:off x="3031789" y="2150810"/>
              <a:ext cx="2488563" cy="2459117"/>
            </a:xfrm>
            <a:prstGeom prst="straightConnector1">
              <a:avLst/>
            </a:prstGeom>
            <a:ln w="11430">
              <a:solidFill>
                <a:srgbClr val="3366FF"/>
              </a:solidFill>
              <a:prstDash val="solid"/>
              <a:headEnd type="arrow"/>
              <a:tailEnd type="arrow"/>
            </a:ln>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p:nvPr/>
          </p:nvCxnSpPr>
          <p:spPr>
            <a:xfrm flipV="1">
              <a:off x="3031789" y="2150811"/>
              <a:ext cx="2488563" cy="2459116"/>
            </a:xfrm>
            <a:prstGeom prst="straightConnector1">
              <a:avLst/>
            </a:prstGeom>
            <a:ln w="11430">
              <a:solidFill>
                <a:srgbClr val="3366FF"/>
              </a:solidFill>
              <a:prstDash val="solid"/>
              <a:headEnd type="arrow"/>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20" idx="3"/>
              <a:endCxn id="23" idx="1"/>
            </p:cNvCxnSpPr>
            <p:nvPr/>
          </p:nvCxnSpPr>
          <p:spPr>
            <a:xfrm>
              <a:off x="3031789" y="1977319"/>
              <a:ext cx="2488563" cy="0"/>
            </a:xfrm>
            <a:prstGeom prst="straightConnector1">
              <a:avLst/>
            </a:prstGeom>
            <a:ln w="11430">
              <a:solidFill>
                <a:srgbClr val="3366FF"/>
              </a:solidFill>
              <a:prstDash val="solid"/>
              <a:headEnd type="arrow"/>
              <a:tailEnd type="arrow"/>
            </a:ln>
          </p:spPr>
          <p:style>
            <a:lnRef idx="2">
              <a:schemeClr val="accent1"/>
            </a:lnRef>
            <a:fillRef idx="0">
              <a:schemeClr val="accent1"/>
            </a:fillRef>
            <a:effectRef idx="1">
              <a:schemeClr val="accent1"/>
            </a:effectRef>
            <a:fontRef idx="minor">
              <a:schemeClr val="tx1"/>
            </a:fontRef>
          </p:style>
        </p:cxnSp>
        <p:cxnSp>
          <p:nvCxnSpPr>
            <p:cNvPr id="15" name="Straight Arrow Connector 14"/>
            <p:cNvCxnSpPr>
              <a:stCxn id="21" idx="3"/>
              <a:endCxn id="22" idx="1"/>
            </p:cNvCxnSpPr>
            <p:nvPr/>
          </p:nvCxnSpPr>
          <p:spPr>
            <a:xfrm>
              <a:off x="3031789" y="4784352"/>
              <a:ext cx="2488563" cy="10241"/>
            </a:xfrm>
            <a:prstGeom prst="straightConnector1">
              <a:avLst/>
            </a:prstGeom>
            <a:ln w="11430">
              <a:solidFill>
                <a:srgbClr val="3366FF"/>
              </a:solidFill>
              <a:prstDash val="solid"/>
              <a:headEnd type="arrow"/>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a:stCxn id="23" idx="2"/>
              <a:endCxn id="22" idx="0"/>
            </p:cNvCxnSpPr>
            <p:nvPr/>
          </p:nvCxnSpPr>
          <p:spPr>
            <a:xfrm>
              <a:off x="5872715" y="2161985"/>
              <a:ext cx="0" cy="2447942"/>
            </a:xfrm>
            <a:prstGeom prst="straightConnector1">
              <a:avLst/>
            </a:prstGeom>
            <a:ln w="11430">
              <a:solidFill>
                <a:srgbClr val="3366FF"/>
              </a:solidFill>
              <a:prstDash val="solid"/>
              <a:headEnd type="arrow"/>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p:cNvCxnSpPr>
              <a:stCxn id="20" idx="2"/>
              <a:endCxn id="21" idx="0"/>
            </p:cNvCxnSpPr>
            <p:nvPr/>
          </p:nvCxnSpPr>
          <p:spPr>
            <a:xfrm>
              <a:off x="2679427" y="2161985"/>
              <a:ext cx="0" cy="2437701"/>
            </a:xfrm>
            <a:prstGeom prst="straightConnector1">
              <a:avLst/>
            </a:prstGeom>
            <a:ln w="11430">
              <a:solidFill>
                <a:srgbClr val="3366FF"/>
              </a:solidFill>
              <a:prstDash val="solid"/>
              <a:headEnd type="arrow"/>
              <a:tailEnd type="arrow"/>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2327064" y="1792653"/>
              <a:ext cx="704725" cy="369332"/>
            </a:xfrm>
            <a:prstGeom prst="rect">
              <a:avLst/>
            </a:prstGeom>
            <a:noFill/>
          </p:spPr>
          <p:txBody>
            <a:bodyPr wrap="square" rtlCol="0">
              <a:spAutoFit/>
            </a:bodyPr>
            <a:lstStyle/>
            <a:p>
              <a:pPr algn="ctr"/>
              <a:r>
                <a:rPr lang="en-US" dirty="0" smtClean="0"/>
                <a:t>SAP</a:t>
              </a:r>
              <a:endParaRPr lang="en-US" dirty="0"/>
            </a:p>
          </p:txBody>
        </p:sp>
        <p:sp>
          <p:nvSpPr>
            <p:cNvPr id="21" name="TextBox 20"/>
            <p:cNvSpPr txBox="1"/>
            <p:nvPr/>
          </p:nvSpPr>
          <p:spPr>
            <a:xfrm>
              <a:off x="2327064" y="4599686"/>
              <a:ext cx="704725" cy="369332"/>
            </a:xfrm>
            <a:prstGeom prst="rect">
              <a:avLst/>
            </a:prstGeom>
            <a:noFill/>
          </p:spPr>
          <p:txBody>
            <a:bodyPr wrap="square" rtlCol="0">
              <a:spAutoFit/>
            </a:bodyPr>
            <a:lstStyle/>
            <a:p>
              <a:pPr algn="ctr"/>
              <a:r>
                <a:rPr lang="en-US" dirty="0" smtClean="0"/>
                <a:t>SIP</a:t>
              </a:r>
              <a:endParaRPr lang="en-US" dirty="0"/>
            </a:p>
          </p:txBody>
        </p:sp>
        <p:sp>
          <p:nvSpPr>
            <p:cNvPr id="22" name="TextBox 21"/>
            <p:cNvSpPr txBox="1"/>
            <p:nvPr/>
          </p:nvSpPr>
          <p:spPr>
            <a:xfrm>
              <a:off x="5520352" y="4609927"/>
              <a:ext cx="704725" cy="369332"/>
            </a:xfrm>
            <a:prstGeom prst="rect">
              <a:avLst/>
            </a:prstGeom>
            <a:noFill/>
          </p:spPr>
          <p:txBody>
            <a:bodyPr wrap="square" rtlCol="0">
              <a:spAutoFit/>
            </a:bodyPr>
            <a:lstStyle/>
            <a:p>
              <a:pPr algn="ctr"/>
              <a:r>
                <a:rPr lang="en-US" dirty="0" smtClean="0"/>
                <a:t>SOP</a:t>
              </a:r>
              <a:endParaRPr lang="en-US" dirty="0"/>
            </a:p>
          </p:txBody>
        </p:sp>
        <p:sp>
          <p:nvSpPr>
            <p:cNvPr id="23" name="TextBox 22"/>
            <p:cNvSpPr txBox="1"/>
            <p:nvPr/>
          </p:nvSpPr>
          <p:spPr>
            <a:xfrm>
              <a:off x="5520352" y="1792653"/>
              <a:ext cx="704725" cy="369332"/>
            </a:xfrm>
            <a:prstGeom prst="rect">
              <a:avLst/>
            </a:prstGeom>
            <a:noFill/>
          </p:spPr>
          <p:txBody>
            <a:bodyPr wrap="square" rtlCol="0">
              <a:spAutoFit/>
            </a:bodyPr>
            <a:lstStyle/>
            <a:p>
              <a:pPr algn="ctr"/>
              <a:r>
                <a:rPr lang="en-US" dirty="0" smtClean="0"/>
                <a:t>SEP</a:t>
              </a:r>
              <a:endParaRPr lang="en-US" dirty="0"/>
            </a:p>
          </p:txBody>
        </p:sp>
        <p:sp>
          <p:nvSpPr>
            <p:cNvPr id="40" name="TextBox 39"/>
            <p:cNvSpPr txBox="1"/>
            <p:nvPr/>
          </p:nvSpPr>
          <p:spPr>
            <a:xfrm>
              <a:off x="3560336" y="3095204"/>
              <a:ext cx="1592974" cy="276999"/>
            </a:xfrm>
            <a:prstGeom prst="rect">
              <a:avLst/>
            </a:prstGeom>
            <a:noFill/>
          </p:spPr>
          <p:txBody>
            <a:bodyPr vert="horz" wrap="square" rtlCol="0">
              <a:spAutoFit/>
              <a:scene3d>
                <a:camera prst="orthographicFront">
                  <a:rot lat="0" lon="0" rev="2700000"/>
                </a:camera>
                <a:lightRig rig="threePt" dir="t"/>
              </a:scene3d>
            </a:bodyPr>
            <a:lstStyle/>
            <a:p>
              <a:r>
                <a:rPr lang="en-US" sz="1200" dirty="0" smtClean="0">
                  <a:latin typeface="Arial"/>
                  <a:cs typeface="Arial"/>
                </a:rPr>
                <a:t>Contra      dictories</a:t>
              </a:r>
              <a:endParaRPr lang="en-US" sz="1200" dirty="0">
                <a:latin typeface="Arial"/>
                <a:cs typeface="Arial"/>
              </a:endParaRPr>
            </a:p>
          </p:txBody>
        </p:sp>
        <p:sp>
          <p:nvSpPr>
            <p:cNvPr id="41" name="TextBox 40"/>
            <p:cNvSpPr txBox="1"/>
            <p:nvPr/>
          </p:nvSpPr>
          <p:spPr>
            <a:xfrm>
              <a:off x="3692470" y="3154912"/>
              <a:ext cx="1343384" cy="276999"/>
            </a:xfrm>
            <a:prstGeom prst="rect">
              <a:avLst/>
            </a:prstGeom>
            <a:noFill/>
          </p:spPr>
          <p:txBody>
            <a:bodyPr vert="horz" wrap="square" rtlCol="0">
              <a:spAutoFit/>
              <a:scene3d>
                <a:camera prst="orthographicFront">
                  <a:rot lat="0" lon="0" rev="18900000"/>
                </a:camera>
                <a:lightRig rig="threePt" dir="t"/>
              </a:scene3d>
            </a:bodyPr>
            <a:lstStyle/>
            <a:p>
              <a:r>
                <a:rPr lang="en-US" sz="1200" dirty="0" smtClean="0">
                  <a:latin typeface="Arial"/>
                  <a:cs typeface="Arial"/>
                </a:rPr>
                <a:t>Contradictories</a:t>
              </a:r>
              <a:endParaRPr lang="en-US" sz="1200" dirty="0">
                <a:latin typeface="Arial"/>
                <a:cs typeface="Arial"/>
              </a:endParaRPr>
            </a:p>
          </p:txBody>
        </p:sp>
        <p:sp>
          <p:nvSpPr>
            <p:cNvPr id="43" name="TextBox 42"/>
            <p:cNvSpPr txBox="1"/>
            <p:nvPr/>
          </p:nvSpPr>
          <p:spPr>
            <a:xfrm rot="5400000">
              <a:off x="5157134" y="3261067"/>
              <a:ext cx="1800493" cy="369332"/>
            </a:xfrm>
            <a:prstGeom prst="rect">
              <a:avLst/>
            </a:prstGeom>
            <a:noFill/>
          </p:spPr>
          <p:txBody>
            <a:bodyPr vert="vert270" wrap="square" rtlCol="0">
              <a:spAutoFit/>
            </a:bodyPr>
            <a:lstStyle/>
            <a:p>
              <a:pPr algn="ctr"/>
              <a:r>
                <a:rPr lang="en-US" sz="1050" dirty="0" smtClean="0">
                  <a:latin typeface="Arial"/>
                  <a:cs typeface="Arial"/>
                </a:rPr>
                <a:t>A</a:t>
              </a:r>
            </a:p>
            <a:p>
              <a:pPr algn="ctr"/>
              <a:r>
                <a:rPr lang="en-US" sz="1050" dirty="0" smtClean="0">
                  <a:latin typeface="Arial"/>
                  <a:cs typeface="Arial"/>
                </a:rPr>
                <a:t>l</a:t>
              </a:r>
            </a:p>
            <a:p>
              <a:pPr algn="ctr"/>
              <a:r>
                <a:rPr lang="en-US" sz="1050" dirty="0" smtClean="0">
                  <a:latin typeface="Arial"/>
                  <a:cs typeface="Arial"/>
                </a:rPr>
                <a:t>t</a:t>
              </a:r>
            </a:p>
            <a:p>
              <a:pPr algn="ctr"/>
              <a:r>
                <a:rPr lang="en-US" sz="1050" dirty="0" smtClean="0">
                  <a:latin typeface="Arial"/>
                  <a:cs typeface="Arial"/>
                </a:rPr>
                <a:t>e</a:t>
              </a:r>
            </a:p>
            <a:p>
              <a:pPr algn="ctr"/>
              <a:r>
                <a:rPr lang="en-US" sz="1050" dirty="0" smtClean="0">
                  <a:latin typeface="Arial"/>
                  <a:cs typeface="Arial"/>
                </a:rPr>
                <a:t>r</a:t>
              </a:r>
            </a:p>
            <a:p>
              <a:pPr algn="ctr"/>
              <a:r>
                <a:rPr lang="en-US" sz="1050" dirty="0" smtClean="0">
                  <a:latin typeface="Arial"/>
                  <a:cs typeface="Arial"/>
                </a:rPr>
                <a:t>n</a:t>
              </a:r>
            </a:p>
            <a:p>
              <a:pPr algn="ctr"/>
              <a:r>
                <a:rPr lang="en-US" sz="1050" dirty="0" smtClean="0">
                  <a:latin typeface="Arial"/>
                  <a:cs typeface="Arial"/>
                </a:rPr>
                <a:t>a</a:t>
              </a:r>
            </a:p>
            <a:p>
              <a:pPr algn="ctr"/>
              <a:r>
                <a:rPr lang="en-US" sz="1050" dirty="0" smtClean="0">
                  <a:latin typeface="Arial"/>
                  <a:cs typeface="Arial"/>
                </a:rPr>
                <a:t>t</a:t>
              </a:r>
            </a:p>
            <a:p>
              <a:pPr algn="ctr"/>
              <a:r>
                <a:rPr lang="en-US" sz="1050" dirty="0" smtClean="0">
                  <a:latin typeface="Arial"/>
                  <a:cs typeface="Arial"/>
                </a:rPr>
                <a:t>e</a:t>
              </a:r>
            </a:p>
            <a:p>
              <a:pPr algn="ctr"/>
              <a:r>
                <a:rPr lang="en-US" sz="1050" dirty="0" smtClean="0">
                  <a:latin typeface="Arial"/>
                  <a:cs typeface="Arial"/>
                </a:rPr>
                <a:t>s</a:t>
              </a:r>
            </a:p>
          </p:txBody>
        </p:sp>
        <p:sp>
          <p:nvSpPr>
            <p:cNvPr id="44" name="TextBox 43"/>
            <p:cNvSpPr txBox="1"/>
            <p:nvPr/>
          </p:nvSpPr>
          <p:spPr>
            <a:xfrm rot="5400000">
              <a:off x="1594514" y="3247247"/>
              <a:ext cx="1800493" cy="369332"/>
            </a:xfrm>
            <a:prstGeom prst="rect">
              <a:avLst/>
            </a:prstGeom>
            <a:noFill/>
          </p:spPr>
          <p:txBody>
            <a:bodyPr vert="vert270" wrap="square" rtlCol="0">
              <a:spAutoFit/>
            </a:bodyPr>
            <a:lstStyle/>
            <a:p>
              <a:pPr algn="ctr"/>
              <a:r>
                <a:rPr lang="en-US" sz="1050" dirty="0" smtClean="0">
                  <a:latin typeface="Arial"/>
                  <a:cs typeface="Arial"/>
                </a:rPr>
                <a:t>A</a:t>
              </a:r>
            </a:p>
            <a:p>
              <a:pPr algn="ctr"/>
              <a:r>
                <a:rPr lang="en-US" sz="1050" dirty="0" smtClean="0">
                  <a:latin typeface="Arial"/>
                  <a:cs typeface="Arial"/>
                </a:rPr>
                <a:t>l</a:t>
              </a:r>
            </a:p>
            <a:p>
              <a:pPr algn="ctr"/>
              <a:r>
                <a:rPr lang="en-US" sz="1050" dirty="0" smtClean="0">
                  <a:latin typeface="Arial"/>
                  <a:cs typeface="Arial"/>
                </a:rPr>
                <a:t>t</a:t>
              </a:r>
            </a:p>
            <a:p>
              <a:pPr algn="ctr"/>
              <a:r>
                <a:rPr lang="en-US" sz="1050" dirty="0" smtClean="0">
                  <a:latin typeface="Arial"/>
                  <a:cs typeface="Arial"/>
                </a:rPr>
                <a:t>e</a:t>
              </a:r>
            </a:p>
            <a:p>
              <a:pPr algn="ctr"/>
              <a:r>
                <a:rPr lang="en-US" sz="1050" dirty="0" smtClean="0">
                  <a:latin typeface="Arial"/>
                  <a:cs typeface="Arial"/>
                </a:rPr>
                <a:t>r</a:t>
              </a:r>
            </a:p>
            <a:p>
              <a:pPr algn="ctr"/>
              <a:r>
                <a:rPr lang="en-US" sz="1050" dirty="0" smtClean="0">
                  <a:latin typeface="Arial"/>
                  <a:cs typeface="Arial"/>
                </a:rPr>
                <a:t>n</a:t>
              </a:r>
            </a:p>
            <a:p>
              <a:pPr algn="ctr"/>
              <a:r>
                <a:rPr lang="en-US" sz="1050" dirty="0" smtClean="0">
                  <a:latin typeface="Arial"/>
                  <a:cs typeface="Arial"/>
                </a:rPr>
                <a:t>a</a:t>
              </a:r>
            </a:p>
            <a:p>
              <a:pPr algn="ctr"/>
              <a:r>
                <a:rPr lang="en-US" sz="1050" dirty="0" smtClean="0">
                  <a:latin typeface="Arial"/>
                  <a:cs typeface="Arial"/>
                </a:rPr>
                <a:t>t</a:t>
              </a:r>
            </a:p>
            <a:p>
              <a:pPr algn="ctr"/>
              <a:r>
                <a:rPr lang="en-US" sz="1050" dirty="0" smtClean="0">
                  <a:latin typeface="Arial"/>
                  <a:cs typeface="Arial"/>
                </a:rPr>
                <a:t>e</a:t>
              </a:r>
            </a:p>
            <a:p>
              <a:pPr algn="ctr"/>
              <a:r>
                <a:rPr lang="en-US" sz="1050" dirty="0" smtClean="0">
                  <a:latin typeface="Arial"/>
                  <a:cs typeface="Arial"/>
                </a:rPr>
                <a:t>s</a:t>
              </a:r>
            </a:p>
          </p:txBody>
        </p:sp>
        <p:sp>
          <p:nvSpPr>
            <p:cNvPr id="45" name="TextBox 44"/>
            <p:cNvSpPr txBox="1"/>
            <p:nvPr/>
          </p:nvSpPr>
          <p:spPr>
            <a:xfrm>
              <a:off x="3252016" y="1654153"/>
              <a:ext cx="2077472" cy="276999"/>
            </a:xfrm>
            <a:prstGeom prst="rect">
              <a:avLst/>
            </a:prstGeom>
            <a:noFill/>
          </p:spPr>
          <p:txBody>
            <a:bodyPr wrap="square" rtlCol="0">
              <a:spAutoFit/>
            </a:bodyPr>
            <a:lstStyle/>
            <a:p>
              <a:pPr algn="ctr"/>
              <a:r>
                <a:rPr lang="en-US" sz="1200" dirty="0" smtClean="0">
                  <a:latin typeface="Arial"/>
                  <a:cs typeface="Arial"/>
                </a:rPr>
                <a:t>Contraries</a:t>
              </a:r>
              <a:endParaRPr lang="en-US" sz="1200" dirty="0">
                <a:latin typeface="Arial"/>
                <a:cs typeface="Arial"/>
              </a:endParaRPr>
            </a:p>
          </p:txBody>
        </p:sp>
        <p:sp>
          <p:nvSpPr>
            <p:cNvPr id="46" name="TextBox 45"/>
            <p:cNvSpPr txBox="1"/>
            <p:nvPr/>
          </p:nvSpPr>
          <p:spPr>
            <a:xfrm>
              <a:off x="3252016" y="4840759"/>
              <a:ext cx="2077472" cy="276999"/>
            </a:xfrm>
            <a:prstGeom prst="rect">
              <a:avLst/>
            </a:prstGeom>
            <a:noFill/>
          </p:spPr>
          <p:txBody>
            <a:bodyPr wrap="square" rtlCol="0">
              <a:spAutoFit/>
            </a:bodyPr>
            <a:lstStyle/>
            <a:p>
              <a:pPr algn="ctr"/>
              <a:r>
                <a:rPr lang="en-US" sz="1200" dirty="0" smtClean="0">
                  <a:latin typeface="Arial"/>
                  <a:cs typeface="Arial"/>
                </a:rPr>
                <a:t>Sub-contraries</a:t>
              </a:r>
              <a:endParaRPr lang="en-US" sz="1200" dirty="0">
                <a:latin typeface="Arial"/>
                <a:cs typeface="Arial"/>
              </a:endParaRPr>
            </a:p>
          </p:txBody>
        </p:sp>
      </p:grpSp>
    </p:spTree>
    <p:extLst>
      <p:ext uri="{BB962C8B-B14F-4D97-AF65-F5344CB8AC3E}">
        <p14:creationId xmlns:p14="http://schemas.microsoft.com/office/powerpoint/2010/main" val="240188509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Contradictories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dirty="0" smtClean="0"/>
              <a:t>Corresponding propositions across the diagonal of the square are contradictories; they differ </a:t>
            </a:r>
            <a:r>
              <a:rPr lang="en-US" dirty="0"/>
              <a:t>from one another in both quantity and </a:t>
            </a:r>
            <a:r>
              <a:rPr lang="en-US" dirty="0" smtClean="0"/>
              <a:t>quality </a:t>
            </a:r>
          </a:p>
          <a:p>
            <a:r>
              <a:rPr lang="en-US" dirty="0" smtClean="0"/>
              <a:t>Contradictories </a:t>
            </a:r>
            <a:r>
              <a:rPr lang="en-US" dirty="0"/>
              <a:t>are propositions so related to one another that </a:t>
            </a:r>
            <a:r>
              <a:rPr lang="en-US" b="1" dirty="0"/>
              <a:t>they both cannot either be simultaneously true or simultaneously false</a:t>
            </a:r>
            <a:r>
              <a:rPr lang="en-US" dirty="0"/>
              <a:t>:  the truth of one excludes the truth of the other, and the falsity of one excludes the falsity of the </a:t>
            </a:r>
            <a:r>
              <a:rPr lang="en-US" dirty="0" smtClean="0"/>
              <a:t>other</a:t>
            </a:r>
          </a:p>
        </p:txBody>
      </p:sp>
    </p:spTree>
    <p:extLst>
      <p:ext uri="{BB962C8B-B14F-4D97-AF65-F5344CB8AC3E}">
        <p14:creationId xmlns:p14="http://schemas.microsoft.com/office/powerpoint/2010/main" val="376725910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Contradictory opposition is the strongest kind of opposition there is. For example, to deny in the most radical way the truth of an A type proposition, you must assert the truth of the corresponding O type proposition. Let our A type proposition be "All men are fat". To deny this utterly one asserts </a:t>
            </a:r>
            <a:r>
              <a:rPr lang="en-US" i="1" dirty="0"/>
              <a:t>not</a:t>
            </a:r>
            <a:r>
              <a:rPr lang="en-US" dirty="0"/>
              <a:t> "No men are fat" but "Some men are not fat”</a:t>
            </a:r>
          </a:p>
          <a:p>
            <a:endParaRPr lang="en-US" dirty="0"/>
          </a:p>
        </p:txBody>
      </p:sp>
    </p:spTree>
    <p:extLst>
      <p:ext uri="{BB962C8B-B14F-4D97-AF65-F5344CB8AC3E}">
        <p14:creationId xmlns:p14="http://schemas.microsoft.com/office/powerpoint/2010/main" val="11142509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lstStyle/>
          <a:p>
            <a:r>
              <a:rPr lang="en-US" dirty="0"/>
              <a:t>Contradictories and contraries </a:t>
            </a:r>
            <a:r>
              <a:rPr lang="en-US" dirty="0" smtClean="0"/>
              <a:t>(coming up soon) </a:t>
            </a:r>
            <a:r>
              <a:rPr lang="en-US" dirty="0"/>
              <a:t>are often confused in popular discourse. To be able to distinguish one from the other is an aid to clarity of thought and expression </a:t>
            </a:r>
          </a:p>
          <a:p>
            <a:r>
              <a:rPr lang="en-US" dirty="0"/>
              <a:t>Contradictoriness is the </a:t>
            </a:r>
            <a:r>
              <a:rPr lang="en-US" i="1" dirty="0"/>
              <a:t>only</a:t>
            </a:r>
            <a:r>
              <a:rPr lang="en-US" dirty="0"/>
              <a:t> fully determinate inferential relationship on the square of opposition</a:t>
            </a:r>
          </a:p>
          <a:p>
            <a:endParaRPr lang="en-US" dirty="0"/>
          </a:p>
          <a:p>
            <a:endParaRPr lang="en-US" dirty="0"/>
          </a:p>
        </p:txBody>
      </p:sp>
    </p:spTree>
    <p:extLst>
      <p:ext uri="{BB962C8B-B14F-4D97-AF65-F5344CB8AC3E}">
        <p14:creationId xmlns:p14="http://schemas.microsoft.com/office/powerpoint/2010/main" val="7529770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recurrent translation problem</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lnSpcReduction="10000"/>
          </a:bodyPr>
          <a:lstStyle/>
          <a:p>
            <a:r>
              <a:rPr lang="en-US" dirty="0" smtClean="0"/>
              <a:t>I said earlier, when discussion translation, that propositions of the form “Not all…are…”, “Not every…is…”, “All…..are not…”, “Every….is not…” were to be translated as particular negatives, i.e. O-type propositions. Now we can see why this is so</a:t>
            </a:r>
          </a:p>
          <a:p>
            <a:r>
              <a:rPr lang="en-US" dirty="0" smtClean="0"/>
              <a:t>Take the propositions “Not all men are strong”</a:t>
            </a:r>
          </a:p>
          <a:p>
            <a:r>
              <a:rPr lang="en-US" dirty="0" smtClean="0"/>
              <a:t>Put your finger over the “Not” and you have “all men are strong” which is a universal affirmative, A-type proposition. But the ‘Not’ in front of this proposition contradicts is and so is equivalent to the corresponding O-type proposition</a:t>
            </a:r>
          </a:p>
          <a:p>
            <a:endParaRPr lang="en-US" dirty="0"/>
          </a:p>
        </p:txBody>
      </p:sp>
    </p:spTree>
    <p:extLst>
      <p:ext uri="{BB962C8B-B14F-4D97-AF65-F5344CB8AC3E}">
        <p14:creationId xmlns:p14="http://schemas.microsoft.com/office/powerpoint/2010/main" val="30243174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 on other contradictories</a:t>
            </a:r>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fontScale="92500" lnSpcReduction="10000"/>
          </a:bodyPr>
          <a:lstStyle/>
          <a:p>
            <a:r>
              <a:rPr lang="en-US" dirty="0" smtClean="0"/>
              <a:t>Some </a:t>
            </a:r>
            <a:r>
              <a:rPr lang="en-US" dirty="0"/>
              <a:t>kinds of non-quantified propositions also have contradictories: these are not represented on the square of opposition.   These include: </a:t>
            </a:r>
            <a:endParaRPr lang="en-US" dirty="0" smtClean="0"/>
          </a:p>
          <a:p>
            <a:r>
              <a:rPr lang="en-US" b="1" dirty="0" smtClean="0"/>
              <a:t>Singular </a:t>
            </a:r>
            <a:r>
              <a:rPr lang="en-US" b="1" dirty="0"/>
              <a:t>categorical propositions</a:t>
            </a:r>
            <a:r>
              <a:rPr lang="en-US" dirty="0"/>
              <a:t>—"John is brilliant” and “John is not brilliant" are contradictories, as are "London is the capital of the United Kingdom” and "London is not the capital of the United </a:t>
            </a:r>
            <a:r>
              <a:rPr lang="en-US" dirty="0" smtClean="0"/>
              <a:t>Kingdom”</a:t>
            </a:r>
            <a:endParaRPr lang="en-US" dirty="0"/>
          </a:p>
          <a:p>
            <a:r>
              <a:rPr lang="en-US" b="1" dirty="0"/>
              <a:t>Singular modal propositions</a:t>
            </a:r>
            <a:r>
              <a:rPr lang="en-US" dirty="0"/>
              <a:t>—"Tom is always running to school” and “Torn sometimes does not run to school" are modal contradictories. So too are the propositions "Mary is never well" and "Mary is sometimes </a:t>
            </a:r>
            <a:r>
              <a:rPr lang="en-US" dirty="0" smtClean="0"/>
              <a:t>well”</a:t>
            </a:r>
            <a:endParaRPr lang="en-US" dirty="0"/>
          </a:p>
        </p:txBody>
      </p:sp>
    </p:spTree>
    <p:extLst>
      <p:ext uri="{BB962C8B-B14F-4D97-AF65-F5344CB8AC3E}">
        <p14:creationId xmlns:p14="http://schemas.microsoft.com/office/powerpoint/2010/main" val="11393386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Gerard Casey</a:t>
            </a:r>
            <a:endParaRPr lang="en-US" dirty="0"/>
          </a:p>
        </p:txBody>
      </p:sp>
      <p:sp>
        <p:nvSpPr>
          <p:cNvPr id="4" name="Content Placeholder 3"/>
          <p:cNvSpPr>
            <a:spLocks noGrp="1"/>
          </p:cNvSpPr>
          <p:nvPr>
            <p:ph sz="quarter" idx="1"/>
          </p:nvPr>
        </p:nvSpPr>
        <p:spPr/>
        <p:txBody>
          <a:bodyPr>
            <a:normAutofit/>
          </a:bodyPr>
          <a:lstStyle/>
          <a:p>
            <a:r>
              <a:rPr lang="en-US" b="1" dirty="0"/>
              <a:t>Hypothetical propositions</a:t>
            </a:r>
            <a:r>
              <a:rPr lang="en-US" dirty="0"/>
              <a:t>—"If it is raining, the ground is wet” and “It is not the case that if it is raining, the ground is wet" are contradictory </a:t>
            </a:r>
            <a:r>
              <a:rPr lang="en-US" dirty="0" smtClean="0"/>
              <a:t>propositions</a:t>
            </a:r>
            <a:endParaRPr lang="en-US" dirty="0"/>
          </a:p>
          <a:p>
            <a:r>
              <a:rPr lang="en-US" b="1" dirty="0"/>
              <a:t>Disjunctive propositions</a:t>
            </a:r>
            <a:r>
              <a:rPr lang="en-US" dirty="0"/>
              <a:t>—"Both John and Mary will go" and "Either John </a:t>
            </a:r>
            <a:r>
              <a:rPr lang="en-US" dirty="0" smtClean="0"/>
              <a:t>or Mary </a:t>
            </a:r>
            <a:r>
              <a:rPr lang="en-US" dirty="0"/>
              <a:t>or both will not go" are contradictory </a:t>
            </a:r>
            <a:r>
              <a:rPr lang="en-US" dirty="0" smtClean="0"/>
              <a:t>propositions</a:t>
            </a:r>
          </a:p>
          <a:p>
            <a:r>
              <a:rPr lang="en-US" dirty="0" smtClean="0"/>
              <a:t>[More about hypotheticals and disjunctives later when we come to discuss the hypothetical syllogism]</a:t>
            </a:r>
            <a:endParaRPr lang="en-US" dirty="0"/>
          </a:p>
          <a:p>
            <a:pPr marL="0" indent="0">
              <a:buNone/>
            </a:pPr>
            <a:endParaRPr lang="en-US" dirty="0"/>
          </a:p>
        </p:txBody>
      </p:sp>
    </p:spTree>
    <p:extLst>
      <p:ext uri="{BB962C8B-B14F-4D97-AF65-F5344CB8AC3E}">
        <p14:creationId xmlns:p14="http://schemas.microsoft.com/office/powerpoint/2010/main" val="5723530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0</TotalTime>
  <Words>1926</Words>
  <Application>Microsoft Macintosh PowerPoint</Application>
  <PresentationFormat>On-screen Show (4:3)</PresentationFormat>
  <Paragraphs>133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Civic</vt:lpstr>
      <vt:lpstr>Oppositional Inference</vt:lpstr>
      <vt:lpstr>PowerPoint Presentation</vt:lpstr>
      <vt:lpstr>Square of Opposition</vt:lpstr>
      <vt:lpstr>Contradictories</vt:lpstr>
      <vt:lpstr>PowerPoint Presentation</vt:lpstr>
      <vt:lpstr>PowerPoint Presentation</vt:lpstr>
      <vt:lpstr>A recurrent translation problem</vt:lpstr>
      <vt:lpstr>Note on other contradictories</vt:lpstr>
      <vt:lpstr>PowerPoint Presentation</vt:lpstr>
      <vt:lpstr>PowerPoint Presentation</vt:lpstr>
      <vt:lpstr>PowerPoint Presentation</vt:lpstr>
      <vt:lpstr>Contraries</vt:lpstr>
      <vt:lpstr>PowerPoint Presentation</vt:lpstr>
      <vt:lpstr>Sub-contraries</vt:lpstr>
      <vt:lpstr>PowerPoint Presentation</vt:lpstr>
      <vt:lpstr>Alternation</vt:lpstr>
      <vt:lpstr>PowerPoint Presentation</vt:lpstr>
      <vt:lpstr>PowerPoint Presentation</vt:lpstr>
      <vt:lpstr>Summary rules for opposition</vt:lpstr>
      <vt:lpstr>Theoretical note</vt:lpstr>
      <vt:lpstr>PowerPoint Presentation</vt:lpstr>
      <vt:lpstr>PowerPoint Presentation</vt:lpstr>
      <vt:lpstr>PowerPoint Presentation</vt:lpstr>
      <vt:lpstr>Further reference</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Oppositional Inference</dc:title>
  <dc:creator>Gerard Casey</dc:creator>
  <cp:lastModifiedBy>Gerard Casey</cp:lastModifiedBy>
  <cp:revision>1</cp:revision>
  <dcterms:created xsi:type="dcterms:W3CDTF">2012-09-24T19:42:42Z</dcterms:created>
  <dcterms:modified xsi:type="dcterms:W3CDTF">2012-09-24T19:43:09Z</dcterms:modified>
</cp:coreProperties>
</file>