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89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8DFA5A96-C82B-234F-A2C6-C5AB88846474}"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AEC0DB-73BA-2E4D-A040-3AE8503A007B}"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8DFA5A96-C82B-234F-A2C6-C5AB88846474}"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EC0DB-73BA-2E4D-A040-3AE8503A007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82AEC0DB-73BA-2E4D-A040-3AE8503A007B}"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8DFA5A96-C82B-234F-A2C6-C5AB88846474}"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8DFA5A96-C82B-234F-A2C6-C5AB88846474}"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82AEC0DB-73BA-2E4D-A040-3AE8503A007B}"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DFA5A96-C82B-234F-A2C6-C5AB88846474}"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2AEC0DB-73BA-2E4D-A040-3AE8503A007B}"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DFA5A96-C82B-234F-A2C6-C5AB88846474}"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EC0DB-73BA-2E4D-A040-3AE8503A007B}"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8DFA5A96-C82B-234F-A2C6-C5AB88846474}"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2AEC0DB-73BA-2E4D-A040-3AE8503A007B}"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8DFA5A96-C82B-234F-A2C6-C5AB88846474}"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82AEC0DB-73BA-2E4D-A040-3AE8503A007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DFA5A96-C82B-234F-A2C6-C5AB88846474}"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2AEC0DB-73BA-2E4D-A040-3AE8503A007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2AEC0DB-73BA-2E4D-A040-3AE8503A007B}"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DFA5A96-C82B-234F-A2C6-C5AB88846474}"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82AEC0DB-73BA-2E4D-A040-3AE8503A007B}"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DFA5A96-C82B-234F-A2C6-C5AB88846474}"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DFA5A96-C82B-234F-A2C6-C5AB88846474}"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2AEC0DB-73BA-2E4D-A040-3AE8503A007B}"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Now, we can apply the notion of extension to our evaluation of the validity of the forms of eduction</a:t>
            </a:r>
            <a:endParaRPr lang="en-US" dirty="0"/>
          </a:p>
          <a:p>
            <a:r>
              <a:rPr lang="en-US" dirty="0" smtClean="0"/>
              <a:t>Our basic principle is that in any valid eductive operation, no term that is not extended in the original proposition may be extend in the resultant proposition</a:t>
            </a:r>
          </a:p>
          <a:p>
            <a:r>
              <a:rPr lang="en-US" dirty="0" smtClean="0"/>
              <a:t>Let’s look at the case of conversion—</a:t>
            </a:r>
          </a:p>
        </p:txBody>
      </p:sp>
    </p:spTree>
    <p:extLst>
      <p:ext uri="{BB962C8B-B14F-4D97-AF65-F5344CB8AC3E}">
        <p14:creationId xmlns:p14="http://schemas.microsoft.com/office/powerpoint/2010/main" val="34170446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However, if our original proposition were "The dogs in England are terrestrial animals in England" and our term to be modified "half”, you could not validly educe "Half of the dogs in England are half of the terrestrial animals in </a:t>
            </a:r>
            <a:r>
              <a:rPr lang="en-GB" dirty="0" smtClean="0"/>
              <a:t>England”</a:t>
            </a:r>
          </a:p>
          <a:p>
            <a:r>
              <a:rPr lang="en-GB" dirty="0" smtClean="0"/>
              <a:t>As </a:t>
            </a:r>
            <a:r>
              <a:rPr lang="en-GB" dirty="0"/>
              <a:t>a general rule of thumb, nothing can ordinarily be educed by complex conception from negative propositions. For example, from "A pig is not a cow" you cannot educe "The owner of a pig is not the owner of a </a:t>
            </a:r>
            <a:r>
              <a:rPr lang="en-GB" dirty="0" smtClean="0"/>
              <a:t>cow”</a:t>
            </a:r>
            <a:endParaRPr lang="en-US" dirty="0"/>
          </a:p>
          <a:p>
            <a:pPr marL="0" indent="0">
              <a:buNone/>
            </a:pPr>
            <a:endParaRPr lang="en-US" dirty="0"/>
          </a:p>
        </p:txBody>
      </p:sp>
    </p:spTree>
    <p:extLst>
      <p:ext uri="{BB962C8B-B14F-4D97-AF65-F5344CB8AC3E}">
        <p14:creationId xmlns:p14="http://schemas.microsoft.com/office/powerpoint/2010/main" val="27289590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Eduction by Converse Relation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This </a:t>
            </a:r>
            <a:r>
              <a:rPr lang="en-US" dirty="0"/>
              <a:t>common form of material eduction is based upon real relationships. In this form of eduction you generate a new proposition from an old proposition by reversing the terms and substituting the correlative </a:t>
            </a:r>
            <a:r>
              <a:rPr lang="en-US" dirty="0" smtClean="0"/>
              <a:t>relation</a:t>
            </a:r>
          </a:p>
          <a:p>
            <a:r>
              <a:rPr lang="en-US" dirty="0" smtClean="0"/>
              <a:t>From </a:t>
            </a:r>
            <a:r>
              <a:rPr lang="en-US" dirty="0"/>
              <a:t>"Michael is John's father" you educe "John is Michael's son". From "Leeds is north of London" you educe "London is south of </a:t>
            </a:r>
            <a:r>
              <a:rPr lang="en-US" dirty="0" smtClean="0"/>
              <a:t>Leeds”</a:t>
            </a:r>
          </a:p>
          <a:p>
            <a:pPr marL="0" indent="0">
              <a:buNone/>
            </a:pPr>
            <a:endParaRPr lang="en-US" dirty="0"/>
          </a:p>
        </p:txBody>
      </p:sp>
    </p:spTree>
    <p:extLst>
      <p:ext uri="{BB962C8B-B14F-4D97-AF65-F5344CB8AC3E}">
        <p14:creationId xmlns:p14="http://schemas.microsoft.com/office/powerpoint/2010/main" val="7232360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After this short diversion by way of material eduction, we no return to formal eduction and we will start to put it to work</a:t>
            </a:r>
            <a:endParaRPr lang="en-US" dirty="0"/>
          </a:p>
        </p:txBody>
      </p:sp>
    </p:spTree>
    <p:extLst>
      <p:ext uri="{BB962C8B-B14F-4D97-AF65-F5344CB8AC3E}">
        <p14:creationId xmlns:p14="http://schemas.microsoft.com/office/powerpoint/2010/main" val="9837631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eduction to work</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Let’s put our knowledge of eduction to work</a:t>
            </a:r>
          </a:p>
          <a:p>
            <a:r>
              <a:rPr lang="en-US" dirty="0" smtClean="0"/>
              <a:t>Using </a:t>
            </a:r>
            <a:r>
              <a:rPr lang="en-US" dirty="0"/>
              <a:t>conversion, </a:t>
            </a:r>
            <a:r>
              <a:rPr lang="en-US" dirty="0" smtClean="0"/>
              <a:t>contraposition </a:t>
            </a:r>
            <a:r>
              <a:rPr lang="en-US" dirty="0"/>
              <a:t>and obversion you can show that there are four, and only four, equivalent forms in which any proposition can </a:t>
            </a:r>
            <a:r>
              <a:rPr lang="en-US" dirty="0" smtClean="0"/>
              <a:t>appear</a:t>
            </a:r>
          </a:p>
          <a:p>
            <a:r>
              <a:rPr lang="en-US" dirty="0" smtClean="0"/>
              <a:t>Forms </a:t>
            </a:r>
            <a:r>
              <a:rPr lang="en-US" dirty="0"/>
              <a:t>of a proposition are said to be equivalent when they express exactly the same proposition, albeit in different linguistic guises</a:t>
            </a:r>
            <a:r>
              <a:rPr lang="en-US" dirty="0" smtClean="0"/>
              <a:t>. </a:t>
            </a:r>
            <a:r>
              <a:rPr lang="en-US" dirty="0"/>
              <a:t>Let us again take as our example the proposition </a:t>
            </a:r>
            <a:r>
              <a:rPr lang="en-US" dirty="0" smtClean="0"/>
              <a:t>SAP</a:t>
            </a:r>
            <a:endParaRPr lang="en-US" dirty="0"/>
          </a:p>
          <a:p>
            <a:endParaRPr lang="en-US" dirty="0"/>
          </a:p>
        </p:txBody>
      </p:sp>
    </p:spTree>
    <p:extLst>
      <p:ext uri="{BB962C8B-B14F-4D97-AF65-F5344CB8AC3E}">
        <p14:creationId xmlns:p14="http://schemas.microsoft.com/office/powerpoint/2010/main" val="34527800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4 Forms of the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pSp>
        <p:nvGrpSpPr>
          <p:cNvPr id="6" name="Group 5"/>
          <p:cNvGrpSpPr/>
          <p:nvPr/>
        </p:nvGrpSpPr>
        <p:grpSpPr>
          <a:xfrm>
            <a:off x="2384795" y="2172522"/>
            <a:ext cx="4139127" cy="2934717"/>
            <a:chOff x="2384795" y="2172522"/>
            <a:chExt cx="4139127" cy="2934717"/>
          </a:xfrm>
        </p:grpSpPr>
        <p:sp>
          <p:nvSpPr>
            <p:cNvPr id="4" name="Oval 3"/>
            <p:cNvSpPr/>
            <p:nvPr/>
          </p:nvSpPr>
          <p:spPr>
            <a:xfrm>
              <a:off x="3956384" y="2868825"/>
              <a:ext cx="1553657" cy="150750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p:nvSpPr>
          <p:spPr>
            <a:xfrm>
              <a:off x="4369630" y="2172522"/>
              <a:ext cx="605755" cy="369332"/>
            </a:xfrm>
            <a:prstGeom prst="rect">
              <a:avLst/>
            </a:prstGeom>
            <a:noFill/>
          </p:spPr>
          <p:txBody>
            <a:bodyPr wrap="square" rtlCol="0">
              <a:spAutoFit/>
            </a:bodyPr>
            <a:lstStyle/>
            <a:p>
              <a:r>
                <a:rPr lang="en-US" dirty="0" smtClean="0"/>
                <a:t>SAP</a:t>
              </a:r>
              <a:endParaRPr lang="en-US" dirty="0"/>
            </a:p>
          </p:txBody>
        </p:sp>
        <p:sp>
          <p:nvSpPr>
            <p:cNvPr id="7" name="Rectangle 6"/>
            <p:cNvSpPr/>
            <p:nvPr/>
          </p:nvSpPr>
          <p:spPr>
            <a:xfrm>
              <a:off x="4369630" y="4737907"/>
              <a:ext cx="605755" cy="369332"/>
            </a:xfrm>
            <a:prstGeom prst="rect">
              <a:avLst/>
            </a:prstGeom>
          </p:spPr>
          <p:txBody>
            <a:bodyPr wrap="none">
              <a:spAutoFit/>
            </a:bodyPr>
            <a:lstStyle/>
            <a:p>
              <a:r>
                <a:rPr lang="en-US" u="sng" dirty="0"/>
                <a:t>P</a:t>
              </a:r>
              <a:r>
                <a:rPr lang="en-US" dirty="0"/>
                <a:t>ES </a:t>
              </a:r>
            </a:p>
          </p:txBody>
        </p:sp>
        <p:sp>
          <p:nvSpPr>
            <p:cNvPr id="9" name="Rectangle 8"/>
            <p:cNvSpPr/>
            <p:nvPr/>
          </p:nvSpPr>
          <p:spPr>
            <a:xfrm>
              <a:off x="5740203" y="3429000"/>
              <a:ext cx="605755" cy="369332"/>
            </a:xfrm>
            <a:prstGeom prst="rect">
              <a:avLst/>
            </a:prstGeom>
          </p:spPr>
          <p:txBody>
            <a:bodyPr wrap="none">
              <a:spAutoFit/>
            </a:bodyPr>
            <a:lstStyle/>
            <a:p>
              <a:r>
                <a:rPr lang="en-US" dirty="0"/>
                <a:t>SE</a:t>
              </a:r>
              <a:r>
                <a:rPr lang="en-US" u="sng" dirty="0"/>
                <a:t>P</a:t>
              </a:r>
              <a:r>
                <a:rPr lang="en-US" dirty="0"/>
                <a:t> </a:t>
              </a:r>
            </a:p>
          </p:txBody>
        </p:sp>
        <p:sp>
          <p:nvSpPr>
            <p:cNvPr id="11" name="Rectangle 10"/>
            <p:cNvSpPr/>
            <p:nvPr/>
          </p:nvSpPr>
          <p:spPr>
            <a:xfrm>
              <a:off x="2947933" y="3456410"/>
              <a:ext cx="646331" cy="369332"/>
            </a:xfrm>
            <a:prstGeom prst="rect">
              <a:avLst/>
            </a:prstGeom>
          </p:spPr>
          <p:txBody>
            <a:bodyPr wrap="none">
              <a:spAutoFit/>
            </a:bodyPr>
            <a:lstStyle/>
            <a:p>
              <a:r>
                <a:rPr lang="en-US" u="sng" dirty="0"/>
                <a:t>P</a:t>
              </a:r>
              <a:r>
                <a:rPr lang="en-US" dirty="0"/>
                <a:t>A</a:t>
              </a:r>
              <a:r>
                <a:rPr lang="en-US" u="sng" dirty="0"/>
                <a:t>S</a:t>
              </a:r>
              <a:r>
                <a:rPr lang="en-US" dirty="0"/>
                <a:t>	 </a:t>
              </a:r>
            </a:p>
          </p:txBody>
        </p:sp>
        <p:cxnSp>
          <p:nvCxnSpPr>
            <p:cNvPr id="30" name="Straight Arrow Connector 29"/>
            <p:cNvCxnSpPr>
              <a:stCxn id="5" idx="3"/>
              <a:endCxn id="9" idx="0"/>
            </p:cNvCxnSpPr>
            <p:nvPr/>
          </p:nvCxnSpPr>
          <p:spPr>
            <a:xfrm>
              <a:off x="4975385" y="2357188"/>
              <a:ext cx="1067696" cy="10718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9" idx="2"/>
              <a:endCxn id="7" idx="3"/>
            </p:cNvCxnSpPr>
            <p:nvPr/>
          </p:nvCxnSpPr>
          <p:spPr>
            <a:xfrm flipH="1">
              <a:off x="4975385" y="3798332"/>
              <a:ext cx="1067696" cy="112424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a:stCxn id="7" idx="1"/>
              <a:endCxn id="11" idx="2"/>
            </p:cNvCxnSpPr>
            <p:nvPr/>
          </p:nvCxnSpPr>
          <p:spPr>
            <a:xfrm flipH="1" flipV="1">
              <a:off x="3271099" y="3825742"/>
              <a:ext cx="1098531" cy="109683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1" idx="0"/>
              <a:endCxn id="5" idx="1"/>
            </p:cNvCxnSpPr>
            <p:nvPr/>
          </p:nvCxnSpPr>
          <p:spPr>
            <a:xfrm flipV="1">
              <a:off x="3271099" y="2357188"/>
              <a:ext cx="1098531" cy="10992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240362" y="2660627"/>
              <a:ext cx="1283560" cy="369332"/>
            </a:xfrm>
            <a:prstGeom prst="rect">
              <a:avLst/>
            </a:prstGeom>
            <a:noFill/>
          </p:spPr>
          <p:txBody>
            <a:bodyPr wrap="square" rtlCol="0">
              <a:spAutoFit/>
            </a:bodyPr>
            <a:lstStyle/>
            <a:p>
              <a:r>
                <a:rPr lang="en-US" dirty="0" smtClean="0"/>
                <a:t>Obversion</a:t>
              </a:r>
              <a:endParaRPr lang="en-US" dirty="0"/>
            </a:p>
          </p:txBody>
        </p:sp>
        <p:sp>
          <p:nvSpPr>
            <p:cNvPr id="40" name="TextBox 39"/>
            <p:cNvSpPr txBox="1"/>
            <p:nvPr/>
          </p:nvSpPr>
          <p:spPr>
            <a:xfrm>
              <a:off x="5050348" y="4308498"/>
              <a:ext cx="1379709" cy="369332"/>
            </a:xfrm>
            <a:prstGeom prst="rect">
              <a:avLst/>
            </a:prstGeom>
            <a:noFill/>
          </p:spPr>
          <p:txBody>
            <a:bodyPr wrap="square" rtlCol="0">
              <a:spAutoFit/>
            </a:bodyPr>
            <a:lstStyle/>
            <a:p>
              <a:r>
                <a:rPr lang="en-US" dirty="0" smtClean="0"/>
                <a:t>Conversion</a:t>
              </a:r>
              <a:endParaRPr lang="en-US" dirty="0"/>
            </a:p>
          </p:txBody>
        </p:sp>
        <p:sp>
          <p:nvSpPr>
            <p:cNvPr id="41" name="TextBox 40"/>
            <p:cNvSpPr txBox="1"/>
            <p:nvPr/>
          </p:nvSpPr>
          <p:spPr>
            <a:xfrm>
              <a:off x="2982075" y="4308498"/>
              <a:ext cx="1224378" cy="369332"/>
            </a:xfrm>
            <a:prstGeom prst="rect">
              <a:avLst/>
            </a:prstGeom>
            <a:noFill/>
          </p:spPr>
          <p:txBody>
            <a:bodyPr wrap="square" rtlCol="0">
              <a:spAutoFit/>
            </a:bodyPr>
            <a:lstStyle/>
            <a:p>
              <a:r>
                <a:rPr lang="en-US" dirty="0" smtClean="0"/>
                <a:t>Obversion</a:t>
              </a:r>
              <a:endParaRPr lang="en-US" dirty="0"/>
            </a:p>
          </p:txBody>
        </p:sp>
        <p:sp>
          <p:nvSpPr>
            <p:cNvPr id="42" name="TextBox 41"/>
            <p:cNvSpPr txBox="1"/>
            <p:nvPr/>
          </p:nvSpPr>
          <p:spPr>
            <a:xfrm>
              <a:off x="2384795" y="2708248"/>
              <a:ext cx="1772607" cy="369332"/>
            </a:xfrm>
            <a:prstGeom prst="rect">
              <a:avLst/>
            </a:prstGeom>
            <a:noFill/>
          </p:spPr>
          <p:txBody>
            <a:bodyPr wrap="square" rtlCol="0">
              <a:spAutoFit/>
            </a:bodyPr>
            <a:lstStyle/>
            <a:p>
              <a:r>
                <a:rPr lang="en-US" dirty="0" smtClean="0"/>
                <a:t>Contraposition</a:t>
              </a:r>
              <a:endParaRPr lang="en-US" dirty="0"/>
            </a:p>
          </p:txBody>
        </p:sp>
      </p:grpSp>
    </p:spTree>
    <p:extLst>
      <p:ext uri="{BB962C8B-B14F-4D97-AF65-F5344CB8AC3E}">
        <p14:creationId xmlns:p14="http://schemas.microsoft.com/office/powerpoint/2010/main" val="4278573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Procedure to generate 4 Forms of Propositions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Begin with SAP at the top of the circle and move around the circle </a:t>
            </a:r>
            <a:r>
              <a:rPr lang="en-US" dirty="0" smtClean="0"/>
              <a:t>clockwise</a:t>
            </a:r>
          </a:p>
          <a:p>
            <a:r>
              <a:rPr lang="en-US" dirty="0" smtClean="0"/>
              <a:t>SAP </a:t>
            </a:r>
            <a:r>
              <a:rPr lang="en-US" dirty="0"/>
              <a:t>is an A type proposition so you may either validly obvert it or contrapose it. Let us</a:t>
            </a:r>
            <a:r>
              <a:rPr lang="en-US" b="1" dirty="0"/>
              <a:t> obvert it</a:t>
            </a:r>
            <a:r>
              <a:rPr lang="en-US" dirty="0"/>
              <a:t>. The result is </a:t>
            </a:r>
            <a:r>
              <a:rPr lang="en-US" dirty="0" smtClean="0"/>
              <a:t>SE</a:t>
            </a:r>
            <a:r>
              <a:rPr lang="en-US" u="sng" dirty="0" smtClean="0"/>
              <a:t>P</a:t>
            </a:r>
            <a:endParaRPr lang="en-US" dirty="0" smtClean="0"/>
          </a:p>
          <a:p>
            <a:r>
              <a:rPr lang="en-US" dirty="0" smtClean="0"/>
              <a:t>As </a:t>
            </a:r>
            <a:r>
              <a:rPr lang="en-US" dirty="0"/>
              <a:t>this is an E type proposition it may be validly converted or obverted. If you obvert it you merely return to our initial proposition SAP. If you wish to continue round the circle you must </a:t>
            </a:r>
            <a:r>
              <a:rPr lang="en-US" b="1" dirty="0"/>
              <a:t>convert it.</a:t>
            </a:r>
            <a:r>
              <a:rPr lang="en-US" dirty="0"/>
              <a:t> So, converting it, you obtain </a:t>
            </a:r>
            <a:r>
              <a:rPr lang="en-US" u="sng" dirty="0" smtClean="0"/>
              <a:t>P</a:t>
            </a:r>
            <a:r>
              <a:rPr lang="en-US" dirty="0" smtClean="0"/>
              <a:t>ES</a:t>
            </a:r>
          </a:p>
        </p:txBody>
      </p:sp>
    </p:spTree>
    <p:extLst>
      <p:ext uri="{BB962C8B-B14F-4D97-AF65-F5344CB8AC3E}">
        <p14:creationId xmlns:p14="http://schemas.microsoft.com/office/powerpoint/2010/main" val="33780251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This is yet another E type proposition. If you convert it you will return to the second proposition you generated. If you wish to continue round the circle you must </a:t>
            </a:r>
            <a:r>
              <a:rPr lang="en-US" b="1" dirty="0"/>
              <a:t>obvert it</a:t>
            </a:r>
            <a:r>
              <a:rPr lang="en-US" dirty="0"/>
              <a:t>, obversion being the other valid operation on E type propositions. </a:t>
            </a:r>
            <a:endParaRPr lang="en-US" dirty="0" smtClean="0"/>
          </a:p>
          <a:p>
            <a:r>
              <a:rPr lang="en-US" dirty="0"/>
              <a:t>This yields </a:t>
            </a:r>
            <a:r>
              <a:rPr lang="en-US" u="sng" dirty="0"/>
              <a:t>P</a:t>
            </a:r>
            <a:r>
              <a:rPr lang="en-US" dirty="0"/>
              <a:t>A</a:t>
            </a:r>
            <a:r>
              <a:rPr lang="en-US" u="sng" dirty="0"/>
              <a:t>S</a:t>
            </a:r>
            <a:r>
              <a:rPr lang="en-US" dirty="0"/>
              <a:t>. This is an A type proposition. If you obvert it you will return to </a:t>
            </a:r>
            <a:r>
              <a:rPr lang="en-US" u="sng" dirty="0"/>
              <a:t>P</a:t>
            </a:r>
            <a:r>
              <a:rPr lang="en-US" dirty="0"/>
              <a:t>ES. If you wish to complete the circle, you must </a:t>
            </a:r>
            <a:r>
              <a:rPr lang="en-US" b="1" dirty="0"/>
              <a:t>contrapose it</a:t>
            </a:r>
            <a:r>
              <a:rPr lang="en-US" dirty="0"/>
              <a:t> to yield our original proposition SAP. </a:t>
            </a:r>
          </a:p>
          <a:p>
            <a:endParaRPr lang="en-US" dirty="0"/>
          </a:p>
        </p:txBody>
      </p:sp>
    </p:spTree>
    <p:extLst>
      <p:ext uri="{BB962C8B-B14F-4D97-AF65-F5344CB8AC3E}">
        <p14:creationId xmlns:p14="http://schemas.microsoft.com/office/powerpoint/2010/main" val="24287662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You </a:t>
            </a:r>
            <a:r>
              <a:rPr lang="en-US" dirty="0"/>
              <a:t>could of course have begun by contraposing SAP. Then you would have gone round the circle in an anti-clockwise direction. Exactly the same four forms (including the original) of the proposition would have been generated. This shows conclusively that there are exactly four equivalent forms of any given proposition. </a:t>
            </a:r>
            <a:r>
              <a:rPr lang="en-US" dirty="0" smtClean="0"/>
              <a:t>We </a:t>
            </a:r>
            <a:r>
              <a:rPr lang="en-US" dirty="0"/>
              <a:t>will use this information later on in connection with oppositional inference to solve problems concerning the relations of pairs of propositions.</a:t>
            </a:r>
          </a:p>
          <a:p>
            <a:endParaRPr lang="en-US" dirty="0"/>
          </a:p>
        </p:txBody>
      </p:sp>
    </p:spTree>
    <p:extLst>
      <p:ext uri="{BB962C8B-B14F-4D97-AF65-F5344CB8AC3E}">
        <p14:creationId xmlns:p14="http://schemas.microsoft.com/office/powerpoint/2010/main" val="28020056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It is important to grasp the fact that these four propositions </a:t>
            </a:r>
            <a:r>
              <a:rPr lang="en-US" dirty="0" smtClean="0"/>
              <a:t>(SAP,</a:t>
            </a:r>
            <a:r>
              <a:rPr lang="en-US" dirty="0"/>
              <a:t> </a:t>
            </a:r>
            <a:r>
              <a:rPr lang="en-US" dirty="0" smtClean="0"/>
              <a:t>SE</a:t>
            </a:r>
            <a:r>
              <a:rPr lang="en-US" u="sng" dirty="0" smtClean="0"/>
              <a:t>P</a:t>
            </a:r>
            <a:r>
              <a:rPr lang="en-US" dirty="0" smtClean="0"/>
              <a:t>, </a:t>
            </a:r>
            <a:r>
              <a:rPr lang="en-US" u="sng" dirty="0" smtClean="0"/>
              <a:t>P</a:t>
            </a:r>
            <a:r>
              <a:rPr lang="en-US" dirty="0" smtClean="0"/>
              <a:t>ES, </a:t>
            </a:r>
            <a:r>
              <a:rPr lang="en-US" u="sng" dirty="0" smtClean="0"/>
              <a:t>P</a:t>
            </a:r>
            <a:r>
              <a:rPr lang="en-US" dirty="0" smtClean="0"/>
              <a:t>A</a:t>
            </a:r>
            <a:r>
              <a:rPr lang="en-US" u="sng" dirty="0" smtClean="0"/>
              <a:t>S)</a:t>
            </a:r>
            <a:r>
              <a:rPr lang="en-US" dirty="0" smtClean="0"/>
              <a:t> all </a:t>
            </a:r>
            <a:r>
              <a:rPr lang="en-US" dirty="0"/>
              <a:t>say the same thing but in different </a:t>
            </a:r>
            <a:r>
              <a:rPr lang="en-US" dirty="0" smtClean="0"/>
              <a:t>ways</a:t>
            </a:r>
          </a:p>
          <a:p>
            <a:r>
              <a:rPr lang="en-US" dirty="0" smtClean="0"/>
              <a:t>To </a:t>
            </a:r>
            <a:r>
              <a:rPr lang="en-US" dirty="0"/>
              <a:t>appreciate the value of the symbolic way of representing propositions, let’s take a proposition in English and generate its four forms. You will see that the equivalence of the propositions in English is a lot less clear than it is in </a:t>
            </a:r>
            <a:r>
              <a:rPr lang="en-US" dirty="0" smtClean="0"/>
              <a:t>symbols</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4612561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(cont’d)</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SAP: All </a:t>
            </a:r>
            <a:r>
              <a:rPr lang="en-US" dirty="0"/>
              <a:t>precious gemstones are expensive</a:t>
            </a:r>
          </a:p>
          <a:p>
            <a:r>
              <a:rPr lang="en-US" dirty="0" smtClean="0"/>
              <a:t>SE</a:t>
            </a:r>
            <a:r>
              <a:rPr lang="en-US" u="sng" dirty="0" smtClean="0"/>
              <a:t>P</a:t>
            </a:r>
            <a:r>
              <a:rPr lang="en-US" dirty="0" smtClean="0"/>
              <a:t>: No </a:t>
            </a:r>
            <a:r>
              <a:rPr lang="en-US" dirty="0"/>
              <a:t>precious gemstones are inexpensive</a:t>
            </a:r>
          </a:p>
          <a:p>
            <a:r>
              <a:rPr lang="en-US" u="sng" dirty="0" smtClean="0"/>
              <a:t>P</a:t>
            </a:r>
            <a:r>
              <a:rPr lang="en-US" dirty="0" smtClean="0"/>
              <a:t>ES: No </a:t>
            </a:r>
            <a:r>
              <a:rPr lang="en-US" dirty="0"/>
              <a:t>inexpensive things are precious gemstones</a:t>
            </a:r>
          </a:p>
          <a:p>
            <a:r>
              <a:rPr lang="en-US" u="sng" dirty="0" smtClean="0"/>
              <a:t>P</a:t>
            </a:r>
            <a:r>
              <a:rPr lang="en-US" dirty="0" smtClean="0"/>
              <a:t>A</a:t>
            </a:r>
            <a:r>
              <a:rPr lang="en-US" u="sng" dirty="0" smtClean="0"/>
              <a:t>S</a:t>
            </a:r>
            <a:r>
              <a:rPr lang="en-US" dirty="0" smtClean="0"/>
              <a:t>: All </a:t>
            </a:r>
            <a:r>
              <a:rPr lang="en-US" dirty="0"/>
              <a:t>inexpensive things are non-precious 			</a:t>
            </a:r>
            <a:r>
              <a:rPr lang="en-US" dirty="0" smtClean="0"/>
              <a:t>  gemstones</a:t>
            </a:r>
            <a:endParaRPr lang="en-US" dirty="0"/>
          </a:p>
          <a:p>
            <a:r>
              <a:rPr lang="en-US" dirty="0" smtClean="0"/>
              <a:t>I don’t know about you but I would find it hard to tell at first glance, and even upon reflection that these four propositions are all saying the same thing</a:t>
            </a:r>
            <a:endParaRPr lang="en-US" dirty="0"/>
          </a:p>
          <a:p>
            <a:endParaRPr lang="en-US" dirty="0"/>
          </a:p>
        </p:txBody>
      </p:sp>
    </p:spTree>
    <p:extLst>
      <p:ext uri="{BB962C8B-B14F-4D97-AF65-F5344CB8AC3E}">
        <p14:creationId xmlns:p14="http://schemas.microsoft.com/office/powerpoint/2010/main" val="36556999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1     </a:t>
            </a:r>
            <a:r>
              <a:rPr lang="en-US" dirty="0" smtClean="0"/>
              <a:t>S</a:t>
            </a:r>
            <a:r>
              <a:rPr lang="en-US" dirty="0"/>
              <a:t>(</a:t>
            </a:r>
            <a:r>
              <a:rPr lang="en-US" dirty="0" smtClean="0"/>
              <a:t>e)AP</a:t>
            </a:r>
            <a:r>
              <a:rPr lang="en-US" dirty="0"/>
              <a:t> </a:t>
            </a:r>
            <a:r>
              <a:rPr lang="en-US" dirty="0" smtClean="0"/>
              <a:t>converts </a:t>
            </a:r>
            <a:r>
              <a:rPr lang="en-US" i="1" dirty="0"/>
              <a:t>invalidly</a:t>
            </a:r>
            <a:r>
              <a:rPr lang="en-US" dirty="0"/>
              <a:t> to </a:t>
            </a:r>
            <a:r>
              <a:rPr lang="en-US" dirty="0" smtClean="0"/>
              <a:t>P</a:t>
            </a:r>
            <a:r>
              <a:rPr lang="en-US" dirty="0"/>
              <a:t>(</a:t>
            </a:r>
            <a:r>
              <a:rPr lang="en-US" dirty="0" smtClean="0"/>
              <a:t>e</a:t>
            </a:r>
            <a:r>
              <a:rPr lang="en-US" dirty="0"/>
              <a:t>)</a:t>
            </a:r>
            <a:r>
              <a:rPr lang="en-US" dirty="0" smtClean="0"/>
              <a:t>AS</a:t>
            </a:r>
            <a:endParaRPr lang="en-US" dirty="0"/>
          </a:p>
          <a:p>
            <a:r>
              <a:rPr lang="en-US" dirty="0"/>
              <a:t>2     </a:t>
            </a:r>
            <a:r>
              <a:rPr lang="en-US" dirty="0" smtClean="0"/>
              <a:t>S</a:t>
            </a:r>
            <a:r>
              <a:rPr lang="en-US" dirty="0"/>
              <a:t>(</a:t>
            </a:r>
            <a:r>
              <a:rPr lang="en-US" dirty="0" smtClean="0"/>
              <a:t>e)EP</a:t>
            </a:r>
            <a:r>
              <a:rPr lang="en-US" dirty="0"/>
              <a:t>(</a:t>
            </a:r>
            <a:r>
              <a:rPr lang="en-US" dirty="0" smtClean="0"/>
              <a:t>e)</a:t>
            </a:r>
            <a:r>
              <a:rPr lang="en-US" dirty="0"/>
              <a:t> </a:t>
            </a:r>
            <a:r>
              <a:rPr lang="en-US" dirty="0" smtClean="0"/>
              <a:t>converts </a:t>
            </a:r>
            <a:r>
              <a:rPr lang="en-US" i="1" dirty="0"/>
              <a:t>validly</a:t>
            </a:r>
            <a:r>
              <a:rPr lang="en-US" dirty="0"/>
              <a:t> to </a:t>
            </a:r>
            <a:r>
              <a:rPr lang="en-US" dirty="0" smtClean="0"/>
              <a:t>P</a:t>
            </a:r>
            <a:r>
              <a:rPr lang="en-US" dirty="0"/>
              <a:t>(</a:t>
            </a:r>
            <a:r>
              <a:rPr lang="en-US" dirty="0" smtClean="0"/>
              <a:t>e</a:t>
            </a:r>
            <a:r>
              <a:rPr lang="en-US" dirty="0"/>
              <a:t>)</a:t>
            </a:r>
            <a:r>
              <a:rPr lang="en-US" dirty="0" smtClean="0"/>
              <a:t>ES</a:t>
            </a:r>
            <a:r>
              <a:rPr lang="en-US" dirty="0"/>
              <a:t>(</a:t>
            </a:r>
            <a:r>
              <a:rPr lang="en-US" dirty="0" smtClean="0"/>
              <a:t>e)</a:t>
            </a:r>
            <a:endParaRPr lang="en-US" dirty="0"/>
          </a:p>
          <a:p>
            <a:r>
              <a:rPr lang="en-US" dirty="0"/>
              <a:t>3     </a:t>
            </a:r>
            <a:r>
              <a:rPr lang="en-US" dirty="0" smtClean="0"/>
              <a:t>SIP</a:t>
            </a:r>
            <a:r>
              <a:rPr lang="en-US" dirty="0"/>
              <a:t> </a:t>
            </a:r>
            <a:r>
              <a:rPr lang="en-US" dirty="0" smtClean="0"/>
              <a:t>converts </a:t>
            </a:r>
            <a:r>
              <a:rPr lang="en-US" i="1" dirty="0"/>
              <a:t>validly</a:t>
            </a:r>
            <a:r>
              <a:rPr lang="en-US" dirty="0"/>
              <a:t> </a:t>
            </a:r>
            <a:r>
              <a:rPr lang="en-US" dirty="0" smtClean="0"/>
              <a:t>to PIS</a:t>
            </a:r>
            <a:endParaRPr lang="en-US" dirty="0"/>
          </a:p>
          <a:p>
            <a:r>
              <a:rPr lang="en-US" dirty="0"/>
              <a:t>4     </a:t>
            </a:r>
            <a:r>
              <a:rPr lang="en-US" dirty="0" smtClean="0"/>
              <a:t>SOP</a:t>
            </a:r>
            <a:r>
              <a:rPr lang="en-US" dirty="0"/>
              <a:t>(</a:t>
            </a:r>
            <a:r>
              <a:rPr lang="en-US" dirty="0" smtClean="0"/>
              <a:t>e)</a:t>
            </a:r>
            <a:r>
              <a:rPr lang="en-US" dirty="0"/>
              <a:t> </a:t>
            </a:r>
            <a:r>
              <a:rPr lang="en-US" dirty="0" smtClean="0"/>
              <a:t>converts </a:t>
            </a:r>
            <a:r>
              <a:rPr lang="en-US" i="1" dirty="0"/>
              <a:t>invalidly</a:t>
            </a:r>
            <a:r>
              <a:rPr lang="en-US" dirty="0"/>
              <a:t> to POS</a:t>
            </a:r>
            <a:r>
              <a:rPr lang="en-US" dirty="0" smtClean="0"/>
              <a:t>(e)</a:t>
            </a:r>
          </a:p>
          <a:p>
            <a:r>
              <a:rPr lang="en-US" dirty="0" smtClean="0"/>
              <a:t>In 1. the P term is not extended in the original proposition while it is extended in the resultant one while in 4. the S term is not extended in the original proposition while it is extended in the resultant one.</a:t>
            </a:r>
          </a:p>
          <a:p>
            <a:r>
              <a:rPr lang="en-US" dirty="0" smtClean="0"/>
              <a:t>In 2. and 3. the extension of terms remains constant throughout the conversion process</a:t>
            </a:r>
            <a:endParaRPr lang="en-US" dirty="0"/>
          </a:p>
          <a:p>
            <a:endParaRPr lang="en-US" dirty="0"/>
          </a:p>
        </p:txBody>
      </p:sp>
    </p:spTree>
    <p:extLst>
      <p:ext uri="{BB962C8B-B14F-4D97-AF65-F5344CB8AC3E}">
        <p14:creationId xmlns:p14="http://schemas.microsoft.com/office/powerpoint/2010/main" val="6894661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the 4 Forms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GB" dirty="0"/>
              <a:t>Often, in discourse, someone will say “…in other words…..”. Being able to manipulate the four forms of the proposition will allow you to determine whether or not what follows the phrase “…in other words…” is really the same as what preceded it.</a:t>
            </a:r>
            <a:r>
              <a:rPr lang="en-US" dirty="0"/>
              <a:t> </a:t>
            </a:r>
          </a:p>
          <a:p>
            <a:r>
              <a:rPr lang="en-US" dirty="0" smtClean="0"/>
              <a:t>We can, of course, generate for any proposition its four forms whatever the type of proposition we are dealing with and regardless of whether it has complemented terms or not</a:t>
            </a:r>
          </a:p>
          <a:p>
            <a:r>
              <a:rPr lang="en-US" dirty="0" smtClean="0"/>
              <a:t>Here is another example—</a:t>
            </a:r>
            <a:r>
              <a:rPr lang="en-US" dirty="0"/>
              <a:t>starting from XI</a:t>
            </a:r>
            <a:r>
              <a:rPr lang="en-US" u="sng" dirty="0"/>
              <a:t>P</a:t>
            </a:r>
            <a:endParaRPr lang="en-US" dirty="0"/>
          </a:p>
          <a:p>
            <a:endParaRPr lang="en-US" dirty="0"/>
          </a:p>
          <a:p>
            <a:endParaRPr lang="en-US" dirty="0"/>
          </a:p>
        </p:txBody>
      </p:sp>
    </p:spTree>
    <p:extLst>
      <p:ext uri="{BB962C8B-B14F-4D97-AF65-F5344CB8AC3E}">
        <p14:creationId xmlns:p14="http://schemas.microsoft.com/office/powerpoint/2010/main" val="30048751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Illustration: the 4 forms of the proposition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pSp>
        <p:nvGrpSpPr>
          <p:cNvPr id="6" name="Group 5"/>
          <p:cNvGrpSpPr/>
          <p:nvPr/>
        </p:nvGrpSpPr>
        <p:grpSpPr>
          <a:xfrm>
            <a:off x="2826744" y="2172522"/>
            <a:ext cx="4186225" cy="2934717"/>
            <a:chOff x="2826744" y="2172522"/>
            <a:chExt cx="4186225" cy="2934717"/>
          </a:xfrm>
        </p:grpSpPr>
        <p:sp>
          <p:nvSpPr>
            <p:cNvPr id="4" name="Oval 3"/>
            <p:cNvSpPr/>
            <p:nvPr/>
          </p:nvSpPr>
          <p:spPr>
            <a:xfrm>
              <a:off x="3956384" y="2868825"/>
              <a:ext cx="1553657" cy="1507503"/>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p:nvSpPr>
          <p:spPr>
            <a:xfrm>
              <a:off x="4369630" y="2172522"/>
              <a:ext cx="605755" cy="369332"/>
            </a:xfrm>
            <a:prstGeom prst="rect">
              <a:avLst/>
            </a:prstGeom>
            <a:noFill/>
          </p:spPr>
          <p:txBody>
            <a:bodyPr wrap="square" rtlCol="0">
              <a:spAutoFit/>
            </a:bodyPr>
            <a:lstStyle/>
            <a:p>
              <a:r>
                <a:rPr lang="en-US" dirty="0" smtClean="0"/>
                <a:t>XI</a:t>
              </a:r>
              <a:r>
                <a:rPr lang="en-US" u="sng" dirty="0"/>
                <a:t>P</a:t>
              </a:r>
              <a:endParaRPr lang="en-US" dirty="0"/>
            </a:p>
          </p:txBody>
        </p:sp>
        <p:sp>
          <p:nvSpPr>
            <p:cNvPr id="7" name="Rectangle 6"/>
            <p:cNvSpPr/>
            <p:nvPr/>
          </p:nvSpPr>
          <p:spPr>
            <a:xfrm>
              <a:off x="4369630" y="4737907"/>
              <a:ext cx="661209" cy="369332"/>
            </a:xfrm>
            <a:prstGeom prst="rect">
              <a:avLst/>
            </a:prstGeom>
          </p:spPr>
          <p:txBody>
            <a:bodyPr wrap="none">
              <a:spAutoFit/>
            </a:bodyPr>
            <a:lstStyle/>
            <a:p>
              <a:r>
                <a:rPr lang="en-GB" u="sng" dirty="0"/>
                <a:t>P</a:t>
              </a:r>
              <a:r>
                <a:rPr lang="en-GB" dirty="0"/>
                <a:t>O</a:t>
              </a:r>
              <a:r>
                <a:rPr lang="en-GB" u="sng" dirty="0"/>
                <a:t>X</a:t>
              </a:r>
              <a:r>
                <a:rPr lang="en-US" dirty="0"/>
                <a:t> </a:t>
              </a:r>
              <a:r>
                <a:rPr lang="en-US" dirty="0" smtClean="0"/>
                <a:t> </a:t>
              </a:r>
              <a:endParaRPr lang="en-US" dirty="0"/>
            </a:p>
          </p:txBody>
        </p:sp>
        <p:sp>
          <p:nvSpPr>
            <p:cNvPr id="9" name="Rectangle 8"/>
            <p:cNvSpPr/>
            <p:nvPr/>
          </p:nvSpPr>
          <p:spPr>
            <a:xfrm>
              <a:off x="5740203" y="3429000"/>
              <a:ext cx="661209" cy="369332"/>
            </a:xfrm>
            <a:prstGeom prst="rect">
              <a:avLst/>
            </a:prstGeom>
          </p:spPr>
          <p:txBody>
            <a:bodyPr wrap="none">
              <a:spAutoFit/>
            </a:bodyPr>
            <a:lstStyle/>
            <a:p>
              <a:r>
                <a:rPr lang="en-US" dirty="0" smtClean="0"/>
                <a:t>XOP </a:t>
              </a:r>
              <a:endParaRPr lang="en-US" dirty="0"/>
            </a:p>
          </p:txBody>
        </p:sp>
        <p:sp>
          <p:nvSpPr>
            <p:cNvPr id="11" name="Rectangle 10"/>
            <p:cNvSpPr/>
            <p:nvPr/>
          </p:nvSpPr>
          <p:spPr>
            <a:xfrm>
              <a:off x="2947933" y="3456410"/>
              <a:ext cx="582211" cy="369332"/>
            </a:xfrm>
            <a:prstGeom prst="rect">
              <a:avLst/>
            </a:prstGeom>
          </p:spPr>
          <p:txBody>
            <a:bodyPr wrap="none">
              <a:spAutoFit/>
            </a:bodyPr>
            <a:lstStyle/>
            <a:p>
              <a:r>
                <a:rPr lang="en-GB" u="sng" dirty="0"/>
                <a:t>P</a:t>
              </a:r>
              <a:r>
                <a:rPr lang="en-GB" dirty="0"/>
                <a:t>IX </a:t>
              </a:r>
              <a:r>
                <a:rPr lang="en-US" dirty="0" smtClean="0"/>
                <a:t> </a:t>
              </a:r>
              <a:endParaRPr lang="en-US" dirty="0"/>
            </a:p>
          </p:txBody>
        </p:sp>
        <p:cxnSp>
          <p:nvCxnSpPr>
            <p:cNvPr id="30" name="Straight Arrow Connector 29"/>
            <p:cNvCxnSpPr>
              <a:stCxn id="5" idx="3"/>
              <a:endCxn id="9" idx="0"/>
            </p:cNvCxnSpPr>
            <p:nvPr/>
          </p:nvCxnSpPr>
          <p:spPr>
            <a:xfrm>
              <a:off x="4975385" y="2357188"/>
              <a:ext cx="1095423" cy="10718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9" idx="2"/>
              <a:endCxn id="7" idx="3"/>
            </p:cNvCxnSpPr>
            <p:nvPr/>
          </p:nvCxnSpPr>
          <p:spPr>
            <a:xfrm flipH="1">
              <a:off x="5030839" y="3798332"/>
              <a:ext cx="1039969" cy="112424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a:stCxn id="7" idx="1"/>
              <a:endCxn id="11" idx="2"/>
            </p:cNvCxnSpPr>
            <p:nvPr/>
          </p:nvCxnSpPr>
          <p:spPr>
            <a:xfrm flipH="1" flipV="1">
              <a:off x="3239039" y="3825742"/>
              <a:ext cx="1130591" cy="109683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1" idx="0"/>
              <a:endCxn id="5" idx="1"/>
            </p:cNvCxnSpPr>
            <p:nvPr/>
          </p:nvCxnSpPr>
          <p:spPr>
            <a:xfrm flipV="1">
              <a:off x="3239039" y="2357188"/>
              <a:ext cx="1130591" cy="109922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240362" y="2660627"/>
              <a:ext cx="1283560" cy="369332"/>
            </a:xfrm>
            <a:prstGeom prst="rect">
              <a:avLst/>
            </a:prstGeom>
            <a:noFill/>
          </p:spPr>
          <p:txBody>
            <a:bodyPr wrap="square" rtlCol="0">
              <a:spAutoFit/>
            </a:bodyPr>
            <a:lstStyle/>
            <a:p>
              <a:r>
                <a:rPr lang="en-US" dirty="0" smtClean="0"/>
                <a:t>Obversion</a:t>
              </a:r>
              <a:endParaRPr lang="en-US" dirty="0"/>
            </a:p>
          </p:txBody>
        </p:sp>
        <p:sp>
          <p:nvSpPr>
            <p:cNvPr id="40" name="TextBox 39"/>
            <p:cNvSpPr txBox="1"/>
            <p:nvPr/>
          </p:nvSpPr>
          <p:spPr>
            <a:xfrm>
              <a:off x="2826744" y="2760571"/>
              <a:ext cx="1379709" cy="369332"/>
            </a:xfrm>
            <a:prstGeom prst="rect">
              <a:avLst/>
            </a:prstGeom>
            <a:noFill/>
          </p:spPr>
          <p:txBody>
            <a:bodyPr wrap="square" rtlCol="0">
              <a:spAutoFit/>
            </a:bodyPr>
            <a:lstStyle/>
            <a:p>
              <a:r>
                <a:rPr lang="en-US" dirty="0" smtClean="0"/>
                <a:t>Conversion</a:t>
              </a:r>
              <a:endParaRPr lang="en-US" dirty="0"/>
            </a:p>
          </p:txBody>
        </p:sp>
        <p:sp>
          <p:nvSpPr>
            <p:cNvPr id="41" name="TextBox 40"/>
            <p:cNvSpPr txBox="1"/>
            <p:nvPr/>
          </p:nvSpPr>
          <p:spPr>
            <a:xfrm>
              <a:off x="2917955" y="4304622"/>
              <a:ext cx="1224378" cy="369332"/>
            </a:xfrm>
            <a:prstGeom prst="rect">
              <a:avLst/>
            </a:prstGeom>
            <a:noFill/>
          </p:spPr>
          <p:txBody>
            <a:bodyPr wrap="square" rtlCol="0">
              <a:spAutoFit/>
            </a:bodyPr>
            <a:lstStyle/>
            <a:p>
              <a:r>
                <a:rPr lang="en-US" dirty="0" smtClean="0"/>
                <a:t>Obversion</a:t>
              </a:r>
              <a:endParaRPr lang="en-US" dirty="0"/>
            </a:p>
          </p:txBody>
        </p:sp>
        <p:sp>
          <p:nvSpPr>
            <p:cNvPr id="42" name="TextBox 41"/>
            <p:cNvSpPr txBox="1"/>
            <p:nvPr/>
          </p:nvSpPr>
          <p:spPr>
            <a:xfrm>
              <a:off x="5240362" y="4207995"/>
              <a:ext cx="1772607" cy="369332"/>
            </a:xfrm>
            <a:prstGeom prst="rect">
              <a:avLst/>
            </a:prstGeom>
            <a:noFill/>
          </p:spPr>
          <p:txBody>
            <a:bodyPr wrap="square" rtlCol="0">
              <a:spAutoFit/>
            </a:bodyPr>
            <a:lstStyle/>
            <a:p>
              <a:r>
                <a:rPr lang="en-US" dirty="0" smtClean="0"/>
                <a:t>Contraposition</a:t>
              </a:r>
              <a:endParaRPr lang="en-US" dirty="0"/>
            </a:p>
          </p:txBody>
        </p:sp>
      </p:grpSp>
    </p:spTree>
    <p:extLst>
      <p:ext uri="{BB962C8B-B14F-4D97-AF65-F5344CB8AC3E}">
        <p14:creationId xmlns:p14="http://schemas.microsoft.com/office/powerpoint/2010/main" val="389443943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In English, XI</a:t>
            </a:r>
            <a:r>
              <a:rPr lang="en-US" u="sng" dirty="0" smtClean="0"/>
              <a:t>P</a:t>
            </a:r>
            <a:r>
              <a:rPr lang="en-US" dirty="0" smtClean="0"/>
              <a:t> could be “some blockbuster movies  are uninteresting”. Let’s see what the 4 forms come out as:</a:t>
            </a:r>
          </a:p>
          <a:p>
            <a:r>
              <a:rPr lang="en-US" dirty="0" smtClean="0"/>
              <a:t>XI</a:t>
            </a:r>
            <a:r>
              <a:rPr lang="en-US" u="sng" dirty="0" smtClean="0"/>
              <a:t>P</a:t>
            </a:r>
            <a:r>
              <a:rPr lang="en-US" dirty="0" smtClean="0"/>
              <a:t>—some </a:t>
            </a:r>
            <a:r>
              <a:rPr lang="en-US" dirty="0"/>
              <a:t>blockbuster movies  are </a:t>
            </a:r>
            <a:r>
              <a:rPr lang="en-US" dirty="0" smtClean="0"/>
              <a:t>uninteresting</a:t>
            </a:r>
            <a:endParaRPr lang="en-US" u="sng" dirty="0" smtClean="0"/>
          </a:p>
          <a:p>
            <a:r>
              <a:rPr lang="en-US" dirty="0" smtClean="0"/>
              <a:t>XOP—some blockbuster movies are not interesting</a:t>
            </a:r>
          </a:p>
          <a:p>
            <a:r>
              <a:rPr lang="en-GB" u="sng" dirty="0" smtClean="0"/>
              <a:t>P</a:t>
            </a:r>
            <a:r>
              <a:rPr lang="en-GB" dirty="0" smtClean="0"/>
              <a:t>O</a:t>
            </a:r>
            <a:r>
              <a:rPr lang="en-GB" u="sng" dirty="0" smtClean="0"/>
              <a:t>X</a:t>
            </a:r>
            <a:r>
              <a:rPr lang="en-US" dirty="0" smtClean="0"/>
              <a:t>—</a:t>
            </a:r>
            <a:r>
              <a:rPr lang="en-GB" dirty="0" smtClean="0"/>
              <a:t>some uninteresting things are not non-blockbuster movies</a:t>
            </a:r>
            <a:endParaRPr lang="en-GB" u="sng" dirty="0" smtClean="0"/>
          </a:p>
          <a:p>
            <a:r>
              <a:rPr lang="en-GB" u="sng" dirty="0" smtClean="0"/>
              <a:t>P</a:t>
            </a:r>
            <a:r>
              <a:rPr lang="en-GB" dirty="0" smtClean="0"/>
              <a:t>IX</a:t>
            </a:r>
            <a:r>
              <a:rPr lang="en-US" dirty="0" smtClean="0"/>
              <a:t>—</a:t>
            </a:r>
            <a:r>
              <a:rPr lang="en-GB" dirty="0" smtClean="0"/>
              <a:t>some uninteresting things are blockbuster movies</a:t>
            </a:r>
            <a:endParaRPr lang="en-US" dirty="0"/>
          </a:p>
          <a:p>
            <a:endParaRPr lang="en-US" dirty="0"/>
          </a:p>
        </p:txBody>
      </p:sp>
    </p:spTree>
    <p:extLst>
      <p:ext uri="{BB962C8B-B14F-4D97-AF65-F5344CB8AC3E}">
        <p14:creationId xmlns:p14="http://schemas.microsoft.com/office/powerpoint/2010/main" val="22295515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For more on immediate inference, see</a:t>
            </a:r>
          </a:p>
          <a:p>
            <a:r>
              <a:rPr lang="en-US" dirty="0" smtClean="0"/>
              <a:t>Alexander, pp. 135-154</a:t>
            </a:r>
          </a:p>
          <a:p>
            <a:r>
              <a:rPr lang="en-US" dirty="0" smtClean="0"/>
              <a:t>Coffey, pp. 229-247</a:t>
            </a:r>
          </a:p>
          <a:p>
            <a:r>
              <a:rPr lang="en-US" dirty="0" smtClean="0"/>
              <a:t>Copi, Chapter 5.4</a:t>
            </a:r>
          </a:p>
          <a:p>
            <a:r>
              <a:rPr lang="en-US" dirty="0" smtClean="0"/>
              <a:t>Davis, chapter 5.3</a:t>
            </a:r>
          </a:p>
          <a:p>
            <a:r>
              <a:rPr lang="en-US" dirty="0" smtClean="0"/>
              <a:t>Geach, pp. 70-74</a:t>
            </a:r>
          </a:p>
          <a:p>
            <a:r>
              <a:rPr lang="en-US" dirty="0" smtClean="0"/>
              <a:t>Kelley, pp. 213-220</a:t>
            </a:r>
          </a:p>
          <a:p>
            <a:r>
              <a:rPr lang="en-US" dirty="0" smtClean="0"/>
              <a:t>Kahane, chapter 11.5</a:t>
            </a:r>
          </a:p>
          <a:p>
            <a:r>
              <a:rPr lang="en-US" dirty="0" smtClean="0"/>
              <a:t>Kegley &amp; Kegley, pp. 184-189</a:t>
            </a:r>
          </a:p>
          <a:p>
            <a:r>
              <a:rPr lang="en-US" dirty="0" smtClean="0"/>
              <a:t>McCall, pp. 114-131</a:t>
            </a:r>
            <a:endParaRPr lang="en-US" dirty="0"/>
          </a:p>
        </p:txBody>
      </p:sp>
    </p:spTree>
    <p:extLst>
      <p:ext uri="{BB962C8B-B14F-4D97-AF65-F5344CB8AC3E}">
        <p14:creationId xmlns:p14="http://schemas.microsoft.com/office/powerpoint/2010/main" val="33729534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Wikipedia—use with care!</a:t>
            </a:r>
          </a:p>
          <a:p>
            <a:r>
              <a:rPr lang="en-US" i="1" dirty="0" smtClean="0"/>
              <a:t>Immediate inference</a:t>
            </a:r>
            <a:r>
              <a:rPr lang="en-US" dirty="0" smtClean="0"/>
              <a:t>: http://en.wikipedia.org/wiki/Immediate_inference</a:t>
            </a:r>
          </a:p>
          <a:p>
            <a:r>
              <a:rPr lang="en-US" i="1" dirty="0" smtClean="0"/>
              <a:t>Conversion</a:t>
            </a:r>
            <a:r>
              <a:rPr lang="en-US" dirty="0" smtClean="0"/>
              <a:t>: http://en.wikipedia.org/wiki/Conversion_(logic)</a:t>
            </a:r>
          </a:p>
          <a:p>
            <a:r>
              <a:rPr lang="en-US" i="1" dirty="0" smtClean="0"/>
              <a:t>Contraposition</a:t>
            </a:r>
            <a:r>
              <a:rPr lang="en-US" dirty="0" smtClean="0"/>
              <a:t>: http://en.wikipedia.org/wiki/Contraposition_(traditional_logic)</a:t>
            </a:r>
          </a:p>
          <a:p>
            <a:r>
              <a:rPr lang="en-US" i="1" dirty="0" smtClean="0"/>
              <a:t>Obversion</a:t>
            </a:r>
            <a:r>
              <a:rPr lang="en-US" dirty="0" smtClean="0"/>
              <a:t>: http://en.wikipedia.org/wiki/Obversion</a:t>
            </a:r>
          </a:p>
          <a:p>
            <a:endParaRPr lang="en-US" dirty="0" smtClean="0"/>
          </a:p>
          <a:p>
            <a:endParaRPr lang="en-US" dirty="0" smtClean="0"/>
          </a:p>
          <a:p>
            <a:endParaRPr lang="en-US" dirty="0"/>
          </a:p>
        </p:txBody>
      </p:sp>
    </p:spTree>
    <p:extLst>
      <p:ext uri="{BB962C8B-B14F-4D97-AF65-F5344CB8AC3E}">
        <p14:creationId xmlns:p14="http://schemas.microsoft.com/office/powerpoint/2010/main" val="2583441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The application of the extension/distribution criterion will show that in the invalid cases of </a:t>
            </a:r>
            <a:r>
              <a:rPr lang="en-US" i="1" dirty="0" smtClean="0"/>
              <a:t>contraposition</a:t>
            </a:r>
            <a:r>
              <a:rPr lang="en-US" dirty="0" smtClean="0"/>
              <a:t> (on I and e-type propositions) there is an illicit change of extension while in all cases of </a:t>
            </a:r>
            <a:r>
              <a:rPr lang="en-US" i="1" dirty="0" smtClean="0"/>
              <a:t>obversion</a:t>
            </a:r>
            <a:r>
              <a:rPr lang="en-US" dirty="0" smtClean="0"/>
              <a:t> extension is preserved.</a:t>
            </a:r>
            <a:endParaRPr lang="en-US" dirty="0"/>
          </a:p>
        </p:txBody>
      </p:sp>
    </p:spTree>
    <p:extLst>
      <p:ext uri="{BB962C8B-B14F-4D97-AF65-F5344CB8AC3E}">
        <p14:creationId xmlns:p14="http://schemas.microsoft.com/office/powerpoint/2010/main" val="39719721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material eduction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Before we put formal eduction to work, here is a short account of what is called material eduction</a:t>
            </a:r>
          </a:p>
          <a:p>
            <a:endParaRPr lang="en-US" dirty="0"/>
          </a:p>
          <a:p>
            <a:r>
              <a:rPr lang="en-US" dirty="0" smtClean="0"/>
              <a:t>See Coffey, pp. 245-247</a:t>
            </a:r>
            <a:endParaRPr lang="en-US" dirty="0"/>
          </a:p>
        </p:txBody>
      </p:sp>
    </p:spTree>
    <p:extLst>
      <p:ext uri="{BB962C8B-B14F-4D97-AF65-F5344CB8AC3E}">
        <p14:creationId xmlns:p14="http://schemas.microsoft.com/office/powerpoint/2010/main" val="501707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Material </a:t>
            </a:r>
            <a:r>
              <a:rPr lang="en-US" dirty="0"/>
              <a:t>e</a:t>
            </a:r>
            <a:r>
              <a:rPr lang="en-US" dirty="0" smtClean="0"/>
              <a:t>duction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The </a:t>
            </a:r>
            <a:r>
              <a:rPr lang="en-US" dirty="0"/>
              <a:t>validity of the operations of formal eduction just </a:t>
            </a:r>
            <a:r>
              <a:rPr lang="en-US" dirty="0" smtClean="0"/>
              <a:t>examined does </a:t>
            </a:r>
            <a:r>
              <a:rPr lang="en-US" dirty="0"/>
              <a:t>not depend in any way upon the subject matter of the propositions you are operating on.  </a:t>
            </a:r>
            <a:endParaRPr lang="en-US" dirty="0" smtClean="0"/>
          </a:p>
          <a:p>
            <a:r>
              <a:rPr lang="en-US" dirty="0" smtClean="0"/>
              <a:t>Material </a:t>
            </a:r>
            <a:r>
              <a:rPr lang="en-US" dirty="0"/>
              <a:t>eduction, on the other hand, is inescapably linked with the meaning of the particular propositions upon which it operates. While no universally valid rules of operation can be elicited there are some recurrent patterns which can be grouped into four distinct kinds</a:t>
            </a:r>
            <a:r>
              <a:rPr lang="en-US" dirty="0" smtClean="0"/>
              <a:t>.</a:t>
            </a:r>
            <a:endParaRPr lang="en-US" i="1" dirty="0"/>
          </a:p>
        </p:txBody>
      </p:sp>
    </p:spTree>
    <p:extLst>
      <p:ext uri="{BB962C8B-B14F-4D97-AF65-F5344CB8AC3E}">
        <p14:creationId xmlns:p14="http://schemas.microsoft.com/office/powerpoint/2010/main" val="5349999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Added determinant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Here </a:t>
            </a:r>
            <a:r>
              <a:rPr lang="en-US" dirty="0"/>
              <a:t>you generate a new proposition from an old proposition by qualifying both the subject and predicate of the old proposition with some modifier or other. For the eduction to be valid, the modifier has to have exactly the same meaning in its qualification of both </a:t>
            </a:r>
            <a:r>
              <a:rPr lang="en-US" dirty="0" smtClean="0"/>
              <a:t>terms</a:t>
            </a:r>
          </a:p>
          <a:p>
            <a:r>
              <a:rPr lang="en-US" dirty="0" smtClean="0"/>
              <a:t>Let </a:t>
            </a:r>
            <a:r>
              <a:rPr lang="en-US" dirty="0"/>
              <a:t>"Lumberjacks are men" be our original proposition, and let "big" be our modifier. By adding the modifier to the subject and predicate of the original proposition you may educe the following proposition "Big lumberjacks are big </a:t>
            </a:r>
            <a:r>
              <a:rPr lang="en-US" dirty="0" smtClean="0"/>
              <a:t>men”</a:t>
            </a:r>
            <a:endParaRPr lang="en-US" dirty="0"/>
          </a:p>
        </p:txBody>
      </p:sp>
    </p:spTree>
    <p:extLst>
      <p:ext uri="{BB962C8B-B14F-4D97-AF65-F5344CB8AC3E}">
        <p14:creationId xmlns:p14="http://schemas.microsoft.com/office/powerpoint/2010/main" val="7779511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However, if our original proposition were "A hamster is an animal" you could not validly educe "A big hamster is a big </a:t>
            </a:r>
            <a:r>
              <a:rPr lang="en-US" dirty="0" smtClean="0"/>
              <a:t>animal”</a:t>
            </a:r>
            <a:endParaRPr lang="en-US" dirty="0"/>
          </a:p>
          <a:p>
            <a:endParaRPr lang="en-US" dirty="0"/>
          </a:p>
        </p:txBody>
      </p:sp>
    </p:spTree>
    <p:extLst>
      <p:ext uri="{BB962C8B-B14F-4D97-AF65-F5344CB8AC3E}">
        <p14:creationId xmlns:p14="http://schemas.microsoft.com/office/powerpoint/2010/main" val="4316732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Omitted </a:t>
            </a:r>
            <a:r>
              <a:rPr lang="en-US" dirty="0"/>
              <a:t>d</a:t>
            </a:r>
            <a:r>
              <a:rPr lang="en-US" dirty="0" smtClean="0"/>
              <a:t>eterminant</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GB" dirty="0" smtClean="0"/>
              <a:t>Here </a:t>
            </a:r>
            <a:r>
              <a:rPr lang="en-GB" dirty="0"/>
              <a:t>you omit a modifier, making sure in so doing that the meaning of the proposition is not radically altered. It is permissible from </a:t>
            </a:r>
            <a:r>
              <a:rPr lang="en-GB" dirty="0" smtClean="0"/>
              <a:t>the proposition "</a:t>
            </a:r>
            <a:r>
              <a:rPr lang="en-GB" dirty="0"/>
              <a:t>He is a rich man" to educe "He is a </a:t>
            </a:r>
            <a:r>
              <a:rPr lang="en-GB" dirty="0" smtClean="0"/>
              <a:t>man”</a:t>
            </a:r>
          </a:p>
          <a:p>
            <a:r>
              <a:rPr lang="en-GB" dirty="0" smtClean="0"/>
              <a:t>It </a:t>
            </a:r>
            <a:r>
              <a:rPr lang="en-GB" dirty="0"/>
              <a:t>would be absurd </a:t>
            </a:r>
            <a:r>
              <a:rPr lang="en-GB" dirty="0" smtClean="0"/>
              <a:t>from the proposition </a:t>
            </a:r>
            <a:r>
              <a:rPr lang="en-GB" dirty="0"/>
              <a:t>"This cabinet is imitation mahogany" to educe "This cabinet is </a:t>
            </a:r>
            <a:r>
              <a:rPr lang="en-GB" dirty="0" smtClean="0"/>
              <a:t>mahogany”</a:t>
            </a:r>
            <a:endParaRPr lang="en-US" dirty="0"/>
          </a:p>
          <a:p>
            <a:endParaRPr lang="en-US" dirty="0"/>
          </a:p>
        </p:txBody>
      </p:sp>
    </p:spTree>
    <p:extLst>
      <p:ext uri="{BB962C8B-B14F-4D97-AF65-F5344CB8AC3E}">
        <p14:creationId xmlns:p14="http://schemas.microsoft.com/office/powerpoint/2010/main" val="256053008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Complex conception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GB" dirty="0" smtClean="0"/>
              <a:t>Here </a:t>
            </a:r>
            <a:r>
              <a:rPr lang="en-GB" dirty="0"/>
              <a:t>you take your original proposition and instead of modifying its subject and predicate, you make its subject and predicate into modifiers of some </a:t>
            </a:r>
            <a:r>
              <a:rPr lang="en-GB" dirty="0" smtClean="0"/>
              <a:t>other term</a:t>
            </a:r>
          </a:p>
          <a:p>
            <a:r>
              <a:rPr lang="en-GB" dirty="0" smtClean="0"/>
              <a:t>Let </a:t>
            </a:r>
            <a:r>
              <a:rPr lang="en-GB" dirty="0"/>
              <a:t>your original proposition be, for example, "Children are human beings" and the term to be modified "head". Our new proposition is "The head of a child is the head of a human </a:t>
            </a:r>
            <a:r>
              <a:rPr lang="en-GB" dirty="0" smtClean="0"/>
              <a:t>being”, which is valid</a:t>
            </a:r>
            <a:endParaRPr lang="en-US" dirty="0"/>
          </a:p>
        </p:txBody>
      </p:sp>
    </p:spTree>
    <p:extLst>
      <p:ext uri="{BB962C8B-B14F-4D97-AF65-F5344CB8AC3E}">
        <p14:creationId xmlns:p14="http://schemas.microsoft.com/office/powerpoint/2010/main" val="41842875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1585</Words>
  <Application>Microsoft Macintosh PowerPoint</Application>
  <PresentationFormat>On-screen Show (4:3)</PresentationFormat>
  <Paragraphs>121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PowerPoint Presentation</vt:lpstr>
      <vt:lpstr>PowerPoint Presentation</vt:lpstr>
      <vt:lpstr>PowerPoint Presentation</vt:lpstr>
      <vt:lpstr>A note on material eduction</vt:lpstr>
      <vt:lpstr>Material eduction</vt:lpstr>
      <vt:lpstr>Added determinant</vt:lpstr>
      <vt:lpstr>PowerPoint Presentation</vt:lpstr>
      <vt:lpstr>Omitted determinant</vt:lpstr>
      <vt:lpstr>Complex conception</vt:lpstr>
      <vt:lpstr>PowerPoint Presentation</vt:lpstr>
      <vt:lpstr>Eduction by Converse Relation</vt:lpstr>
      <vt:lpstr>PowerPoint Presentation</vt:lpstr>
      <vt:lpstr>Putting eduction to work</vt:lpstr>
      <vt:lpstr>The 4 Forms of the Proposition</vt:lpstr>
      <vt:lpstr>Procedure to generate 4 Forms of Propositions</vt:lpstr>
      <vt:lpstr>PowerPoint Presentation</vt:lpstr>
      <vt:lpstr>PowerPoint Presentation</vt:lpstr>
      <vt:lpstr>PowerPoint Presentation</vt:lpstr>
      <vt:lpstr>Procedure (cont’d)</vt:lpstr>
      <vt:lpstr>More on the 4 Forms</vt:lpstr>
      <vt:lpstr>Illustration: the 4 forms of the proposition</vt:lpstr>
      <vt:lpstr>PowerPoint Presentation</vt:lpstr>
      <vt:lpstr>Further references</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Gerard Casey</dc:creator>
  <cp:lastModifiedBy>Gerard Casey</cp:lastModifiedBy>
  <cp:revision>1</cp:revision>
  <dcterms:created xsi:type="dcterms:W3CDTF">2012-09-24T19:40:49Z</dcterms:created>
  <dcterms:modified xsi:type="dcterms:W3CDTF">2012-09-24T19:41:35Z</dcterms:modified>
</cp:coreProperties>
</file>