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3" d="100"/>
          <a:sy n="93" d="100"/>
        </p:scale>
        <p:origin x="-4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D1BA9509-54F2-6742-8438-BBAA02D40FA1}"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2A9A6DF-779A-0A46-9E0B-E0DB00E1EA79}"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D1BA9509-54F2-6742-8438-BBAA02D40FA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A9A6DF-779A-0A46-9E0B-E0DB00E1EA7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2A9A6DF-779A-0A46-9E0B-E0DB00E1EA79}"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D1BA9509-54F2-6742-8438-BBAA02D40FA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D1BA9509-54F2-6742-8438-BBAA02D40FA1}"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2A9A6DF-779A-0A46-9E0B-E0DB00E1EA79}"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1BA9509-54F2-6742-8438-BBAA02D40FA1}"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2A9A6DF-779A-0A46-9E0B-E0DB00E1EA79}"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1BA9509-54F2-6742-8438-BBAA02D40FA1}"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A9A6DF-779A-0A46-9E0B-E0DB00E1EA79}"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D1BA9509-54F2-6742-8438-BBAA02D40FA1}"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2A9A6DF-779A-0A46-9E0B-E0DB00E1EA79}"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D1BA9509-54F2-6742-8438-BBAA02D40FA1}"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2A9A6DF-779A-0A46-9E0B-E0DB00E1EA7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1BA9509-54F2-6742-8438-BBAA02D40FA1}"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2A9A6DF-779A-0A46-9E0B-E0DB00E1EA7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2A9A6DF-779A-0A46-9E0B-E0DB00E1EA79}"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1BA9509-54F2-6742-8438-BBAA02D40FA1}"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2A9A6DF-779A-0A46-9E0B-E0DB00E1EA79}"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1BA9509-54F2-6742-8438-BBAA02D40FA1}"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1BA9509-54F2-6742-8438-BBAA02D40FA1}"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2A9A6DF-779A-0A46-9E0B-E0DB00E1EA79}"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Inference—at last!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An argument or inference is a set of propositions in which one proposition (the consequent or conclusion) is alleged to ‘follow from’ the others (the antecedent or premises)</a:t>
            </a:r>
          </a:p>
          <a:p>
            <a:r>
              <a:rPr lang="en-US" i="1" dirty="0"/>
              <a:t>Truth</a:t>
            </a:r>
            <a:r>
              <a:rPr lang="en-US" dirty="0"/>
              <a:t> is a property of </a:t>
            </a:r>
            <a:r>
              <a:rPr lang="en-US" i="1" dirty="0" smtClean="0"/>
              <a:t>propositions</a:t>
            </a:r>
          </a:p>
          <a:p>
            <a:r>
              <a:rPr lang="en-US" i="1" dirty="0" smtClean="0"/>
              <a:t>Validity</a:t>
            </a:r>
            <a:r>
              <a:rPr lang="en-US" dirty="0" smtClean="0"/>
              <a:t> is a property of </a:t>
            </a:r>
            <a:r>
              <a:rPr lang="en-US" i="1" dirty="0" smtClean="0"/>
              <a:t>arguments </a:t>
            </a:r>
            <a:r>
              <a:rPr lang="en-US" dirty="0" smtClean="0"/>
              <a:t>or </a:t>
            </a:r>
            <a:r>
              <a:rPr lang="en-US" i="1" dirty="0" smtClean="0"/>
              <a:t>inferences</a:t>
            </a:r>
          </a:p>
          <a:p>
            <a:r>
              <a:rPr lang="en-US" dirty="0" smtClean="0"/>
              <a:t>Although truth/falsity and validity/invalidity are distinct concepts, they are related in the following way—</a:t>
            </a:r>
            <a:endParaRPr lang="en-US" dirty="0"/>
          </a:p>
        </p:txBody>
      </p:sp>
    </p:spTree>
    <p:extLst>
      <p:ext uri="{BB962C8B-B14F-4D97-AF65-F5344CB8AC3E}">
        <p14:creationId xmlns:p14="http://schemas.microsoft.com/office/powerpoint/2010/main" val="4159206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The answer is—no</a:t>
            </a:r>
          </a:p>
          <a:p>
            <a:r>
              <a:rPr lang="en-US" dirty="0" smtClean="0"/>
              <a:t>Even if all logicians were superintelligent people (which hardly seems likely though it would be flattering), it wouldn’t </a:t>
            </a:r>
            <a:r>
              <a:rPr lang="en-US" i="1" dirty="0" smtClean="0"/>
              <a:t>have to be </a:t>
            </a:r>
            <a:r>
              <a:rPr lang="en-US" dirty="0" smtClean="0"/>
              <a:t>the case that all superintelligent people were logicians</a:t>
            </a:r>
          </a:p>
          <a:p>
            <a:r>
              <a:rPr lang="en-US" dirty="0" smtClean="0"/>
              <a:t>So, while one can </a:t>
            </a:r>
            <a:r>
              <a:rPr lang="en-US" i="1" dirty="0" smtClean="0"/>
              <a:t>technically</a:t>
            </a:r>
            <a:r>
              <a:rPr lang="en-US" dirty="0" smtClean="0"/>
              <a:t> convert A type propositions, one cannot do so </a:t>
            </a:r>
            <a:r>
              <a:rPr lang="en-US" i="1" dirty="0" smtClean="0"/>
              <a:t>validly</a:t>
            </a:r>
            <a:r>
              <a:rPr lang="en-US" dirty="0" smtClean="0"/>
              <a:t> (definitions are an exception)</a:t>
            </a:r>
            <a:endParaRPr lang="en-US" i="1" dirty="0" smtClean="0"/>
          </a:p>
          <a:p>
            <a:r>
              <a:rPr lang="en-US" dirty="0" smtClean="0"/>
              <a:t>It’s easy enough to detect the invalidity of this inference where the A-type proposition is simple; where it is complex, it’s not so easy</a:t>
            </a:r>
            <a:endParaRPr lang="en-US" dirty="0"/>
          </a:p>
        </p:txBody>
      </p:sp>
    </p:spTree>
    <p:extLst>
      <p:ext uri="{BB962C8B-B14F-4D97-AF65-F5344CB8AC3E}">
        <p14:creationId xmlns:p14="http://schemas.microsoft.com/office/powerpoint/2010/main" val="20620359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We can see that from the proposition “All men are animals” it doesn’t follow that “All animal are men”</a:t>
            </a:r>
          </a:p>
          <a:p>
            <a:r>
              <a:rPr lang="en-US" dirty="0" smtClean="0"/>
              <a:t>But it’s not so easy to see that from “Every unthinking person over the age of fifty is unlikely to be aware of the damaging effects of inflation” it doesn’t follow that “Every person who is unlikely to be aware of the damaging effects of inflation is an unthinking person over the age of fifty”</a:t>
            </a:r>
            <a:endParaRPr lang="en-US" dirty="0"/>
          </a:p>
        </p:txBody>
      </p:sp>
    </p:spTree>
    <p:extLst>
      <p:ext uri="{BB962C8B-B14F-4D97-AF65-F5344CB8AC3E}">
        <p14:creationId xmlns:p14="http://schemas.microsoft.com/office/powerpoint/2010/main" val="14996395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Let’s try out the universal negative, SEP</a:t>
            </a:r>
          </a:p>
          <a:p>
            <a:r>
              <a:rPr lang="en-US" dirty="0" smtClean="0"/>
              <a:t>SEP = “no logicians are superintelligent people” and its converse PES = “no superintelligent people are logicians”. If SEP </a:t>
            </a:r>
            <a:r>
              <a:rPr lang="en-US" i="1" dirty="0" smtClean="0"/>
              <a:t>were</a:t>
            </a:r>
            <a:r>
              <a:rPr lang="en-US" dirty="0" smtClean="0"/>
              <a:t> true, would PES </a:t>
            </a:r>
            <a:r>
              <a:rPr lang="en-US" i="1" dirty="0" smtClean="0"/>
              <a:t>have to b</a:t>
            </a:r>
            <a:r>
              <a:rPr lang="en-US" dirty="0" smtClean="0"/>
              <a:t>e true as well?</a:t>
            </a:r>
          </a:p>
          <a:p>
            <a:r>
              <a:rPr lang="en-US" dirty="0" smtClean="0"/>
              <a:t>Again, take a moment and think about this</a:t>
            </a:r>
          </a:p>
          <a:p>
            <a:r>
              <a:rPr lang="en-US" dirty="0" smtClean="0"/>
              <a:t>The answer this time is—yes</a:t>
            </a:r>
          </a:p>
          <a:p>
            <a:endParaRPr lang="en-US" dirty="0"/>
          </a:p>
        </p:txBody>
      </p:sp>
    </p:spTree>
    <p:extLst>
      <p:ext uri="{BB962C8B-B14F-4D97-AF65-F5344CB8AC3E}">
        <p14:creationId xmlns:p14="http://schemas.microsoft.com/office/powerpoint/2010/main" val="9848351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We could go through SIP and SOP type propositions, in each case testing our intuitions. Later, I’ll be able to demonstrate why it is that certain inferences are valid on certain types of propositions; for the moment, you’ll have to take my word for it</a:t>
            </a:r>
          </a:p>
          <a:p>
            <a:r>
              <a:rPr lang="en-US" dirty="0" smtClean="0"/>
              <a:t>Conversion is valid on E and I type propositions—otherwise invalid. It doesn</a:t>
            </a:r>
            <a:r>
              <a:rPr lang="fr-FR" dirty="0" smtClean="0"/>
              <a:t>’</a:t>
            </a:r>
            <a:r>
              <a:rPr lang="en-US" dirty="0" smtClean="0"/>
              <a:t>t matter what the content of a proposition is, if it’s either E or I then it can be validly converted; if it’s either O or A (definitions aside) it can’t</a:t>
            </a:r>
          </a:p>
          <a:p>
            <a:endParaRPr lang="en-US" dirty="0"/>
          </a:p>
        </p:txBody>
      </p:sp>
    </p:spTree>
    <p:extLst>
      <p:ext uri="{BB962C8B-B14F-4D97-AF65-F5344CB8AC3E}">
        <p14:creationId xmlns:p14="http://schemas.microsoft.com/office/powerpoint/2010/main" val="29028770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Al already mentioned, there is just one exception to this rule</a:t>
            </a:r>
          </a:p>
          <a:p>
            <a:r>
              <a:rPr lang="en-US" dirty="0" smtClean="0"/>
              <a:t>Where an A-type proposition is a definition as, for example “A triangle is a plane figure bounded by three straight lines” then it may validly be converted but not otherwise</a:t>
            </a:r>
          </a:p>
        </p:txBody>
      </p:sp>
    </p:spTree>
    <p:extLst>
      <p:ext uri="{BB962C8B-B14F-4D97-AF65-F5344CB8AC3E}">
        <p14:creationId xmlns:p14="http://schemas.microsoft.com/office/powerpoint/2010/main" val="143359811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conversion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SAP to PAS—not valid (apart from exception)</a:t>
            </a:r>
          </a:p>
          <a:p>
            <a:r>
              <a:rPr lang="en-US" dirty="0"/>
              <a:t>SEP to PES—valid</a:t>
            </a:r>
          </a:p>
          <a:p>
            <a:r>
              <a:rPr lang="en-US" dirty="0"/>
              <a:t>SIP to PIS—valid</a:t>
            </a:r>
          </a:p>
          <a:p>
            <a:r>
              <a:rPr lang="en-US" dirty="0"/>
              <a:t>SOP to </a:t>
            </a:r>
            <a:r>
              <a:rPr lang="en-US" dirty="0" smtClean="0"/>
              <a:t>POS—valid</a:t>
            </a:r>
          </a:p>
          <a:p>
            <a:endParaRPr lang="en-US" dirty="0"/>
          </a:p>
          <a:p>
            <a:r>
              <a:rPr lang="en-US" dirty="0" smtClean="0"/>
              <a:t>Mnemonic: this type of conversion is known as simple conversion, and the vowels in s</a:t>
            </a:r>
            <a:r>
              <a:rPr lang="en-US" b="1" dirty="0" smtClean="0"/>
              <a:t>i</a:t>
            </a:r>
            <a:r>
              <a:rPr lang="en-US" dirty="0" smtClean="0"/>
              <a:t>mpl</a:t>
            </a:r>
            <a:r>
              <a:rPr lang="en-US" b="1" dirty="0" smtClean="0"/>
              <a:t>e</a:t>
            </a:r>
            <a:r>
              <a:rPr lang="en-US" dirty="0" smtClean="0"/>
              <a:t> are I and E</a:t>
            </a:r>
            <a:endParaRPr lang="en-US" dirty="0"/>
          </a:p>
        </p:txBody>
      </p:sp>
    </p:spTree>
    <p:extLst>
      <p:ext uri="{BB962C8B-B14F-4D97-AF65-F5344CB8AC3E}">
        <p14:creationId xmlns:p14="http://schemas.microsoft.com/office/powerpoint/2010/main" val="7753207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next variant of eduction is contraposition</a:t>
            </a:r>
          </a:p>
          <a:p>
            <a:r>
              <a:rPr lang="en-US" dirty="0" smtClean="0"/>
              <a:t>As in conversion, we switch the subject and predicate of the original proposition but this time additionally we complement each term</a:t>
            </a:r>
          </a:p>
          <a:p>
            <a:r>
              <a:rPr lang="en-US" dirty="0" smtClean="0"/>
              <a:t>So, for example, take SAP. If we contrapose this, we get </a:t>
            </a:r>
            <a:r>
              <a:rPr lang="en-US" u="sng" dirty="0" smtClean="0"/>
              <a:t>P</a:t>
            </a:r>
            <a:r>
              <a:rPr lang="en-US" dirty="0" smtClean="0"/>
              <a:t>A</a:t>
            </a:r>
            <a:r>
              <a:rPr lang="en-US" u="sng" dirty="0" smtClean="0"/>
              <a:t>S</a:t>
            </a:r>
            <a:endParaRPr lang="en-US" dirty="0" smtClean="0"/>
          </a:p>
          <a:p>
            <a:r>
              <a:rPr lang="en-US" dirty="0" smtClean="0"/>
              <a:t>Let’s try this in English. Where SAP = “all logicians are superintelligent people, </a:t>
            </a:r>
            <a:r>
              <a:rPr lang="en-US" u="sng" dirty="0" smtClean="0"/>
              <a:t>P</a:t>
            </a:r>
            <a:r>
              <a:rPr lang="en-US" dirty="0" smtClean="0"/>
              <a:t>A</a:t>
            </a:r>
            <a:r>
              <a:rPr lang="en-US" u="sng" dirty="0" smtClean="0"/>
              <a:t>S</a:t>
            </a:r>
            <a:r>
              <a:rPr lang="en-US" dirty="0" smtClean="0"/>
              <a:t> = “all non-superintelligent people are non-logicians”</a:t>
            </a:r>
          </a:p>
          <a:p>
            <a:r>
              <a:rPr lang="en-US" dirty="0" smtClean="0"/>
              <a:t>If SAP were true, would </a:t>
            </a:r>
            <a:r>
              <a:rPr lang="en-US" u="sng" dirty="0" smtClean="0"/>
              <a:t>P</a:t>
            </a:r>
            <a:r>
              <a:rPr lang="en-US" dirty="0" smtClean="0"/>
              <a:t>A</a:t>
            </a:r>
            <a:r>
              <a:rPr lang="en-US" u="sng" dirty="0" smtClean="0"/>
              <a:t>S</a:t>
            </a:r>
            <a:r>
              <a:rPr lang="en-US" dirty="0" smtClean="0"/>
              <a:t> have to be true?</a:t>
            </a:r>
            <a:endParaRPr lang="en-US" dirty="0"/>
          </a:p>
        </p:txBody>
      </p:sp>
    </p:spTree>
    <p:extLst>
      <p:ext uri="{BB962C8B-B14F-4D97-AF65-F5344CB8AC3E}">
        <p14:creationId xmlns:p14="http://schemas.microsoft.com/office/powerpoint/2010/main" val="29585871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If you are like most people, you will find this much harder to determine than the previous case of conversion </a:t>
            </a:r>
          </a:p>
          <a:p>
            <a:r>
              <a:rPr lang="en-US" dirty="0" smtClean="0"/>
              <a:t>Once negation of any kind enters a proposition, comprehension starts to fade. Where there is more than one negation comprehension declines steeply</a:t>
            </a:r>
          </a:p>
          <a:p>
            <a:r>
              <a:rPr lang="en-US" dirty="0" smtClean="0"/>
              <a:t>As it turns out, the contraposition of SAP to </a:t>
            </a:r>
            <a:r>
              <a:rPr lang="en-US" u="sng" dirty="0" smtClean="0"/>
              <a:t>P</a:t>
            </a:r>
            <a:r>
              <a:rPr lang="en-US" dirty="0" smtClean="0"/>
              <a:t>A</a:t>
            </a:r>
            <a:r>
              <a:rPr lang="en-US" u="sng" dirty="0" smtClean="0"/>
              <a:t>S</a:t>
            </a:r>
            <a:r>
              <a:rPr lang="en-US" dirty="0" smtClean="0"/>
              <a:t> is in fact valid</a:t>
            </a:r>
          </a:p>
          <a:p>
            <a:r>
              <a:rPr lang="en-US" dirty="0" smtClean="0"/>
              <a:t>Contraposition is valid on O and A-type propositions and on nothing else</a:t>
            </a:r>
            <a:endParaRPr lang="en-US" dirty="0"/>
          </a:p>
        </p:txBody>
      </p:sp>
    </p:spTree>
    <p:extLst>
      <p:ext uri="{BB962C8B-B14F-4D97-AF65-F5344CB8AC3E}">
        <p14:creationId xmlns:p14="http://schemas.microsoft.com/office/powerpoint/2010/main" val="2817669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Once again, I’ll be able to demonstrate this a little later</a:t>
            </a:r>
          </a:p>
          <a:p>
            <a:r>
              <a:rPr lang="en-US" dirty="0" smtClean="0"/>
              <a:t>For now, take it that</a:t>
            </a:r>
          </a:p>
          <a:p>
            <a:r>
              <a:rPr lang="en-US" dirty="0" smtClean="0"/>
              <a:t>SAP to </a:t>
            </a:r>
            <a:r>
              <a:rPr lang="en-US" u="sng" dirty="0" smtClean="0"/>
              <a:t>P</a:t>
            </a:r>
            <a:r>
              <a:rPr lang="en-US" dirty="0" smtClean="0"/>
              <a:t>A</a:t>
            </a:r>
            <a:r>
              <a:rPr lang="en-US" u="sng" dirty="0" smtClean="0"/>
              <a:t>S</a:t>
            </a:r>
            <a:r>
              <a:rPr lang="en-US" dirty="0" smtClean="0"/>
              <a:t>—valid</a:t>
            </a:r>
          </a:p>
          <a:p>
            <a:r>
              <a:rPr lang="en-US" dirty="0" smtClean="0"/>
              <a:t>SEP to </a:t>
            </a:r>
            <a:r>
              <a:rPr lang="en-US" u="sng" dirty="0" smtClean="0"/>
              <a:t>P</a:t>
            </a:r>
            <a:r>
              <a:rPr lang="en-US" dirty="0" smtClean="0"/>
              <a:t>E</a:t>
            </a:r>
            <a:r>
              <a:rPr lang="en-US" u="sng" dirty="0" smtClean="0"/>
              <a:t>S</a:t>
            </a:r>
            <a:r>
              <a:rPr lang="en-US" dirty="0" smtClean="0"/>
              <a:t>--invalid</a:t>
            </a:r>
          </a:p>
          <a:p>
            <a:r>
              <a:rPr lang="en-US" dirty="0" smtClean="0"/>
              <a:t>SIP to </a:t>
            </a:r>
            <a:r>
              <a:rPr lang="en-US" u="sng" dirty="0" smtClean="0"/>
              <a:t>P</a:t>
            </a:r>
            <a:r>
              <a:rPr lang="en-US" dirty="0" smtClean="0"/>
              <a:t>I</a:t>
            </a:r>
            <a:r>
              <a:rPr lang="en-US" u="sng" dirty="0" smtClean="0"/>
              <a:t>S</a:t>
            </a:r>
            <a:r>
              <a:rPr lang="en-US" dirty="0" smtClean="0"/>
              <a:t>--invalid</a:t>
            </a:r>
          </a:p>
          <a:p>
            <a:r>
              <a:rPr lang="en-US" dirty="0" smtClean="0"/>
              <a:t>SOP to </a:t>
            </a:r>
            <a:r>
              <a:rPr lang="en-US" u="sng" dirty="0" smtClean="0"/>
              <a:t>P</a:t>
            </a:r>
            <a:r>
              <a:rPr lang="en-US" dirty="0" smtClean="0"/>
              <a:t>O</a:t>
            </a:r>
            <a:r>
              <a:rPr lang="en-US" u="sng" dirty="0" smtClean="0"/>
              <a:t>S</a:t>
            </a:r>
            <a:r>
              <a:rPr lang="en-US" dirty="0" smtClean="0"/>
              <a:t>—valid</a:t>
            </a:r>
          </a:p>
          <a:p>
            <a:r>
              <a:rPr lang="en-US" dirty="0" smtClean="0"/>
              <a:t>(Mnemonic: The first two vowels of c</a:t>
            </a:r>
            <a:r>
              <a:rPr lang="en-US" b="1" dirty="0" smtClean="0"/>
              <a:t>o</a:t>
            </a:r>
            <a:r>
              <a:rPr lang="en-US" dirty="0" smtClean="0"/>
              <a:t>ntr</a:t>
            </a:r>
            <a:r>
              <a:rPr lang="en-US" b="1" dirty="0" smtClean="0"/>
              <a:t>a</a:t>
            </a:r>
            <a:r>
              <a:rPr lang="en-US" dirty="0" smtClean="0"/>
              <a:t>position are O and A!)</a:t>
            </a:r>
          </a:p>
          <a:p>
            <a:endParaRPr lang="en-US" dirty="0"/>
          </a:p>
        </p:txBody>
      </p:sp>
    </p:spTree>
    <p:extLst>
      <p:ext uri="{BB962C8B-B14F-4D97-AF65-F5344CB8AC3E}">
        <p14:creationId xmlns:p14="http://schemas.microsoft.com/office/powerpoint/2010/main" val="26571228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What would the operation of contraposition generate if the original proposition had one or more terms complemented? Let our original proposition be SA</a:t>
            </a:r>
            <a:r>
              <a:rPr lang="en-US" u="sng" dirty="0" smtClean="0"/>
              <a:t>P</a:t>
            </a:r>
            <a:endParaRPr lang="en-US" u="sng" dirty="0"/>
          </a:p>
          <a:p>
            <a:r>
              <a:rPr lang="en-US" dirty="0" smtClean="0"/>
              <a:t>The first part of the mechanical operation of contraposition is to switch subject and predicate</a:t>
            </a:r>
          </a:p>
          <a:p>
            <a:r>
              <a:rPr lang="en-US" dirty="0" smtClean="0"/>
              <a:t>This gives us </a:t>
            </a:r>
            <a:r>
              <a:rPr lang="en-US" u="sng" dirty="0" smtClean="0"/>
              <a:t>P</a:t>
            </a:r>
            <a:r>
              <a:rPr lang="en-US" dirty="0" smtClean="0"/>
              <a:t>AS</a:t>
            </a:r>
          </a:p>
          <a:p>
            <a:r>
              <a:rPr lang="en-US" dirty="0" smtClean="0"/>
              <a:t>The second part of the operation requires up to take the complement of each term. The P in the new subject term is already complemented so if we complement it again we arrive at P double complement</a:t>
            </a:r>
            <a:endParaRPr lang="en-US" dirty="0"/>
          </a:p>
        </p:txBody>
      </p:sp>
    </p:spTree>
    <p:extLst>
      <p:ext uri="{BB962C8B-B14F-4D97-AF65-F5344CB8AC3E}">
        <p14:creationId xmlns:p14="http://schemas.microsoft.com/office/powerpoint/2010/main" val="3496998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validity</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An inference is valid if and only if it is such that if its antecedent (premises) </a:t>
            </a:r>
            <a:r>
              <a:rPr lang="en-US" i="1" dirty="0" smtClean="0"/>
              <a:t>were</a:t>
            </a:r>
            <a:r>
              <a:rPr lang="en-US" dirty="0" smtClean="0"/>
              <a:t> to be true, its consequent (conclusion) </a:t>
            </a:r>
            <a:r>
              <a:rPr lang="en-US" i="1" dirty="0" smtClean="0"/>
              <a:t>would have to be </a:t>
            </a:r>
            <a:r>
              <a:rPr lang="en-US" dirty="0" smtClean="0"/>
              <a:t>true as well</a:t>
            </a:r>
          </a:p>
          <a:p>
            <a:r>
              <a:rPr lang="en-US" dirty="0" smtClean="0"/>
              <a:t>The actual truth or falsity of an inference’s premises is not the concern of logic. They may or may not in fact be true. What logic is concerned with is determining if, </a:t>
            </a:r>
            <a:r>
              <a:rPr lang="en-US" i="1" dirty="0" smtClean="0"/>
              <a:t>were</a:t>
            </a:r>
            <a:r>
              <a:rPr lang="en-US" dirty="0" smtClean="0"/>
              <a:t> they to be true, the conclusion </a:t>
            </a:r>
            <a:r>
              <a:rPr lang="en-US" i="1" dirty="0" smtClean="0"/>
              <a:t>would have to be </a:t>
            </a:r>
            <a:r>
              <a:rPr lang="en-US" dirty="0" smtClean="0"/>
              <a:t>true as well</a:t>
            </a:r>
            <a:endParaRPr lang="en-US" dirty="0"/>
          </a:p>
        </p:txBody>
      </p:sp>
    </p:spTree>
    <p:extLst>
      <p:ext uri="{BB962C8B-B14F-4D97-AF65-F5344CB8AC3E}">
        <p14:creationId xmlns:p14="http://schemas.microsoft.com/office/powerpoint/2010/main" val="5749330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If </a:t>
            </a:r>
            <a:r>
              <a:rPr lang="en-US" u="sng" dirty="0" smtClean="0"/>
              <a:t>P</a:t>
            </a:r>
            <a:r>
              <a:rPr lang="en-US" dirty="0" smtClean="0"/>
              <a:t>, for example, were ‘non-dog’ then a ‘non-non-dog would simply be a dog!</a:t>
            </a:r>
          </a:p>
          <a:p>
            <a:r>
              <a:rPr lang="en-US" dirty="0" smtClean="0"/>
              <a:t>The S wasn’t complement in the original proposition so it acquires one as normal</a:t>
            </a:r>
          </a:p>
          <a:p>
            <a:r>
              <a:rPr lang="en-US" dirty="0" smtClean="0"/>
              <a:t>We can now present another version of the mechanics of contraposition. To contrapose a proposition, switch the positions of subject and predicate and add a complement to terms that have none while subtracting a complement from terms that already have one</a:t>
            </a:r>
            <a:endParaRPr lang="en-US" dirty="0"/>
          </a:p>
        </p:txBody>
      </p:sp>
    </p:spTree>
    <p:extLst>
      <p:ext uri="{BB962C8B-B14F-4D97-AF65-F5344CB8AC3E}">
        <p14:creationId xmlns:p14="http://schemas.microsoft.com/office/powerpoint/2010/main" val="42652948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Obversion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The final form of eduction is obversion</a:t>
            </a:r>
          </a:p>
          <a:p>
            <a:r>
              <a:rPr lang="en-US" dirty="0" smtClean="0"/>
              <a:t>In obversion, we do </a:t>
            </a:r>
            <a:r>
              <a:rPr lang="en-US" b="1" dirty="0" smtClean="0"/>
              <a:t>not</a:t>
            </a:r>
            <a:r>
              <a:rPr lang="en-US" dirty="0" smtClean="0"/>
              <a:t> switch subject and predicate. Instead, we </a:t>
            </a:r>
            <a:r>
              <a:rPr lang="en-US" i="1" dirty="0" smtClean="0"/>
              <a:t>change the quality </a:t>
            </a:r>
            <a:r>
              <a:rPr lang="en-US" dirty="0" smtClean="0"/>
              <a:t>of the proposition (from affirmative to negative or from negative to affirmative) and </a:t>
            </a:r>
            <a:r>
              <a:rPr lang="en-US" i="1" dirty="0" smtClean="0"/>
              <a:t>take the complement of the predicate</a:t>
            </a:r>
          </a:p>
          <a:p>
            <a:r>
              <a:rPr lang="en-US" dirty="0" smtClean="0"/>
              <a:t>Again, take SAP. Obverting this, we get SE</a:t>
            </a:r>
            <a:r>
              <a:rPr lang="en-US" u="sng" dirty="0" smtClean="0"/>
              <a:t>P</a:t>
            </a:r>
            <a:endParaRPr lang="en-US" dirty="0"/>
          </a:p>
          <a:p>
            <a:r>
              <a:rPr lang="en-US" dirty="0" smtClean="0"/>
              <a:t>Of course, the the original predicate were complemented, we would simply remove the complement during obversion (it being doubly complemented</a:t>
            </a:r>
            <a:endParaRPr lang="en-US" dirty="0"/>
          </a:p>
        </p:txBody>
      </p:sp>
    </p:spTree>
    <p:extLst>
      <p:ext uri="{BB962C8B-B14F-4D97-AF65-F5344CB8AC3E}">
        <p14:creationId xmlns:p14="http://schemas.microsoft.com/office/powerpoint/2010/main" val="298203060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SAP obverts to SE</a:t>
            </a:r>
            <a:r>
              <a:rPr lang="en-US" u="sng" dirty="0" smtClean="0"/>
              <a:t>P</a:t>
            </a:r>
            <a:endParaRPr lang="en-US" dirty="0" smtClean="0"/>
          </a:p>
          <a:p>
            <a:r>
              <a:rPr lang="en-US" dirty="0" smtClean="0"/>
              <a:t>SEP obverts to SA</a:t>
            </a:r>
            <a:r>
              <a:rPr lang="en-US" u="sng" dirty="0" smtClean="0"/>
              <a:t>P</a:t>
            </a:r>
            <a:endParaRPr lang="en-US" dirty="0" smtClean="0"/>
          </a:p>
          <a:p>
            <a:r>
              <a:rPr lang="en-US" dirty="0" smtClean="0"/>
              <a:t>SIP obverts to SO</a:t>
            </a:r>
            <a:r>
              <a:rPr lang="en-US" u="sng" dirty="0" smtClean="0"/>
              <a:t>P</a:t>
            </a:r>
            <a:endParaRPr lang="en-US" dirty="0" smtClean="0"/>
          </a:p>
          <a:p>
            <a:r>
              <a:rPr lang="en-US" dirty="0" smtClean="0"/>
              <a:t>SOP obverts to SI</a:t>
            </a:r>
            <a:r>
              <a:rPr lang="en-US" u="sng" dirty="0" smtClean="0"/>
              <a:t>P</a:t>
            </a:r>
            <a:endParaRPr lang="en-US" dirty="0"/>
          </a:p>
          <a:p>
            <a:r>
              <a:rPr lang="en-US" dirty="0" smtClean="0"/>
              <a:t>The good news is that, unlike conversion and contraposition, obversion is valid on all types of proposition. This will be demonstrated later.</a:t>
            </a:r>
            <a:endParaRPr lang="en-US" dirty="0"/>
          </a:p>
        </p:txBody>
      </p:sp>
    </p:spTree>
    <p:extLst>
      <p:ext uri="{BB962C8B-B14F-4D97-AF65-F5344CB8AC3E}">
        <p14:creationId xmlns:p14="http://schemas.microsoft.com/office/powerpoint/2010/main" val="341650727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of eductive operations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3860361945"/>
              </p:ext>
            </p:extLst>
          </p:nvPr>
        </p:nvGraphicFramePr>
        <p:xfrm>
          <a:off x="1215528" y="2395132"/>
          <a:ext cx="5902310" cy="1854200"/>
        </p:xfrm>
        <a:graphic>
          <a:graphicData uri="http://schemas.openxmlformats.org/drawingml/2006/table">
            <a:tbl>
              <a:tblPr firstRow="1" bandRow="1">
                <a:tableStyleId>{5C22544A-7EE6-4342-B048-85BDC9FD1C3A}</a:tableStyleId>
              </a:tblPr>
              <a:tblGrid>
                <a:gridCol w="907166"/>
                <a:gridCol w="1532165"/>
                <a:gridCol w="1991899"/>
                <a:gridCol w="1471080"/>
              </a:tblGrid>
              <a:tr h="370840">
                <a:tc>
                  <a:txBody>
                    <a:bodyPr/>
                    <a:lstStyle/>
                    <a:p>
                      <a:endParaRPr lang="en-US" dirty="0"/>
                    </a:p>
                  </a:txBody>
                  <a:tcPr/>
                </a:tc>
                <a:tc>
                  <a:txBody>
                    <a:bodyPr/>
                    <a:lstStyle/>
                    <a:p>
                      <a:r>
                        <a:rPr lang="en-US" dirty="0" smtClean="0"/>
                        <a:t>Conversion</a:t>
                      </a:r>
                      <a:endParaRPr lang="en-US" dirty="0"/>
                    </a:p>
                  </a:txBody>
                  <a:tcPr/>
                </a:tc>
                <a:tc>
                  <a:txBody>
                    <a:bodyPr/>
                    <a:lstStyle/>
                    <a:p>
                      <a:r>
                        <a:rPr lang="en-US" dirty="0" smtClean="0"/>
                        <a:t>Contraposition</a:t>
                      </a:r>
                      <a:endParaRPr lang="en-US" dirty="0"/>
                    </a:p>
                  </a:txBody>
                  <a:tcPr/>
                </a:tc>
                <a:tc>
                  <a:txBody>
                    <a:bodyPr/>
                    <a:lstStyle/>
                    <a:p>
                      <a:r>
                        <a:rPr lang="en-US" dirty="0" smtClean="0"/>
                        <a:t>Obversion</a:t>
                      </a:r>
                      <a:endParaRPr lang="en-US" dirty="0"/>
                    </a:p>
                  </a:txBody>
                  <a:tcPr/>
                </a:tc>
              </a:tr>
              <a:tr h="370840">
                <a:tc>
                  <a:txBody>
                    <a:bodyPr/>
                    <a:lstStyle/>
                    <a:p>
                      <a:r>
                        <a:rPr lang="en-US" dirty="0" smtClean="0"/>
                        <a:t>SAP</a:t>
                      </a:r>
                      <a:endParaRPr lang="en-US" dirty="0"/>
                    </a:p>
                  </a:txBody>
                  <a:tcPr/>
                </a:tc>
                <a:tc>
                  <a:txBody>
                    <a:bodyPr/>
                    <a:lstStyle/>
                    <a:p>
                      <a:r>
                        <a:rPr lang="en-US" dirty="0" smtClean="0"/>
                        <a:t>Invalid</a:t>
                      </a:r>
                      <a:endParaRPr lang="en-US" dirty="0"/>
                    </a:p>
                  </a:txBody>
                  <a:tcPr/>
                </a:tc>
                <a:tc>
                  <a:txBody>
                    <a:bodyPr/>
                    <a:lstStyle/>
                    <a:p>
                      <a:r>
                        <a:rPr lang="en-US" dirty="0" smtClean="0"/>
                        <a:t>Valid</a:t>
                      </a:r>
                      <a:endParaRPr lang="en-US" dirty="0"/>
                    </a:p>
                  </a:txBody>
                  <a:tcPr/>
                </a:tc>
                <a:tc>
                  <a:txBody>
                    <a:bodyPr/>
                    <a:lstStyle/>
                    <a:p>
                      <a:r>
                        <a:rPr lang="en-US" dirty="0" smtClean="0"/>
                        <a:t>Valid</a:t>
                      </a:r>
                      <a:endParaRPr lang="en-US" dirty="0"/>
                    </a:p>
                  </a:txBody>
                  <a:tcPr/>
                </a:tc>
              </a:tr>
              <a:tr h="370840">
                <a:tc>
                  <a:txBody>
                    <a:bodyPr/>
                    <a:lstStyle/>
                    <a:p>
                      <a:r>
                        <a:rPr lang="en-US" dirty="0" smtClean="0"/>
                        <a:t>SEP</a:t>
                      </a:r>
                      <a:endParaRPr lang="en-US" dirty="0"/>
                    </a:p>
                  </a:txBody>
                  <a:tcPr/>
                </a:tc>
                <a:tc>
                  <a:txBody>
                    <a:bodyPr/>
                    <a:lstStyle/>
                    <a:p>
                      <a:r>
                        <a:rPr lang="en-US" dirty="0" smtClean="0"/>
                        <a:t>Valid</a:t>
                      </a:r>
                      <a:endParaRPr lang="en-US" dirty="0"/>
                    </a:p>
                  </a:txBody>
                  <a:tcPr/>
                </a:tc>
                <a:tc>
                  <a:txBody>
                    <a:bodyPr/>
                    <a:lstStyle/>
                    <a:p>
                      <a:r>
                        <a:rPr lang="en-US" dirty="0" smtClean="0"/>
                        <a:t>Invalid</a:t>
                      </a:r>
                      <a:endParaRPr lang="en-US" dirty="0"/>
                    </a:p>
                  </a:txBody>
                  <a:tcPr/>
                </a:tc>
                <a:tc>
                  <a:txBody>
                    <a:bodyPr/>
                    <a:lstStyle/>
                    <a:p>
                      <a:r>
                        <a:rPr lang="en-US" dirty="0" smtClean="0"/>
                        <a:t>Valid</a:t>
                      </a:r>
                      <a:endParaRPr lang="en-US" dirty="0"/>
                    </a:p>
                  </a:txBody>
                  <a:tcPr/>
                </a:tc>
              </a:tr>
              <a:tr h="370840">
                <a:tc>
                  <a:txBody>
                    <a:bodyPr/>
                    <a:lstStyle/>
                    <a:p>
                      <a:r>
                        <a:rPr lang="en-US" dirty="0" smtClean="0"/>
                        <a:t>SIP</a:t>
                      </a:r>
                      <a:endParaRPr lang="en-US" dirty="0"/>
                    </a:p>
                  </a:txBody>
                  <a:tcPr/>
                </a:tc>
                <a:tc>
                  <a:txBody>
                    <a:bodyPr/>
                    <a:lstStyle/>
                    <a:p>
                      <a:r>
                        <a:rPr lang="en-US" dirty="0" smtClean="0"/>
                        <a:t>Valid</a:t>
                      </a:r>
                      <a:endParaRPr lang="en-US" dirty="0"/>
                    </a:p>
                  </a:txBody>
                  <a:tcPr/>
                </a:tc>
                <a:tc>
                  <a:txBody>
                    <a:bodyPr/>
                    <a:lstStyle/>
                    <a:p>
                      <a:r>
                        <a:rPr lang="en-US" dirty="0" smtClean="0"/>
                        <a:t>Invalid</a:t>
                      </a:r>
                      <a:endParaRPr lang="en-US" dirty="0"/>
                    </a:p>
                  </a:txBody>
                  <a:tcPr/>
                </a:tc>
                <a:tc>
                  <a:txBody>
                    <a:bodyPr/>
                    <a:lstStyle/>
                    <a:p>
                      <a:r>
                        <a:rPr lang="en-US" dirty="0" smtClean="0"/>
                        <a:t>Valid</a:t>
                      </a:r>
                      <a:endParaRPr lang="en-US" dirty="0"/>
                    </a:p>
                  </a:txBody>
                  <a:tcPr/>
                </a:tc>
              </a:tr>
              <a:tr h="370840">
                <a:tc>
                  <a:txBody>
                    <a:bodyPr/>
                    <a:lstStyle/>
                    <a:p>
                      <a:r>
                        <a:rPr lang="en-US" dirty="0" smtClean="0"/>
                        <a:t>SOP</a:t>
                      </a:r>
                      <a:endParaRPr lang="en-US" dirty="0"/>
                    </a:p>
                  </a:txBody>
                  <a:tcPr/>
                </a:tc>
                <a:tc>
                  <a:txBody>
                    <a:bodyPr/>
                    <a:lstStyle/>
                    <a:p>
                      <a:r>
                        <a:rPr lang="en-US" dirty="0" smtClean="0"/>
                        <a:t>Invalid</a:t>
                      </a:r>
                      <a:endParaRPr lang="en-US" dirty="0"/>
                    </a:p>
                  </a:txBody>
                  <a:tcPr/>
                </a:tc>
                <a:tc>
                  <a:txBody>
                    <a:bodyPr/>
                    <a:lstStyle/>
                    <a:p>
                      <a:r>
                        <a:rPr lang="en-US" dirty="0" smtClean="0"/>
                        <a:t>Valid</a:t>
                      </a:r>
                      <a:endParaRPr lang="en-US" dirty="0"/>
                    </a:p>
                  </a:txBody>
                  <a:tcPr/>
                </a:tc>
                <a:tc>
                  <a:txBody>
                    <a:bodyPr/>
                    <a:lstStyle/>
                    <a:p>
                      <a:r>
                        <a:rPr lang="en-US" dirty="0" smtClean="0"/>
                        <a:t>Valid</a:t>
                      </a:r>
                      <a:endParaRPr lang="en-US" dirty="0"/>
                    </a:p>
                  </a:txBody>
                  <a:tcPr/>
                </a:tc>
              </a:tr>
            </a:tbl>
          </a:graphicData>
        </a:graphic>
      </p:graphicFrame>
    </p:spTree>
    <p:extLst>
      <p:ext uri="{BB962C8B-B14F-4D97-AF65-F5344CB8AC3E}">
        <p14:creationId xmlns:p14="http://schemas.microsoft.com/office/powerpoint/2010/main" val="17601945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of extension/distribution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Now I can give the explanation of why certain eductive operations are valid and others are not</a:t>
            </a:r>
          </a:p>
          <a:p>
            <a:r>
              <a:rPr lang="en-US" dirty="0" smtClean="0"/>
              <a:t>In all forms of valid eduction, the resulting proposition is </a:t>
            </a:r>
            <a:r>
              <a:rPr lang="en-US" i="1" dirty="0" smtClean="0"/>
              <a:t>exactly the sam</a:t>
            </a:r>
            <a:r>
              <a:rPr lang="en-US" dirty="0" smtClean="0"/>
              <a:t>e as the starting proposition, except that it is in a different form</a:t>
            </a:r>
          </a:p>
          <a:p>
            <a:r>
              <a:rPr lang="en-US" dirty="0" smtClean="0"/>
              <a:t>Now, terms in a proposition have a certain property called ‘extension’ (or ‘distribution’)—a term is either extended or not</a:t>
            </a:r>
          </a:p>
        </p:txBody>
      </p:sp>
    </p:spTree>
    <p:extLst>
      <p:ext uri="{BB962C8B-B14F-4D97-AF65-F5344CB8AC3E}">
        <p14:creationId xmlns:p14="http://schemas.microsoft.com/office/powerpoint/2010/main" val="8592244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A term is said to be extended (or distributed) if, in its use in a proposition, it actually refers to all the things it can refer to</a:t>
            </a:r>
          </a:p>
          <a:p>
            <a:endParaRPr lang="en-US" dirty="0"/>
          </a:p>
        </p:txBody>
      </p:sp>
    </p:spTree>
    <p:extLst>
      <p:ext uri="{BB962C8B-B14F-4D97-AF65-F5344CB8AC3E}">
        <p14:creationId xmlns:p14="http://schemas.microsoft.com/office/powerpoint/2010/main" val="30276915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a:t>
            </a:r>
            <a:r>
              <a:rPr lang="en-US" dirty="0" smtClean="0"/>
              <a:t>he subject term ‘logicians’ in “all logicians are superintelligent people” is obviously extended because in its use in this proposition it actually refers to all the things that it can refer to</a:t>
            </a:r>
          </a:p>
          <a:p>
            <a:r>
              <a:rPr lang="en-US" dirty="0" smtClean="0"/>
              <a:t>However, the predicate  term ‘superintelligent people’ is not extended in its use in this proposition because it doesn’t actually refer to all of the things that it can refer to—there can be superintelligent people who are not logicians </a:t>
            </a:r>
          </a:p>
        </p:txBody>
      </p:sp>
    </p:spTree>
    <p:extLst>
      <p:ext uri="{BB962C8B-B14F-4D97-AF65-F5344CB8AC3E}">
        <p14:creationId xmlns:p14="http://schemas.microsoft.com/office/powerpoint/2010/main" val="5360823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subject terms in universal </a:t>
            </a:r>
            <a:r>
              <a:rPr lang="en-US" dirty="0" smtClean="0"/>
              <a:t>propositions (A and E-type) </a:t>
            </a:r>
            <a:r>
              <a:rPr lang="en-US" dirty="0"/>
              <a:t>are necessarily extended since that’s what makes those propositions </a:t>
            </a:r>
            <a:r>
              <a:rPr lang="en-US" dirty="0" smtClean="0"/>
              <a:t>universal</a:t>
            </a:r>
          </a:p>
          <a:p>
            <a:r>
              <a:rPr lang="en-US" dirty="0" smtClean="0"/>
              <a:t>The subject terms in particular propositions (I and O-type) are necessarily </a:t>
            </a:r>
            <a:r>
              <a:rPr lang="en-US" i="1" dirty="0" smtClean="0"/>
              <a:t>not</a:t>
            </a:r>
            <a:r>
              <a:rPr lang="en-US" dirty="0" smtClean="0"/>
              <a:t> extended since that’s what makes those particular</a:t>
            </a:r>
          </a:p>
          <a:p>
            <a:endParaRPr lang="en-US" dirty="0"/>
          </a:p>
        </p:txBody>
      </p:sp>
    </p:spTree>
    <p:extLst>
      <p:ext uri="{BB962C8B-B14F-4D97-AF65-F5344CB8AC3E}">
        <p14:creationId xmlns:p14="http://schemas.microsoft.com/office/powerpoint/2010/main" val="7484023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What about the extension of predicate terms?</a:t>
            </a:r>
          </a:p>
          <a:p>
            <a:r>
              <a:rPr lang="en-US" dirty="0"/>
              <a:t>We’ve seen that the predicate terms of A-type propositions are not extended; the same is true of the predicate terms of I-type propositions</a:t>
            </a:r>
          </a:p>
          <a:p>
            <a:endParaRPr lang="en-US" dirty="0"/>
          </a:p>
        </p:txBody>
      </p:sp>
    </p:spTree>
    <p:extLst>
      <p:ext uri="{BB962C8B-B14F-4D97-AF65-F5344CB8AC3E}">
        <p14:creationId xmlns:p14="http://schemas.microsoft.com/office/powerpoint/2010/main" val="5351314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While the predicate terms of affirmative propositions (A and I-type) are not extended, the predicate terms of negative propositions (E and O-type) </a:t>
            </a:r>
            <a:r>
              <a:rPr lang="en-US" i="1" dirty="0" smtClean="0"/>
              <a:t>are</a:t>
            </a:r>
            <a:r>
              <a:rPr lang="en-US" dirty="0" smtClean="0"/>
              <a:t> extended. We can test this in our intuitions</a:t>
            </a:r>
          </a:p>
          <a:p>
            <a:r>
              <a:rPr lang="en-US" dirty="0" smtClean="0"/>
              <a:t>In the E-type proposition “no angels are immortal” angels have no place in the class of immortal beings—no angels are </a:t>
            </a:r>
            <a:r>
              <a:rPr lang="en-US" b="1" dirty="0" smtClean="0"/>
              <a:t>any</a:t>
            </a:r>
            <a:r>
              <a:rPr lang="en-US" dirty="0" smtClean="0"/>
              <a:t> of the immortal beings. The case is the same with the corresponding O-type proposition “some angels are not immortal”</a:t>
            </a:r>
            <a:endParaRPr lang="en-US" dirty="0"/>
          </a:p>
        </p:txBody>
      </p:sp>
    </p:spTree>
    <p:extLst>
      <p:ext uri="{BB962C8B-B14F-4D97-AF65-F5344CB8AC3E}">
        <p14:creationId xmlns:p14="http://schemas.microsoft.com/office/powerpoint/2010/main" val="122842675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Inference—immediate and mediate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Inference is either </a:t>
            </a:r>
            <a:r>
              <a:rPr lang="en-US" b="1" dirty="0"/>
              <a:t>immediate</a:t>
            </a:r>
            <a:r>
              <a:rPr lang="en-US" dirty="0"/>
              <a:t> or </a:t>
            </a:r>
            <a:r>
              <a:rPr lang="en-US" b="1" dirty="0" smtClean="0"/>
              <a:t>mediate</a:t>
            </a:r>
            <a:r>
              <a:rPr lang="en-US" dirty="0" smtClean="0"/>
              <a:t> </a:t>
            </a:r>
          </a:p>
          <a:p>
            <a:r>
              <a:rPr lang="en-US" dirty="0" smtClean="0"/>
              <a:t>In </a:t>
            </a:r>
            <a:r>
              <a:rPr lang="en-US" i="1" dirty="0"/>
              <a:t>immediate</a:t>
            </a:r>
            <a:r>
              <a:rPr lang="en-US" dirty="0"/>
              <a:t> inference one passes directly from one proposition to another proposition, the second proposition being a partial or complete reformulation of the </a:t>
            </a:r>
            <a:r>
              <a:rPr lang="en-US" dirty="0" smtClean="0"/>
              <a:t>first </a:t>
            </a:r>
          </a:p>
          <a:p>
            <a:r>
              <a:rPr lang="en-US" dirty="0" smtClean="0"/>
              <a:t>There are two kinds of immediate inference—</a:t>
            </a:r>
            <a:r>
              <a:rPr lang="en-US" i="1" dirty="0" smtClean="0"/>
              <a:t>oppositional inference </a:t>
            </a:r>
            <a:r>
              <a:rPr lang="en-US" dirty="0" smtClean="0"/>
              <a:t>(four kinds) and </a:t>
            </a:r>
            <a:r>
              <a:rPr lang="en-US" i="1" dirty="0" smtClean="0"/>
              <a:t>eduction</a:t>
            </a:r>
            <a:r>
              <a:rPr lang="en-US" dirty="0" smtClean="0"/>
              <a:t> (three kinds) </a:t>
            </a:r>
            <a:endParaRPr lang="en-US" dirty="0"/>
          </a:p>
        </p:txBody>
      </p:sp>
    </p:spTree>
    <p:extLst>
      <p:ext uri="{BB962C8B-B14F-4D97-AF65-F5344CB8AC3E}">
        <p14:creationId xmlns:p14="http://schemas.microsoft.com/office/powerpoint/2010/main" val="2423436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TextBox 3"/>
          <p:cNvSpPr txBox="1"/>
          <p:nvPr/>
        </p:nvSpPr>
        <p:spPr>
          <a:xfrm>
            <a:off x="621326" y="1617140"/>
            <a:ext cx="7684341" cy="646331"/>
          </a:xfrm>
          <a:prstGeom prst="rect">
            <a:avLst/>
          </a:prstGeom>
          <a:noFill/>
        </p:spPr>
        <p:txBody>
          <a:bodyPr wrap="square" rtlCol="0">
            <a:spAutoFit/>
          </a:bodyPr>
          <a:lstStyle/>
          <a:p>
            <a:r>
              <a:rPr lang="en-US" dirty="0" smtClean="0"/>
              <a:t>Summing up, we obtain the following pattern: universals extend their subject terms; negative propositions extend their predicate terms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387271212"/>
              </p:ext>
            </p:extLst>
          </p:nvPr>
        </p:nvGraphicFramePr>
        <p:xfrm>
          <a:off x="1670195" y="2822276"/>
          <a:ext cx="5237489" cy="2123440"/>
        </p:xfrm>
        <a:graphic>
          <a:graphicData uri="http://schemas.openxmlformats.org/drawingml/2006/table">
            <a:tbl>
              <a:tblPr firstRow="1" bandRow="1">
                <a:tableStyleId>{5C22544A-7EE6-4342-B048-85BDC9FD1C3A}</a:tableStyleId>
              </a:tblPr>
              <a:tblGrid>
                <a:gridCol w="2176545"/>
                <a:gridCol w="3060944"/>
              </a:tblGrid>
              <a:tr h="370840">
                <a:tc>
                  <a:txBody>
                    <a:bodyPr/>
                    <a:lstStyle/>
                    <a:p>
                      <a:r>
                        <a:rPr lang="en-US" dirty="0" smtClean="0"/>
                        <a:t>Proposition type</a:t>
                      </a:r>
                      <a:endParaRPr lang="en-US" dirty="0"/>
                    </a:p>
                  </a:txBody>
                  <a:tcPr/>
                </a:tc>
                <a:tc>
                  <a:txBody>
                    <a:bodyPr/>
                    <a:lstStyle/>
                    <a:p>
                      <a:r>
                        <a:rPr lang="en-US" dirty="0" smtClean="0"/>
                        <a:t>Terms extended</a:t>
                      </a:r>
                      <a:endParaRPr lang="en-US" dirty="0"/>
                    </a:p>
                  </a:txBody>
                  <a:tcPr/>
                </a:tc>
              </a:tr>
              <a:tr h="370840">
                <a:tc>
                  <a:txBody>
                    <a:bodyPr/>
                    <a:lstStyle/>
                    <a:p>
                      <a:r>
                        <a:rPr lang="en-US" dirty="0" smtClean="0"/>
                        <a:t>A</a:t>
                      </a:r>
                      <a:endParaRPr lang="en-US" dirty="0"/>
                    </a:p>
                  </a:txBody>
                  <a:tcPr/>
                </a:tc>
                <a:tc>
                  <a:txBody>
                    <a:bodyPr/>
                    <a:lstStyle/>
                    <a:p>
                      <a:r>
                        <a:rPr lang="en-US" dirty="0" smtClean="0"/>
                        <a:t>Subject</a:t>
                      </a:r>
                      <a:endParaRPr lang="en-US" dirty="0"/>
                    </a:p>
                  </a:txBody>
                  <a:tcPr/>
                </a:tc>
              </a:tr>
              <a:tr h="370840">
                <a:tc>
                  <a:txBody>
                    <a:bodyPr/>
                    <a:lstStyle/>
                    <a:p>
                      <a:r>
                        <a:rPr lang="en-US" dirty="0" smtClean="0"/>
                        <a:t>E</a:t>
                      </a:r>
                      <a:endParaRPr lang="en-US" dirty="0"/>
                    </a:p>
                  </a:txBody>
                  <a:tcPr/>
                </a:tc>
                <a:tc>
                  <a:txBody>
                    <a:bodyPr/>
                    <a:lstStyle/>
                    <a:p>
                      <a:r>
                        <a:rPr lang="en-US" dirty="0" smtClean="0"/>
                        <a:t>Subject</a:t>
                      </a:r>
                      <a:r>
                        <a:rPr lang="en-US" baseline="0" dirty="0" smtClean="0"/>
                        <a:t> and predicate</a:t>
                      </a:r>
                      <a:endParaRPr lang="en-US" dirty="0"/>
                    </a:p>
                  </a:txBody>
                  <a:tcPr/>
                </a:tc>
              </a:tr>
              <a:tr h="370840">
                <a:tc>
                  <a:txBody>
                    <a:bodyPr/>
                    <a:lstStyle/>
                    <a:p>
                      <a:r>
                        <a:rPr lang="en-US" dirty="0" smtClean="0"/>
                        <a:t>I</a:t>
                      </a:r>
                      <a:endParaRPr lang="en-US" dirty="0"/>
                    </a:p>
                  </a:txBody>
                  <a:tcPr/>
                </a:tc>
                <a:tc>
                  <a:txBody>
                    <a:bodyPr/>
                    <a:lstStyle/>
                    <a:p>
                      <a:r>
                        <a:rPr lang="en-US" dirty="0" smtClean="0"/>
                        <a:t>Neither</a:t>
                      </a:r>
                      <a:r>
                        <a:rPr lang="en-US" baseline="0" dirty="0" smtClean="0"/>
                        <a:t> subject nor predicate</a:t>
                      </a:r>
                      <a:endParaRPr lang="en-US" dirty="0"/>
                    </a:p>
                  </a:txBody>
                  <a:tcPr/>
                </a:tc>
              </a:tr>
              <a:tr h="370840">
                <a:tc>
                  <a:txBody>
                    <a:bodyPr/>
                    <a:lstStyle/>
                    <a:p>
                      <a:r>
                        <a:rPr lang="en-US" dirty="0" smtClean="0"/>
                        <a:t>O</a:t>
                      </a:r>
                      <a:endParaRPr lang="en-US" dirty="0"/>
                    </a:p>
                  </a:txBody>
                  <a:tcPr/>
                </a:tc>
                <a:tc>
                  <a:txBody>
                    <a:bodyPr/>
                    <a:lstStyle/>
                    <a:p>
                      <a:r>
                        <a:rPr lang="en-US" dirty="0" smtClean="0"/>
                        <a:t>Predicate</a:t>
                      </a:r>
                      <a:endParaRPr lang="en-US" dirty="0"/>
                    </a:p>
                  </a:txBody>
                  <a:tcPr/>
                </a:tc>
              </a:tr>
            </a:tbl>
          </a:graphicData>
        </a:graphic>
      </p:graphicFrame>
    </p:spTree>
    <p:extLst>
      <p:ext uri="{BB962C8B-B14F-4D97-AF65-F5344CB8AC3E}">
        <p14:creationId xmlns:p14="http://schemas.microsoft.com/office/powerpoint/2010/main" val="34220685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The following diagram shows the pattern of extension/distribution. You will note the symmetry:</a:t>
            </a:r>
          </a:p>
          <a:p>
            <a:r>
              <a:rPr lang="en-US" dirty="0" smtClean="0"/>
              <a:t>Universal affirmative propositions extend/distribute only their subjects while their contradictories, the particular negative, extend/distribute only their predicates</a:t>
            </a:r>
          </a:p>
          <a:p>
            <a:r>
              <a:rPr lang="en-US" dirty="0" smtClean="0"/>
              <a:t>Universal negatives extend/distribute both subjects and predicates while their contradictories, the particular affirmative, extend/distribute neither</a:t>
            </a:r>
          </a:p>
          <a:p>
            <a:r>
              <a:rPr lang="en-US" dirty="0" smtClean="0"/>
              <a:t>The little ‘carat’ over the term letter indicates that it is extended/distributed</a:t>
            </a:r>
            <a:endParaRPr lang="en-US" dirty="0"/>
          </a:p>
        </p:txBody>
      </p:sp>
    </p:spTree>
    <p:extLst>
      <p:ext uri="{BB962C8B-B14F-4D97-AF65-F5344CB8AC3E}">
        <p14:creationId xmlns:p14="http://schemas.microsoft.com/office/powerpoint/2010/main" val="40034052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Extension/Distribution of Terms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pSp>
        <p:nvGrpSpPr>
          <p:cNvPr id="4" name="Group 3"/>
          <p:cNvGrpSpPr/>
          <p:nvPr/>
        </p:nvGrpSpPr>
        <p:grpSpPr>
          <a:xfrm>
            <a:off x="2851781" y="2294857"/>
            <a:ext cx="3486922" cy="2824229"/>
            <a:chOff x="2851781" y="2294857"/>
            <a:chExt cx="3486922" cy="2824229"/>
          </a:xfrm>
        </p:grpSpPr>
        <p:sp>
          <p:nvSpPr>
            <p:cNvPr id="5" name="Rectangle 4"/>
            <p:cNvSpPr/>
            <p:nvPr/>
          </p:nvSpPr>
          <p:spPr>
            <a:xfrm>
              <a:off x="3556506" y="2679514"/>
              <a:ext cx="2077472" cy="2070062"/>
            </a:xfrm>
            <a:prstGeom prst="rect">
              <a:avLst/>
            </a:prstGeom>
            <a:noFill/>
            <a:ln w="2222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p:nvSpPr>
          <p:spPr>
            <a:xfrm>
              <a:off x="2851781" y="2300485"/>
              <a:ext cx="704725" cy="369332"/>
            </a:xfrm>
            <a:prstGeom prst="rect">
              <a:avLst/>
            </a:prstGeom>
            <a:noFill/>
          </p:spPr>
          <p:txBody>
            <a:bodyPr wrap="square" rtlCol="0">
              <a:spAutoFit/>
            </a:bodyPr>
            <a:lstStyle/>
            <a:p>
              <a:pPr algn="ctr"/>
              <a:r>
                <a:rPr lang="en-US" dirty="0"/>
                <a:t>ŠAR </a:t>
              </a:r>
            </a:p>
          </p:txBody>
        </p:sp>
        <p:sp>
          <p:nvSpPr>
            <p:cNvPr id="13" name="TextBox 12"/>
            <p:cNvSpPr txBox="1"/>
            <p:nvPr/>
          </p:nvSpPr>
          <p:spPr>
            <a:xfrm>
              <a:off x="2851781" y="4749754"/>
              <a:ext cx="704725" cy="369332"/>
            </a:xfrm>
            <a:prstGeom prst="rect">
              <a:avLst/>
            </a:prstGeom>
            <a:noFill/>
          </p:spPr>
          <p:txBody>
            <a:bodyPr wrap="square" rtlCol="0">
              <a:spAutoFit/>
            </a:bodyPr>
            <a:lstStyle/>
            <a:p>
              <a:pPr algn="ctr"/>
              <a:r>
                <a:rPr lang="en-US" dirty="0"/>
                <a:t>SIR </a:t>
              </a:r>
            </a:p>
          </p:txBody>
        </p:sp>
        <p:sp>
          <p:nvSpPr>
            <p:cNvPr id="14" name="TextBox 13"/>
            <p:cNvSpPr txBox="1"/>
            <p:nvPr/>
          </p:nvSpPr>
          <p:spPr>
            <a:xfrm>
              <a:off x="5633978" y="4749754"/>
              <a:ext cx="704725" cy="369332"/>
            </a:xfrm>
            <a:prstGeom prst="rect">
              <a:avLst/>
            </a:prstGeom>
            <a:noFill/>
          </p:spPr>
          <p:txBody>
            <a:bodyPr wrap="square" rtlCol="0">
              <a:spAutoFit/>
            </a:bodyPr>
            <a:lstStyle/>
            <a:p>
              <a:pPr algn="ctr"/>
              <a:r>
                <a:rPr lang="en-US" dirty="0"/>
                <a:t>SOŘ </a:t>
              </a:r>
            </a:p>
          </p:txBody>
        </p:sp>
        <p:sp>
          <p:nvSpPr>
            <p:cNvPr id="15" name="TextBox 14"/>
            <p:cNvSpPr txBox="1"/>
            <p:nvPr/>
          </p:nvSpPr>
          <p:spPr>
            <a:xfrm>
              <a:off x="5633978" y="2294857"/>
              <a:ext cx="704725" cy="369332"/>
            </a:xfrm>
            <a:prstGeom prst="rect">
              <a:avLst/>
            </a:prstGeom>
            <a:noFill/>
          </p:spPr>
          <p:txBody>
            <a:bodyPr wrap="square" rtlCol="0">
              <a:spAutoFit/>
            </a:bodyPr>
            <a:lstStyle/>
            <a:p>
              <a:pPr algn="ctr"/>
              <a:r>
                <a:rPr lang="en-US" dirty="0" smtClean="0"/>
                <a:t>ŠEŘ </a:t>
              </a:r>
              <a:endParaRPr lang="en-US" dirty="0"/>
            </a:p>
          </p:txBody>
        </p:sp>
      </p:grpSp>
    </p:spTree>
    <p:extLst>
      <p:ext uri="{BB962C8B-B14F-4D97-AF65-F5344CB8AC3E}">
        <p14:creationId xmlns:p14="http://schemas.microsoft.com/office/powerpoint/2010/main" val="16935197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more on distribution/extension, see:</a:t>
            </a:r>
          </a:p>
          <a:p>
            <a:r>
              <a:rPr lang="en-US" dirty="0" smtClean="0"/>
              <a:t>Coffey, p. 187f</a:t>
            </a:r>
          </a:p>
          <a:p>
            <a:r>
              <a:rPr lang="en-US" dirty="0" smtClean="0"/>
              <a:t>Copi, chapter 5.2</a:t>
            </a:r>
          </a:p>
          <a:p>
            <a:r>
              <a:rPr lang="en-US" dirty="0" smtClean="0"/>
              <a:t>Geach, pp. 62-64</a:t>
            </a:r>
          </a:p>
          <a:p>
            <a:r>
              <a:rPr lang="en-US" dirty="0" smtClean="0"/>
              <a:t>Kelley, pp. 210-213</a:t>
            </a:r>
          </a:p>
          <a:p>
            <a:r>
              <a:rPr lang="en-US" dirty="0" smtClean="0"/>
              <a:t>Kegley &amp; Kegley, pp. 165-167</a:t>
            </a:r>
          </a:p>
          <a:p>
            <a:r>
              <a:rPr lang="en-US" dirty="0" smtClean="0"/>
              <a:t>McCall, pp. 104-113</a:t>
            </a:r>
            <a:endParaRPr lang="en-US" dirty="0"/>
          </a:p>
        </p:txBody>
      </p:sp>
    </p:spTree>
    <p:extLst>
      <p:ext uri="{BB962C8B-B14F-4D97-AF65-F5344CB8AC3E}">
        <p14:creationId xmlns:p14="http://schemas.microsoft.com/office/powerpoint/2010/main" val="12209947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In </a:t>
            </a:r>
            <a:r>
              <a:rPr lang="en-US" i="1" dirty="0"/>
              <a:t>mediate</a:t>
            </a:r>
            <a:r>
              <a:rPr lang="en-US" dirty="0"/>
              <a:t> inference a conclusion is drawn from two propositions (premises) and the conclusion is not identical with either of the </a:t>
            </a:r>
            <a:r>
              <a:rPr lang="en-US" dirty="0" smtClean="0"/>
              <a:t>premises </a:t>
            </a:r>
          </a:p>
          <a:p>
            <a:r>
              <a:rPr lang="en-US" dirty="0" smtClean="0"/>
              <a:t>We turn our attention first to </a:t>
            </a:r>
            <a:r>
              <a:rPr lang="en-US" i="1" dirty="0" smtClean="0"/>
              <a:t>immediate</a:t>
            </a:r>
            <a:r>
              <a:rPr lang="en-US" dirty="0" smtClean="0"/>
              <a:t> inference dealing first with eduction (see the following diagram giving a road map to the various forms of inference)</a:t>
            </a:r>
            <a:endParaRPr lang="en-US" dirty="0"/>
          </a:p>
          <a:p>
            <a:endParaRPr lang="en-US" dirty="0"/>
          </a:p>
        </p:txBody>
      </p:sp>
    </p:spTree>
    <p:extLst>
      <p:ext uri="{BB962C8B-B14F-4D97-AF65-F5344CB8AC3E}">
        <p14:creationId xmlns:p14="http://schemas.microsoft.com/office/powerpoint/2010/main" val="17192782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Kinds of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pSp>
        <p:nvGrpSpPr>
          <p:cNvPr id="5" name="Group 4"/>
          <p:cNvGrpSpPr/>
          <p:nvPr/>
        </p:nvGrpSpPr>
        <p:grpSpPr>
          <a:xfrm>
            <a:off x="301752" y="1726777"/>
            <a:ext cx="7875995" cy="4438899"/>
            <a:chOff x="301752" y="1726777"/>
            <a:chExt cx="7875995" cy="4438899"/>
          </a:xfrm>
        </p:grpSpPr>
        <p:sp>
          <p:nvSpPr>
            <p:cNvPr id="4" name="TextBox 3"/>
            <p:cNvSpPr txBox="1"/>
            <p:nvPr/>
          </p:nvSpPr>
          <p:spPr>
            <a:xfrm>
              <a:off x="3453842" y="1726777"/>
              <a:ext cx="2165503" cy="374592"/>
            </a:xfrm>
            <a:prstGeom prst="rect">
              <a:avLst/>
            </a:prstGeom>
            <a:noFill/>
          </p:spPr>
          <p:txBody>
            <a:bodyPr wrap="square" rtlCol="0">
              <a:spAutoFit/>
            </a:bodyPr>
            <a:lstStyle/>
            <a:p>
              <a:r>
                <a:rPr lang="en-US" dirty="0"/>
                <a:t>I</a:t>
              </a:r>
              <a:r>
                <a:rPr lang="en-US" dirty="0" smtClean="0"/>
                <a:t>nference</a:t>
              </a:r>
              <a:endParaRPr lang="en-US" dirty="0"/>
            </a:p>
          </p:txBody>
        </p:sp>
        <p:sp>
          <p:nvSpPr>
            <p:cNvPr id="6" name="TextBox 5"/>
            <p:cNvSpPr txBox="1"/>
            <p:nvPr/>
          </p:nvSpPr>
          <p:spPr>
            <a:xfrm>
              <a:off x="977675" y="2667825"/>
              <a:ext cx="2311698" cy="369332"/>
            </a:xfrm>
            <a:prstGeom prst="rect">
              <a:avLst/>
            </a:prstGeom>
            <a:noFill/>
          </p:spPr>
          <p:txBody>
            <a:bodyPr wrap="square" rtlCol="0">
              <a:spAutoFit/>
            </a:bodyPr>
            <a:lstStyle/>
            <a:p>
              <a:r>
                <a:rPr lang="en-US" dirty="0" smtClean="0"/>
                <a:t>Immediate inference</a:t>
              </a:r>
              <a:endParaRPr lang="en-US" dirty="0"/>
            </a:p>
          </p:txBody>
        </p:sp>
        <p:sp>
          <p:nvSpPr>
            <p:cNvPr id="8" name="TextBox 7"/>
            <p:cNvSpPr txBox="1"/>
            <p:nvPr/>
          </p:nvSpPr>
          <p:spPr>
            <a:xfrm>
              <a:off x="4696494" y="2667825"/>
              <a:ext cx="2658909" cy="646331"/>
            </a:xfrm>
            <a:prstGeom prst="rect">
              <a:avLst/>
            </a:prstGeom>
            <a:noFill/>
          </p:spPr>
          <p:txBody>
            <a:bodyPr wrap="square" rtlCol="0">
              <a:spAutoFit/>
            </a:bodyPr>
            <a:lstStyle/>
            <a:p>
              <a:r>
                <a:rPr lang="en-US" dirty="0" smtClean="0"/>
                <a:t>Mediate inference (Syllogism)</a:t>
              </a:r>
              <a:endParaRPr lang="en-US" dirty="0"/>
            </a:p>
          </p:txBody>
        </p:sp>
        <p:cxnSp>
          <p:nvCxnSpPr>
            <p:cNvPr id="10" name="Straight Arrow Connector 9"/>
            <p:cNvCxnSpPr>
              <a:endCxn id="6" idx="0"/>
            </p:cNvCxnSpPr>
            <p:nvPr/>
          </p:nvCxnSpPr>
          <p:spPr>
            <a:xfrm flipH="1">
              <a:off x="2133524" y="2101369"/>
              <a:ext cx="1320318" cy="566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4" idx="2"/>
            </p:cNvCxnSpPr>
            <p:nvPr/>
          </p:nvCxnSpPr>
          <p:spPr>
            <a:xfrm>
              <a:off x="4536594" y="2101369"/>
              <a:ext cx="1192397" cy="56645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133006" y="3709373"/>
              <a:ext cx="2028447" cy="369332"/>
            </a:xfrm>
            <a:prstGeom prst="rect">
              <a:avLst/>
            </a:prstGeom>
            <a:noFill/>
          </p:spPr>
          <p:txBody>
            <a:bodyPr wrap="square" rtlCol="0">
              <a:spAutoFit/>
            </a:bodyPr>
            <a:lstStyle/>
            <a:p>
              <a:r>
                <a:rPr lang="en-US" dirty="0" smtClean="0"/>
                <a:t>Eduction</a:t>
              </a:r>
              <a:endParaRPr lang="en-US" dirty="0"/>
            </a:p>
          </p:txBody>
        </p:sp>
        <p:sp>
          <p:nvSpPr>
            <p:cNvPr id="14" name="TextBox 13"/>
            <p:cNvSpPr txBox="1"/>
            <p:nvPr/>
          </p:nvSpPr>
          <p:spPr>
            <a:xfrm>
              <a:off x="301752" y="4604738"/>
              <a:ext cx="2156367" cy="369332"/>
            </a:xfrm>
            <a:prstGeom prst="rect">
              <a:avLst/>
            </a:prstGeom>
            <a:noFill/>
          </p:spPr>
          <p:txBody>
            <a:bodyPr wrap="square" rtlCol="0">
              <a:spAutoFit/>
            </a:bodyPr>
            <a:lstStyle/>
            <a:p>
              <a:r>
                <a:rPr lang="en-US" dirty="0" smtClean="0"/>
                <a:t>Conversion</a:t>
              </a:r>
              <a:endParaRPr lang="en-US" dirty="0"/>
            </a:p>
          </p:txBody>
        </p:sp>
        <p:sp>
          <p:nvSpPr>
            <p:cNvPr id="15" name="TextBox 14"/>
            <p:cNvSpPr txBox="1"/>
            <p:nvPr/>
          </p:nvSpPr>
          <p:spPr>
            <a:xfrm>
              <a:off x="1395097" y="5057680"/>
              <a:ext cx="2126043" cy="369332"/>
            </a:xfrm>
            <a:prstGeom prst="rect">
              <a:avLst/>
            </a:prstGeom>
            <a:noFill/>
          </p:spPr>
          <p:txBody>
            <a:bodyPr wrap="square" rtlCol="0">
              <a:spAutoFit/>
            </a:bodyPr>
            <a:lstStyle/>
            <a:p>
              <a:r>
                <a:rPr lang="en-US" dirty="0" smtClean="0"/>
                <a:t>Contraposition</a:t>
              </a:r>
              <a:endParaRPr lang="en-US" dirty="0"/>
            </a:p>
          </p:txBody>
        </p:sp>
        <p:sp>
          <p:nvSpPr>
            <p:cNvPr id="16" name="TextBox 15"/>
            <p:cNvSpPr txBox="1"/>
            <p:nvPr/>
          </p:nvSpPr>
          <p:spPr>
            <a:xfrm>
              <a:off x="2960436" y="5427012"/>
              <a:ext cx="2165504" cy="369332"/>
            </a:xfrm>
            <a:prstGeom prst="rect">
              <a:avLst/>
            </a:prstGeom>
            <a:noFill/>
          </p:spPr>
          <p:txBody>
            <a:bodyPr wrap="square" rtlCol="0">
              <a:spAutoFit/>
            </a:bodyPr>
            <a:lstStyle/>
            <a:p>
              <a:r>
                <a:rPr lang="en-US" dirty="0" smtClean="0"/>
                <a:t>Obversion</a:t>
              </a:r>
              <a:endParaRPr lang="en-US" dirty="0"/>
            </a:p>
          </p:txBody>
        </p:sp>
        <p:sp>
          <p:nvSpPr>
            <p:cNvPr id="17" name="TextBox 16"/>
            <p:cNvSpPr txBox="1"/>
            <p:nvPr/>
          </p:nvSpPr>
          <p:spPr>
            <a:xfrm>
              <a:off x="4769591" y="3727646"/>
              <a:ext cx="2412207" cy="369332"/>
            </a:xfrm>
            <a:prstGeom prst="rect">
              <a:avLst/>
            </a:prstGeom>
            <a:noFill/>
          </p:spPr>
          <p:txBody>
            <a:bodyPr wrap="square" rtlCol="0">
              <a:spAutoFit/>
            </a:bodyPr>
            <a:lstStyle/>
            <a:p>
              <a:r>
                <a:rPr lang="en-US" dirty="0" smtClean="0"/>
                <a:t>Square of opposition</a:t>
              </a:r>
              <a:endParaRPr lang="en-US" dirty="0"/>
            </a:p>
          </p:txBody>
        </p:sp>
        <p:cxnSp>
          <p:nvCxnSpPr>
            <p:cNvPr id="19" name="Straight Arrow Connector 18"/>
            <p:cNvCxnSpPr>
              <a:stCxn id="6" idx="2"/>
            </p:cNvCxnSpPr>
            <p:nvPr/>
          </p:nvCxnSpPr>
          <p:spPr>
            <a:xfrm flipH="1">
              <a:off x="1726921" y="3037157"/>
              <a:ext cx="406603" cy="78185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a:stCxn id="6" idx="2"/>
              <a:endCxn id="17" idx="0"/>
            </p:cNvCxnSpPr>
            <p:nvPr/>
          </p:nvCxnSpPr>
          <p:spPr>
            <a:xfrm>
              <a:off x="2133524" y="3037157"/>
              <a:ext cx="3842171" cy="69048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Arrow Connector 22"/>
            <p:cNvCxnSpPr/>
            <p:nvPr/>
          </p:nvCxnSpPr>
          <p:spPr>
            <a:xfrm>
              <a:off x="1726921" y="4078705"/>
              <a:ext cx="0" cy="62653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endCxn id="15" idx="0"/>
            </p:cNvCxnSpPr>
            <p:nvPr/>
          </p:nvCxnSpPr>
          <p:spPr>
            <a:xfrm>
              <a:off x="1726921" y="4147919"/>
              <a:ext cx="731198" cy="90976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a:off x="1726921" y="4096978"/>
              <a:ext cx="1909664" cy="140312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4276184" y="4281572"/>
              <a:ext cx="1452807" cy="369332"/>
            </a:xfrm>
            <a:prstGeom prst="rect">
              <a:avLst/>
            </a:prstGeom>
            <a:noFill/>
          </p:spPr>
          <p:txBody>
            <a:bodyPr wrap="square" rtlCol="0">
              <a:spAutoFit/>
            </a:bodyPr>
            <a:lstStyle/>
            <a:p>
              <a:r>
                <a:rPr lang="en-US" dirty="0" smtClean="0"/>
                <a:t>Contrariety</a:t>
              </a:r>
              <a:endParaRPr lang="en-US" dirty="0"/>
            </a:p>
          </p:txBody>
        </p:sp>
        <p:sp>
          <p:nvSpPr>
            <p:cNvPr id="36" name="TextBox 35"/>
            <p:cNvSpPr txBox="1"/>
            <p:nvPr/>
          </p:nvSpPr>
          <p:spPr>
            <a:xfrm>
              <a:off x="4847256" y="4723511"/>
              <a:ext cx="1763469" cy="369332"/>
            </a:xfrm>
            <a:prstGeom prst="rect">
              <a:avLst/>
            </a:prstGeom>
            <a:noFill/>
          </p:spPr>
          <p:txBody>
            <a:bodyPr wrap="square" rtlCol="0">
              <a:spAutoFit/>
            </a:bodyPr>
            <a:lstStyle/>
            <a:p>
              <a:r>
                <a:rPr lang="en-US" dirty="0" smtClean="0"/>
                <a:t>Sub-contrariety</a:t>
              </a:r>
              <a:endParaRPr lang="en-US" dirty="0"/>
            </a:p>
          </p:txBody>
        </p:sp>
        <p:sp>
          <p:nvSpPr>
            <p:cNvPr id="37" name="TextBox 36"/>
            <p:cNvSpPr txBox="1"/>
            <p:nvPr/>
          </p:nvSpPr>
          <p:spPr>
            <a:xfrm>
              <a:off x="5619345" y="5262559"/>
              <a:ext cx="1662961" cy="369332"/>
            </a:xfrm>
            <a:prstGeom prst="rect">
              <a:avLst/>
            </a:prstGeom>
            <a:noFill/>
          </p:spPr>
          <p:txBody>
            <a:bodyPr wrap="square" rtlCol="0">
              <a:spAutoFit/>
            </a:bodyPr>
            <a:lstStyle/>
            <a:p>
              <a:r>
                <a:rPr lang="en-US" dirty="0" smtClean="0"/>
                <a:t>Alternation</a:t>
              </a:r>
              <a:endParaRPr lang="en-US" dirty="0"/>
            </a:p>
          </p:txBody>
        </p:sp>
        <p:sp>
          <p:nvSpPr>
            <p:cNvPr id="38" name="TextBox 37"/>
            <p:cNvSpPr txBox="1"/>
            <p:nvPr/>
          </p:nvSpPr>
          <p:spPr>
            <a:xfrm>
              <a:off x="6185849" y="5796344"/>
              <a:ext cx="1991898" cy="369332"/>
            </a:xfrm>
            <a:prstGeom prst="rect">
              <a:avLst/>
            </a:prstGeom>
            <a:noFill/>
          </p:spPr>
          <p:txBody>
            <a:bodyPr wrap="square" rtlCol="0">
              <a:spAutoFit/>
            </a:bodyPr>
            <a:lstStyle/>
            <a:p>
              <a:r>
                <a:rPr lang="en-US" dirty="0" smtClean="0"/>
                <a:t>Contradiction</a:t>
              </a:r>
              <a:endParaRPr lang="en-US" dirty="0"/>
            </a:p>
          </p:txBody>
        </p:sp>
        <p:cxnSp>
          <p:nvCxnSpPr>
            <p:cNvPr id="40" name="Straight Arrow Connector 39"/>
            <p:cNvCxnSpPr>
              <a:stCxn id="17" idx="2"/>
              <a:endCxn id="35" idx="0"/>
            </p:cNvCxnSpPr>
            <p:nvPr/>
          </p:nvCxnSpPr>
          <p:spPr>
            <a:xfrm flipH="1">
              <a:off x="5002588" y="4096978"/>
              <a:ext cx="973107" cy="1845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stCxn id="17" idx="2"/>
              <a:endCxn id="36" idx="0"/>
            </p:cNvCxnSpPr>
            <p:nvPr/>
          </p:nvCxnSpPr>
          <p:spPr>
            <a:xfrm flipH="1">
              <a:off x="5728991" y="4096978"/>
              <a:ext cx="246704" cy="62653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a:stCxn id="17" idx="2"/>
              <a:endCxn id="37" idx="0"/>
            </p:cNvCxnSpPr>
            <p:nvPr/>
          </p:nvCxnSpPr>
          <p:spPr>
            <a:xfrm>
              <a:off x="5975695" y="4096978"/>
              <a:ext cx="475131" cy="116558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17" idx="2"/>
              <a:endCxn id="38" idx="0"/>
            </p:cNvCxnSpPr>
            <p:nvPr/>
          </p:nvCxnSpPr>
          <p:spPr>
            <a:xfrm>
              <a:off x="5975695" y="4096978"/>
              <a:ext cx="1206103" cy="16993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2879266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As a form of immediate inference, eduction addresses the question of the validity of inferences from one proposition directly to another</a:t>
            </a:r>
          </a:p>
          <a:p>
            <a:r>
              <a:rPr lang="en-US" dirty="0" smtClean="0"/>
              <a:t>There are three kinds of eduction: </a:t>
            </a:r>
            <a:r>
              <a:rPr lang="en-US" b="1" dirty="0" smtClean="0"/>
              <a:t>conversion</a:t>
            </a:r>
            <a:r>
              <a:rPr lang="en-US" dirty="0" smtClean="0"/>
              <a:t>, </a:t>
            </a:r>
            <a:r>
              <a:rPr lang="en-US" b="1" dirty="0" smtClean="0"/>
              <a:t>contraposition</a:t>
            </a:r>
            <a:r>
              <a:rPr lang="en-US" dirty="0" smtClean="0"/>
              <a:t> and </a:t>
            </a:r>
            <a:r>
              <a:rPr lang="en-US" b="1" dirty="0" smtClean="0"/>
              <a:t>obversion </a:t>
            </a:r>
          </a:p>
          <a:p>
            <a:r>
              <a:rPr lang="en-US" dirty="0" smtClean="0"/>
              <a:t>In each of these operations, we distinguish between the merely </a:t>
            </a:r>
            <a:r>
              <a:rPr lang="en-US" i="1" dirty="0" smtClean="0"/>
              <a:t>technical</a:t>
            </a:r>
            <a:r>
              <a:rPr lang="en-US" dirty="0" smtClean="0"/>
              <a:t> operation and the </a:t>
            </a:r>
            <a:r>
              <a:rPr lang="en-US" i="1" dirty="0" smtClean="0"/>
              <a:t>valid</a:t>
            </a:r>
            <a:r>
              <a:rPr lang="en-US" dirty="0" smtClean="0"/>
              <a:t> operation</a:t>
            </a:r>
          </a:p>
        </p:txBody>
      </p:sp>
    </p:spTree>
    <p:extLst>
      <p:ext uri="{BB962C8B-B14F-4D97-AF65-F5344CB8AC3E}">
        <p14:creationId xmlns:p14="http://schemas.microsoft.com/office/powerpoint/2010/main" val="27182841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a:t>
            </a:r>
            <a:r>
              <a:rPr lang="en-US" dirty="0" smtClean="0"/>
              <a:t>erminology used in eduction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You don’t need to remember the following name (they’re given just for completeness)</a:t>
            </a:r>
          </a:p>
          <a:p>
            <a:r>
              <a:rPr lang="en-US" dirty="0" smtClean="0"/>
              <a:t>In the operation of </a:t>
            </a:r>
            <a:r>
              <a:rPr lang="en-US" i="1" dirty="0" smtClean="0"/>
              <a:t>conversion</a:t>
            </a:r>
            <a:r>
              <a:rPr lang="en-US" dirty="0" smtClean="0"/>
              <a:t>, the proposition to be converted is called the </a:t>
            </a:r>
            <a:r>
              <a:rPr lang="en-US" i="1" dirty="0" smtClean="0"/>
              <a:t>convertend</a:t>
            </a:r>
            <a:r>
              <a:rPr lang="en-US" dirty="0" smtClean="0"/>
              <a:t> and the result of the operation is called the </a:t>
            </a:r>
            <a:r>
              <a:rPr lang="en-US" i="1" dirty="0" smtClean="0"/>
              <a:t>converse</a:t>
            </a:r>
          </a:p>
          <a:p>
            <a:r>
              <a:rPr lang="en-US" dirty="0" smtClean="0"/>
              <a:t>In the operation of </a:t>
            </a:r>
            <a:r>
              <a:rPr lang="en-US" i="1" dirty="0" smtClean="0"/>
              <a:t>contraposition</a:t>
            </a:r>
            <a:r>
              <a:rPr lang="en-US" dirty="0" smtClean="0"/>
              <a:t>, the proposition to be contraposed is called the </a:t>
            </a:r>
            <a:r>
              <a:rPr lang="en-US" i="1" dirty="0" smtClean="0"/>
              <a:t>contraponend</a:t>
            </a:r>
            <a:r>
              <a:rPr lang="en-US" dirty="0" smtClean="0"/>
              <a:t> and the result of the operation is called the </a:t>
            </a:r>
            <a:r>
              <a:rPr lang="en-US" i="1" dirty="0" smtClean="0"/>
              <a:t>contraposive</a:t>
            </a:r>
          </a:p>
          <a:p>
            <a:r>
              <a:rPr lang="en-US" dirty="0" smtClean="0"/>
              <a:t>In the operation of </a:t>
            </a:r>
            <a:r>
              <a:rPr lang="en-US" i="1" dirty="0" smtClean="0"/>
              <a:t>obversion</a:t>
            </a:r>
            <a:r>
              <a:rPr lang="en-US" dirty="0" smtClean="0"/>
              <a:t>, the proposition to be obverted is called the </a:t>
            </a:r>
            <a:r>
              <a:rPr lang="en-US" i="1" dirty="0" smtClean="0"/>
              <a:t>obvertend</a:t>
            </a:r>
            <a:r>
              <a:rPr lang="en-US" dirty="0" smtClean="0"/>
              <a:t> and the result of the operation is called the </a:t>
            </a:r>
            <a:r>
              <a:rPr lang="en-US" i="1" dirty="0" smtClean="0"/>
              <a:t>obverse</a:t>
            </a:r>
            <a:endParaRPr lang="en-US" i="1" dirty="0"/>
          </a:p>
        </p:txBody>
      </p:sp>
    </p:spTree>
    <p:extLst>
      <p:ext uri="{BB962C8B-B14F-4D97-AF65-F5344CB8AC3E}">
        <p14:creationId xmlns:p14="http://schemas.microsoft.com/office/powerpoint/2010/main" val="25207765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Conversion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a:t>Let’s begin with conversion</a:t>
            </a:r>
          </a:p>
          <a:p>
            <a:r>
              <a:rPr lang="en-US" dirty="0" smtClean="0"/>
              <a:t>To convert a proposition, simply have its subject and predicate switch places. So, for example, to convert the proposition SAP, we have S take the place of P and P take the place of S, arriving at PAS</a:t>
            </a:r>
          </a:p>
          <a:p>
            <a:r>
              <a:rPr lang="en-US" dirty="0"/>
              <a:t>SAP converts to PAS</a:t>
            </a:r>
          </a:p>
          <a:p>
            <a:r>
              <a:rPr lang="en-US" dirty="0"/>
              <a:t>SEP converts to PES</a:t>
            </a:r>
          </a:p>
          <a:p>
            <a:r>
              <a:rPr lang="en-US" dirty="0"/>
              <a:t>SIP converts to PIS</a:t>
            </a:r>
          </a:p>
          <a:p>
            <a:r>
              <a:rPr lang="en-US" dirty="0"/>
              <a:t>SOP converts to POS</a:t>
            </a:r>
          </a:p>
          <a:p>
            <a:r>
              <a:rPr lang="en-US" dirty="0"/>
              <a:t>(From now on, we can effectively ignore singular propositions)</a:t>
            </a:r>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114056206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So, we can </a:t>
            </a:r>
            <a:r>
              <a:rPr lang="en-US" i="1" dirty="0" smtClean="0"/>
              <a:t>technically</a:t>
            </a:r>
            <a:r>
              <a:rPr lang="en-US" dirty="0" smtClean="0"/>
              <a:t> convert all four kinds of proposition. Which ones can we convert validly? Let’s test our intuitions</a:t>
            </a:r>
          </a:p>
          <a:p>
            <a:r>
              <a:rPr lang="en-US" dirty="0" smtClean="0"/>
              <a:t>Take a universal affirmative proposition, SAP, where S: logicians, and P: superintelligent people. SAP = “all logicians are superintelligent people”. Converting SAP we arrive at PAS, which = “all superintelligent people are logicians”. If SAP were true, would PAS have to be true as well? </a:t>
            </a:r>
            <a:endParaRPr lang="en-US" dirty="0"/>
          </a:p>
          <a:p>
            <a:r>
              <a:rPr lang="en-US" dirty="0" smtClean="0"/>
              <a:t>Think about this for a moment or two before continuing</a:t>
            </a:r>
            <a:endParaRPr lang="en-US" dirty="0"/>
          </a:p>
        </p:txBody>
      </p:sp>
    </p:spTree>
    <p:extLst>
      <p:ext uri="{BB962C8B-B14F-4D97-AF65-F5344CB8AC3E}">
        <p14:creationId xmlns:p14="http://schemas.microsoft.com/office/powerpoint/2010/main" val="41380153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2159</Words>
  <Application>Microsoft Macintosh PowerPoint</Application>
  <PresentationFormat>On-screen Show (4:3)</PresentationFormat>
  <Paragraphs>198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Civic</vt:lpstr>
      <vt:lpstr>Inference—at last!</vt:lpstr>
      <vt:lpstr>Definition of validity</vt:lpstr>
      <vt:lpstr>Inference—immediate and mediate</vt:lpstr>
      <vt:lpstr>PowerPoint Presentation</vt:lpstr>
      <vt:lpstr>Kinds of Inference</vt:lpstr>
      <vt:lpstr>PowerPoint Presentation</vt:lpstr>
      <vt:lpstr>Terminology used in eduction</vt:lpstr>
      <vt:lpstr>Conversion</vt:lpstr>
      <vt:lpstr>PowerPoint Presentation</vt:lpstr>
      <vt:lpstr>PowerPoint Presentation</vt:lpstr>
      <vt:lpstr>PowerPoint Presentation</vt:lpstr>
      <vt:lpstr>PowerPoint Presentation</vt:lpstr>
      <vt:lpstr>PowerPoint Presentation</vt:lpstr>
      <vt:lpstr>Exception</vt:lpstr>
      <vt:lpstr>Summary conversion</vt:lpstr>
      <vt:lpstr>Contraposition</vt:lpstr>
      <vt:lpstr>PowerPoint Presentation</vt:lpstr>
      <vt:lpstr>PowerPoint Presentation</vt:lpstr>
      <vt:lpstr>PowerPoint Presentation</vt:lpstr>
      <vt:lpstr>PowerPoint Presentation</vt:lpstr>
      <vt:lpstr>Obversion</vt:lpstr>
      <vt:lpstr>PowerPoint Presentation</vt:lpstr>
      <vt:lpstr>Table of eductive operations</vt:lpstr>
      <vt:lpstr>Conservation of extension/distribution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Extension/Distribution of Terms</vt:lpstr>
      <vt:lpstr>Further references</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Inference—at last!</dc:title>
  <dc:creator>Gerard Casey</dc:creator>
  <cp:lastModifiedBy>Gerard Casey</cp:lastModifiedBy>
  <cp:revision>1</cp:revision>
  <dcterms:created xsi:type="dcterms:W3CDTF">2012-09-24T19:39:10Z</dcterms:created>
  <dcterms:modified xsi:type="dcterms:W3CDTF">2012-09-24T19:39:48Z</dcterms:modified>
</cp:coreProperties>
</file>