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5" d="100"/>
          <a:sy n="105" d="100"/>
        </p:scale>
        <p:origin x="-120" y="-1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47"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printerSettings" Target="printerSettings/printerSettings1.bin"/><Relationship Id="rId44" Type="http://schemas.openxmlformats.org/officeDocument/2006/relationships/presProps" Target="presProps.xml"/><Relationship Id="rId4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fld id="{C2AB31D0-6681-D847-B89E-40CE4DA7458E}" type="datetimeFigureOut">
              <a:rPr lang="en-US" smtClean="0"/>
              <a:t>24/09/2012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1BD5781-951F-6043-8E8B-32B808FF8874}"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C2AB31D0-6681-D847-B89E-40CE4DA7458E}"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BD5781-951F-6043-8E8B-32B808FF8874}"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11BD5781-951F-6043-8E8B-32B808FF8874}"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C2AB31D0-6681-D847-B89E-40CE4DA7458E}"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C2AB31D0-6681-D847-B89E-40CE4DA7458E}"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11BD5781-951F-6043-8E8B-32B808FF8874}"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C2AB31D0-6681-D847-B89E-40CE4DA7458E}" type="datetimeFigureOut">
              <a:rPr lang="en-US" smtClean="0"/>
              <a:t>24/09/2012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1BD5781-951F-6043-8E8B-32B808FF8874}"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C2AB31D0-6681-D847-B89E-40CE4DA7458E}" type="datetimeFigureOut">
              <a:rPr lang="en-US" smtClean="0"/>
              <a:t>24/09/2012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BD5781-951F-6043-8E8B-32B808FF8874}"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fld id="{C2AB31D0-6681-D847-B89E-40CE4DA7458E}" type="datetimeFigureOut">
              <a:rPr lang="en-US" smtClean="0"/>
              <a:t>24/09/2012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11BD5781-951F-6043-8E8B-32B808FF8874}" type="slidenum">
              <a:rPr lang="en-US" smtClean="0"/>
              <a:t>‹#›</a:t>
            </a:fld>
            <a:endParaRPr lang="en-US"/>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C2AB31D0-6681-D847-B89E-40CE4DA7458E}" type="datetimeFigureOut">
              <a:rPr lang="en-US" smtClean="0"/>
              <a:t>24/09/2012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11BD5781-951F-6043-8E8B-32B808FF887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C2AB31D0-6681-D847-B89E-40CE4DA7458E}" type="datetimeFigureOut">
              <a:rPr lang="en-US" smtClean="0"/>
              <a:t>24/09/2012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1BD5781-951F-6043-8E8B-32B808FF887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1BD5781-951F-6043-8E8B-32B808FF8874}"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C2AB31D0-6681-D847-B89E-40CE4DA7458E}" type="datetimeFigureOut">
              <a:rPr lang="en-US" smtClean="0"/>
              <a:t>24/09/2012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11BD5781-951F-6043-8E8B-32B808FF8874}"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2AB31D0-6681-D847-B89E-40CE4DA7458E}" type="datetimeFigureOut">
              <a:rPr lang="en-US" smtClean="0"/>
              <a:t>24/09/2012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2AB31D0-6681-D847-B89E-40CE4DA7458E}" type="datetimeFigureOut">
              <a:rPr lang="en-US" smtClean="0"/>
              <a:t>24/09/2012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1BD5781-951F-6043-8E8B-32B808FF8874}"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What we’ve just been dealing with can be a little difficult to comprehend in the abstract. Some exercises will usually make matters evident or reveal any difficulties you may be having</a:t>
            </a:r>
          </a:p>
          <a:p>
            <a:r>
              <a:rPr lang="en-US" dirty="0" smtClean="0"/>
              <a:t>What follows is a general procedure to follow and a set of exercises for you to attempt</a:t>
            </a:r>
          </a:p>
          <a:p>
            <a:endParaRPr lang="en-US" dirty="0"/>
          </a:p>
        </p:txBody>
      </p:sp>
    </p:spTree>
    <p:extLst>
      <p:ext uri="{BB962C8B-B14F-4D97-AF65-F5344CB8AC3E}">
        <p14:creationId xmlns:p14="http://schemas.microsoft.com/office/powerpoint/2010/main" val="20496393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Exercises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pPr lvl="0"/>
            <a:r>
              <a:rPr lang="en-US" dirty="0"/>
              <a:t>(6) John Robinson is the president of Rosco</a:t>
            </a:r>
          </a:p>
          <a:p>
            <a:pPr lvl="0"/>
            <a:r>
              <a:rPr lang="en-US" dirty="0"/>
              <a:t>(7) Some businessmen are not able to meet their obligations</a:t>
            </a:r>
          </a:p>
          <a:p>
            <a:pPr lvl="0"/>
            <a:r>
              <a:rPr lang="en-US" dirty="0"/>
              <a:t>(8) Every house in the estate is not abandoned</a:t>
            </a:r>
          </a:p>
          <a:p>
            <a:pPr lvl="0"/>
            <a:r>
              <a:rPr lang="en-US" dirty="0"/>
              <a:t>(9) Every disease is nonincurable</a:t>
            </a:r>
          </a:p>
          <a:p>
            <a:pPr lvl="0"/>
            <a:r>
              <a:rPr lang="en-US" dirty="0"/>
              <a:t>(10) Some pyramids were built by the ancient Egyptians</a:t>
            </a:r>
          </a:p>
          <a:p>
            <a:pPr lvl="0"/>
            <a:r>
              <a:rPr lang="en-US" dirty="0"/>
              <a:t>(11) No one who is unintelligent is expected to succeed</a:t>
            </a:r>
          </a:p>
          <a:p>
            <a:pPr lvl="0"/>
            <a:r>
              <a:rPr lang="en-US" dirty="0"/>
              <a:t>(12) No spaceship is indestructible</a:t>
            </a:r>
          </a:p>
          <a:p>
            <a:endParaRPr lang="en-US" dirty="0"/>
          </a:p>
        </p:txBody>
      </p:sp>
    </p:spTree>
    <p:extLst>
      <p:ext uri="{BB962C8B-B14F-4D97-AF65-F5344CB8AC3E}">
        <p14:creationId xmlns:p14="http://schemas.microsoft.com/office/powerpoint/2010/main" val="42886267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Exercises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pPr lvl="0"/>
            <a:r>
              <a:rPr lang="en-US" dirty="0"/>
              <a:t>(13) Switzerland is a neutral country</a:t>
            </a:r>
          </a:p>
          <a:p>
            <a:pPr lvl="0"/>
            <a:r>
              <a:rPr lang="en-US" dirty="0"/>
              <a:t>(14) Every silhouette does not present a good likeness </a:t>
            </a:r>
          </a:p>
          <a:p>
            <a:pPr lvl="0"/>
            <a:r>
              <a:rPr lang="en-US" dirty="0"/>
              <a:t>(15) No grapes are unfermented</a:t>
            </a:r>
          </a:p>
          <a:p>
            <a:pPr lvl="0"/>
            <a:r>
              <a:rPr lang="en-US" dirty="0"/>
              <a:t>(16) Some students who are not clever are </a:t>
            </a:r>
            <a:r>
              <a:rPr lang="en-US" dirty="0" smtClean="0"/>
              <a:t>hard-working  </a:t>
            </a:r>
          </a:p>
          <a:p>
            <a:pPr lvl="0"/>
            <a:r>
              <a:rPr lang="en-US" dirty="0" smtClean="0"/>
              <a:t>(</a:t>
            </a:r>
            <a:r>
              <a:rPr lang="en-US" dirty="0"/>
              <a:t>17) No potatoes have been peeled</a:t>
            </a:r>
          </a:p>
          <a:p>
            <a:pPr lvl="0"/>
            <a:r>
              <a:rPr lang="en-US" dirty="0"/>
              <a:t>(18) Not every employee has been </a:t>
            </a:r>
            <a:r>
              <a:rPr lang="en-US" dirty="0" smtClean="0"/>
              <a:t>paid</a:t>
            </a:r>
            <a:endParaRPr lang="en-US" dirty="0"/>
          </a:p>
        </p:txBody>
      </p:sp>
    </p:spTree>
    <p:extLst>
      <p:ext uri="{BB962C8B-B14F-4D97-AF65-F5344CB8AC3E}">
        <p14:creationId xmlns:p14="http://schemas.microsoft.com/office/powerpoint/2010/main" val="34213734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Exercises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pPr lvl="0"/>
            <a:r>
              <a:rPr lang="en-US" dirty="0"/>
              <a:t>(19) Some conscientious objectors are not draft evaders</a:t>
            </a:r>
          </a:p>
          <a:p>
            <a:pPr lvl="0"/>
            <a:r>
              <a:rPr lang="en-US" dirty="0"/>
              <a:t>(20) Not all who are good die young</a:t>
            </a:r>
          </a:p>
          <a:p>
            <a:pPr lvl="0"/>
            <a:r>
              <a:rPr lang="en-US" dirty="0"/>
              <a:t>(21) Some people who are not intelligent are not unsuccessful</a:t>
            </a:r>
          </a:p>
          <a:p>
            <a:pPr lvl="0"/>
            <a:r>
              <a:rPr lang="en-US" dirty="0"/>
              <a:t>(22) No ostrich has useful wings</a:t>
            </a:r>
          </a:p>
          <a:p>
            <a:pPr lvl="0"/>
            <a:r>
              <a:rPr lang="en-US" dirty="0"/>
              <a:t>(23) Some picture windows open out onto country landscapes</a:t>
            </a:r>
          </a:p>
          <a:p>
            <a:pPr lvl="0"/>
            <a:r>
              <a:rPr lang="en-US" dirty="0"/>
              <a:t>(24) Some poor engineers are not scientists</a:t>
            </a:r>
          </a:p>
          <a:p>
            <a:endParaRPr lang="en-US" dirty="0"/>
          </a:p>
        </p:txBody>
      </p:sp>
    </p:spTree>
    <p:extLst>
      <p:ext uri="{BB962C8B-B14F-4D97-AF65-F5344CB8AC3E}">
        <p14:creationId xmlns:p14="http://schemas.microsoft.com/office/powerpoint/2010/main" val="12797987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Exercises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pPr lvl="0"/>
            <a:r>
              <a:rPr lang="en-US" dirty="0"/>
              <a:t>(25) No non-teachers are university graduates</a:t>
            </a:r>
          </a:p>
          <a:p>
            <a:pPr lvl="0"/>
            <a:r>
              <a:rPr lang="en-US" dirty="0"/>
              <a:t>(26) All philosophers are academics</a:t>
            </a:r>
          </a:p>
          <a:p>
            <a:pPr lvl="0"/>
            <a:r>
              <a:rPr lang="en-US" dirty="0"/>
              <a:t>(27) The clock is an instrument for telling time</a:t>
            </a:r>
          </a:p>
          <a:p>
            <a:pPr lvl="0"/>
            <a:r>
              <a:rPr lang="en-US" dirty="0"/>
              <a:t>(28) Gold is a metal </a:t>
            </a:r>
            <a:endParaRPr lang="en-US" dirty="0" smtClean="0"/>
          </a:p>
          <a:p>
            <a:r>
              <a:rPr lang="en-US" dirty="0" smtClean="0"/>
              <a:t>(29) Bats </a:t>
            </a:r>
            <a:r>
              <a:rPr lang="en-US" dirty="0"/>
              <a:t>are mammals</a:t>
            </a:r>
          </a:p>
          <a:p>
            <a:r>
              <a:rPr lang="en-US" dirty="0" smtClean="0"/>
              <a:t>(30) Cockroaches </a:t>
            </a:r>
            <a:r>
              <a:rPr lang="en-US" dirty="0"/>
              <a:t>are unwelcome visitors in the kitchen</a:t>
            </a:r>
          </a:p>
          <a:p>
            <a:pPr lvl="0"/>
            <a:endParaRPr lang="en-US" dirty="0" smtClean="0"/>
          </a:p>
          <a:p>
            <a:pPr marL="0" indent="0">
              <a:buNone/>
            </a:pPr>
            <a:endParaRPr lang="en-US" dirty="0"/>
          </a:p>
          <a:p>
            <a:endParaRPr lang="en-US" dirty="0"/>
          </a:p>
        </p:txBody>
      </p:sp>
    </p:spTree>
    <p:extLst>
      <p:ext uri="{BB962C8B-B14F-4D97-AF65-F5344CB8AC3E}">
        <p14:creationId xmlns:p14="http://schemas.microsoft.com/office/powerpoint/2010/main" val="5294306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Exercises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31. Some </a:t>
            </a:r>
            <a:r>
              <a:rPr lang="en-US" dirty="0"/>
              <a:t>habits of thought do not improve decision-making</a:t>
            </a:r>
          </a:p>
          <a:p>
            <a:r>
              <a:rPr lang="en-US" dirty="0" smtClean="0"/>
              <a:t>32. Vegetarians </a:t>
            </a:r>
            <a:r>
              <a:rPr lang="en-US" dirty="0"/>
              <a:t>never eat meat</a:t>
            </a:r>
          </a:p>
          <a:p>
            <a:r>
              <a:rPr lang="en-US" dirty="0" smtClean="0"/>
              <a:t>33. Any </a:t>
            </a:r>
            <a:r>
              <a:rPr lang="en-US" dirty="0"/>
              <a:t>athlete who receives payment for a performance is not an amateur</a:t>
            </a:r>
          </a:p>
          <a:p>
            <a:r>
              <a:rPr lang="en-US" dirty="0" smtClean="0"/>
              <a:t>34. </a:t>
            </a:r>
            <a:r>
              <a:rPr lang="en-US" dirty="0"/>
              <a:t>Every book Elizabeth owns has her initials on it</a:t>
            </a:r>
          </a:p>
          <a:p>
            <a:r>
              <a:rPr lang="en-US" dirty="0" smtClean="0"/>
              <a:t>35. </a:t>
            </a:r>
            <a:r>
              <a:rPr lang="en-US" dirty="0"/>
              <a:t>Good scholars are not always interesting lecturers</a:t>
            </a:r>
          </a:p>
          <a:p>
            <a:r>
              <a:rPr lang="en-US" dirty="0" smtClean="0"/>
              <a:t>36. Many </a:t>
            </a:r>
            <a:r>
              <a:rPr lang="en-US" dirty="0"/>
              <a:t>technical books are not widely read</a:t>
            </a:r>
          </a:p>
          <a:p>
            <a:pPr marL="0" indent="0">
              <a:buNone/>
            </a:pPr>
            <a:r>
              <a:rPr lang="en-US" dirty="0"/>
              <a:t>	 </a:t>
            </a:r>
          </a:p>
        </p:txBody>
      </p:sp>
    </p:spTree>
    <p:extLst>
      <p:ext uri="{BB962C8B-B14F-4D97-AF65-F5344CB8AC3E}">
        <p14:creationId xmlns:p14="http://schemas.microsoft.com/office/powerpoint/2010/main" val="13900469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Exercises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37. All prospective stockholders were invited to the introductory meeting</a:t>
            </a:r>
          </a:p>
          <a:p>
            <a:r>
              <a:rPr lang="en-US" dirty="0"/>
              <a:t>38. The dodo is </a:t>
            </a:r>
            <a:r>
              <a:rPr lang="en-US" dirty="0" smtClean="0"/>
              <a:t>extinct</a:t>
            </a:r>
          </a:p>
          <a:p>
            <a:endParaRPr lang="en-US" dirty="0"/>
          </a:p>
          <a:p>
            <a:r>
              <a:rPr lang="en-US" dirty="0" smtClean="0"/>
              <a:t>The solutions to the even-numbered propositions are coming up immediately. Do make sure that you have attempted the translations before continuing—</a:t>
            </a:r>
            <a:endParaRPr lang="en-US" dirty="0"/>
          </a:p>
        </p:txBody>
      </p:sp>
    </p:spTree>
    <p:extLst>
      <p:ext uri="{BB962C8B-B14F-4D97-AF65-F5344CB8AC3E}">
        <p14:creationId xmlns:p14="http://schemas.microsoft.com/office/powerpoint/2010/main" val="7764290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Solutions to Even-Numbered Exercises </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2</a:t>
            </a:r>
            <a:r>
              <a:rPr lang="en-US" dirty="0"/>
              <a:t>. B:   Bull; N   Animal with </a:t>
            </a:r>
            <a:r>
              <a:rPr lang="en-US" dirty="0" smtClean="0"/>
              <a:t>horns</a:t>
            </a:r>
          </a:p>
          <a:p>
            <a:r>
              <a:rPr lang="en-US" dirty="0" smtClean="0"/>
              <a:t>BE</a:t>
            </a:r>
            <a:r>
              <a:rPr lang="en-US" u="sng" dirty="0" smtClean="0"/>
              <a:t>N</a:t>
            </a:r>
            <a:endParaRPr lang="en-US" dirty="0"/>
          </a:p>
          <a:p>
            <a:r>
              <a:rPr lang="en-US" dirty="0"/>
              <a:t>4</a:t>
            </a:r>
            <a:r>
              <a:rPr lang="en-US" dirty="0" smtClean="0"/>
              <a:t>.</a:t>
            </a:r>
            <a:r>
              <a:rPr lang="en-US" dirty="0"/>
              <a:t> </a:t>
            </a:r>
            <a:r>
              <a:rPr lang="en-US" dirty="0" smtClean="0"/>
              <a:t>S</a:t>
            </a:r>
            <a:r>
              <a:rPr lang="en-US" dirty="0"/>
              <a:t>:   S</a:t>
            </a:r>
            <a:r>
              <a:rPr lang="en-US" dirty="0" smtClean="0"/>
              <a:t>tudents; X</a:t>
            </a:r>
            <a:r>
              <a:rPr lang="en-US" dirty="0"/>
              <a:t>:   </a:t>
            </a:r>
            <a:r>
              <a:rPr lang="en-US" dirty="0" smtClean="0"/>
              <a:t>People </a:t>
            </a:r>
            <a:r>
              <a:rPr lang="en-US" dirty="0"/>
              <a:t>who have prepared for exams</a:t>
            </a:r>
          </a:p>
          <a:p>
            <a:r>
              <a:rPr lang="en-US" dirty="0"/>
              <a:t>SI</a:t>
            </a:r>
            <a:r>
              <a:rPr lang="en-US" u="sng" dirty="0"/>
              <a:t>X</a:t>
            </a:r>
            <a:r>
              <a:rPr lang="en-US" dirty="0"/>
              <a:t> (or SOX)</a:t>
            </a:r>
          </a:p>
          <a:p>
            <a:r>
              <a:rPr lang="en-US" dirty="0"/>
              <a:t>6</a:t>
            </a:r>
            <a:r>
              <a:rPr lang="en-US" dirty="0" smtClean="0"/>
              <a:t>.</a:t>
            </a:r>
            <a:r>
              <a:rPr lang="en-US" dirty="0"/>
              <a:t> </a:t>
            </a:r>
            <a:r>
              <a:rPr lang="en-US" dirty="0" smtClean="0"/>
              <a:t>J</a:t>
            </a:r>
            <a:r>
              <a:rPr lang="en-US" dirty="0"/>
              <a:t>:   John </a:t>
            </a:r>
            <a:r>
              <a:rPr lang="en-US" dirty="0" smtClean="0"/>
              <a:t>Robinson; P</a:t>
            </a:r>
            <a:r>
              <a:rPr lang="en-US" dirty="0"/>
              <a:t>:   President of Rosco</a:t>
            </a:r>
          </a:p>
          <a:p>
            <a:r>
              <a:rPr lang="en-US" dirty="0" smtClean="0"/>
              <a:t>JA'P</a:t>
            </a:r>
            <a:endParaRPr lang="en-US" dirty="0"/>
          </a:p>
        </p:txBody>
      </p:sp>
    </p:spTree>
    <p:extLst>
      <p:ext uri="{BB962C8B-B14F-4D97-AF65-F5344CB8AC3E}">
        <p14:creationId xmlns:p14="http://schemas.microsoft.com/office/powerpoint/2010/main" val="11523712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Solutions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a:t>8</a:t>
            </a:r>
            <a:r>
              <a:rPr lang="en-US" dirty="0" smtClean="0"/>
              <a:t>. H</a:t>
            </a:r>
            <a:r>
              <a:rPr lang="en-US" dirty="0"/>
              <a:t>:   </a:t>
            </a:r>
            <a:r>
              <a:rPr lang="en-US" dirty="0" smtClean="0"/>
              <a:t>Houses </a:t>
            </a:r>
            <a:r>
              <a:rPr lang="en-US" dirty="0"/>
              <a:t>in the </a:t>
            </a:r>
            <a:r>
              <a:rPr lang="en-US" dirty="0" smtClean="0"/>
              <a:t>estate; B</a:t>
            </a:r>
            <a:r>
              <a:rPr lang="en-US" dirty="0"/>
              <a:t>:   </a:t>
            </a:r>
            <a:r>
              <a:rPr lang="en-US" dirty="0" smtClean="0"/>
              <a:t>Abandoned </a:t>
            </a:r>
            <a:r>
              <a:rPr lang="en-US" dirty="0"/>
              <a:t>houses</a:t>
            </a:r>
          </a:p>
          <a:p>
            <a:r>
              <a:rPr lang="en-US" dirty="0" smtClean="0"/>
              <a:t>HOB</a:t>
            </a:r>
          </a:p>
          <a:p>
            <a:r>
              <a:rPr lang="en-US" dirty="0"/>
              <a:t>10</a:t>
            </a:r>
            <a:r>
              <a:rPr lang="en-US" dirty="0" smtClean="0"/>
              <a:t>. P</a:t>
            </a:r>
            <a:r>
              <a:rPr lang="en-US" dirty="0"/>
              <a:t>:   P</a:t>
            </a:r>
            <a:r>
              <a:rPr lang="en-US" dirty="0" smtClean="0"/>
              <a:t>yramids; G</a:t>
            </a:r>
            <a:r>
              <a:rPr lang="en-US" dirty="0"/>
              <a:t>:   T</a:t>
            </a:r>
            <a:r>
              <a:rPr lang="en-US" dirty="0" smtClean="0"/>
              <a:t>hings </a:t>
            </a:r>
            <a:r>
              <a:rPr lang="en-US" dirty="0"/>
              <a:t>built by the ancient Egyptians</a:t>
            </a:r>
          </a:p>
          <a:p>
            <a:r>
              <a:rPr lang="en-US" dirty="0"/>
              <a:t>PIG</a:t>
            </a:r>
          </a:p>
          <a:p>
            <a:r>
              <a:rPr lang="en-US" dirty="0"/>
              <a:t>12</a:t>
            </a:r>
            <a:r>
              <a:rPr lang="en-US" dirty="0" smtClean="0"/>
              <a:t>. S</a:t>
            </a:r>
            <a:r>
              <a:rPr lang="en-US" dirty="0"/>
              <a:t>:   S</a:t>
            </a:r>
            <a:r>
              <a:rPr lang="en-US" dirty="0" smtClean="0"/>
              <a:t>paceship; D</a:t>
            </a:r>
            <a:r>
              <a:rPr lang="en-US" dirty="0"/>
              <a:t>: </a:t>
            </a:r>
            <a:r>
              <a:rPr lang="en-US" dirty="0" smtClean="0"/>
              <a:t> Destructible </a:t>
            </a:r>
            <a:r>
              <a:rPr lang="en-US" dirty="0"/>
              <a:t>thing</a:t>
            </a:r>
          </a:p>
          <a:p>
            <a:r>
              <a:rPr lang="en-US" dirty="0"/>
              <a:t>SE</a:t>
            </a:r>
            <a:r>
              <a:rPr lang="en-US" u="sng" dirty="0"/>
              <a:t>D</a:t>
            </a:r>
            <a:r>
              <a:rPr lang="en-US" dirty="0"/>
              <a:t> (or SAD)</a:t>
            </a:r>
          </a:p>
          <a:p>
            <a:r>
              <a:rPr lang="en-US" dirty="0"/>
              <a:t>14</a:t>
            </a:r>
            <a:r>
              <a:rPr lang="en-US" dirty="0" smtClean="0"/>
              <a:t>. S</a:t>
            </a:r>
            <a:r>
              <a:rPr lang="en-US" dirty="0"/>
              <a:t>:   S</a:t>
            </a:r>
            <a:r>
              <a:rPr lang="en-US" dirty="0" smtClean="0"/>
              <a:t>ilhouette; L</a:t>
            </a:r>
            <a:r>
              <a:rPr lang="en-US" dirty="0"/>
              <a:t>:   </a:t>
            </a:r>
            <a:r>
              <a:rPr lang="en-US" dirty="0" smtClean="0"/>
              <a:t>Thing </a:t>
            </a:r>
            <a:r>
              <a:rPr lang="en-US" dirty="0"/>
              <a:t>which presents a good likeness</a:t>
            </a:r>
          </a:p>
          <a:p>
            <a:r>
              <a:rPr lang="en-US" dirty="0"/>
              <a:t>SOL</a:t>
            </a:r>
          </a:p>
          <a:p>
            <a:endParaRPr lang="en-US" dirty="0"/>
          </a:p>
          <a:p>
            <a:endParaRPr lang="en-US" dirty="0"/>
          </a:p>
        </p:txBody>
      </p:sp>
    </p:spTree>
    <p:extLst>
      <p:ext uri="{BB962C8B-B14F-4D97-AF65-F5344CB8AC3E}">
        <p14:creationId xmlns:p14="http://schemas.microsoft.com/office/powerpoint/2010/main" val="30221079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Solutions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16. C</a:t>
            </a:r>
            <a:r>
              <a:rPr lang="en-US" dirty="0"/>
              <a:t>:   </a:t>
            </a:r>
            <a:r>
              <a:rPr lang="en-US" dirty="0" smtClean="0"/>
              <a:t>Clever students; H</a:t>
            </a:r>
            <a:r>
              <a:rPr lang="en-US" dirty="0"/>
              <a:t>:   </a:t>
            </a:r>
            <a:r>
              <a:rPr lang="en-US" dirty="0" smtClean="0"/>
              <a:t>Hard</a:t>
            </a:r>
            <a:r>
              <a:rPr lang="en-US" dirty="0"/>
              <a:t>-working students</a:t>
            </a:r>
          </a:p>
          <a:p>
            <a:r>
              <a:rPr lang="en-US" u="sng" dirty="0"/>
              <a:t>C</a:t>
            </a:r>
            <a:r>
              <a:rPr lang="en-US" dirty="0"/>
              <a:t>IH</a:t>
            </a:r>
          </a:p>
          <a:p>
            <a:r>
              <a:rPr lang="en-US" dirty="0"/>
              <a:t>18</a:t>
            </a:r>
            <a:r>
              <a:rPr lang="en-US" dirty="0" smtClean="0"/>
              <a:t>. M</a:t>
            </a:r>
            <a:r>
              <a:rPr lang="en-US" dirty="0"/>
              <a:t>:   E</a:t>
            </a:r>
            <a:r>
              <a:rPr lang="en-US" dirty="0" smtClean="0"/>
              <a:t>mployee; P</a:t>
            </a:r>
            <a:r>
              <a:rPr lang="en-US" dirty="0"/>
              <a:t>:   </a:t>
            </a:r>
            <a:r>
              <a:rPr lang="en-US" dirty="0" smtClean="0"/>
              <a:t>Person </a:t>
            </a:r>
            <a:r>
              <a:rPr lang="en-US" dirty="0"/>
              <a:t>who has been paid</a:t>
            </a:r>
          </a:p>
          <a:p>
            <a:r>
              <a:rPr lang="en-US" dirty="0"/>
              <a:t>MOP</a:t>
            </a:r>
          </a:p>
          <a:p>
            <a:r>
              <a:rPr lang="en-US" dirty="0"/>
              <a:t>20</a:t>
            </a:r>
            <a:r>
              <a:rPr lang="en-US" dirty="0" smtClean="0"/>
              <a:t>. G</a:t>
            </a:r>
            <a:r>
              <a:rPr lang="en-US" dirty="0"/>
              <a:t>:   </a:t>
            </a:r>
            <a:r>
              <a:rPr lang="en-US" dirty="0" smtClean="0"/>
              <a:t>Good people; Y</a:t>
            </a:r>
            <a:r>
              <a:rPr lang="en-US" dirty="0"/>
              <a:t>:   </a:t>
            </a:r>
            <a:r>
              <a:rPr lang="en-US" dirty="0" smtClean="0"/>
              <a:t>People </a:t>
            </a:r>
            <a:r>
              <a:rPr lang="en-US" dirty="0"/>
              <a:t>who die young</a:t>
            </a:r>
          </a:p>
          <a:p>
            <a:r>
              <a:rPr lang="en-US" dirty="0"/>
              <a:t>GOY</a:t>
            </a:r>
          </a:p>
          <a:p>
            <a:r>
              <a:rPr lang="en-US" dirty="0"/>
              <a:t>22</a:t>
            </a:r>
            <a:r>
              <a:rPr lang="en-US" dirty="0" smtClean="0"/>
              <a:t>. S</a:t>
            </a:r>
            <a:r>
              <a:rPr lang="en-US" dirty="0"/>
              <a:t>:   O</a:t>
            </a:r>
            <a:r>
              <a:rPr lang="en-US" dirty="0" smtClean="0"/>
              <a:t>strich; W</a:t>
            </a:r>
            <a:r>
              <a:rPr lang="en-US" dirty="0"/>
              <a:t>:   </a:t>
            </a:r>
            <a:r>
              <a:rPr lang="en-US" dirty="0" smtClean="0"/>
              <a:t>Bird </a:t>
            </a:r>
            <a:r>
              <a:rPr lang="en-US" dirty="0"/>
              <a:t>with useful wings</a:t>
            </a:r>
          </a:p>
          <a:p>
            <a:r>
              <a:rPr lang="en-US" dirty="0"/>
              <a:t>SEW</a:t>
            </a:r>
          </a:p>
          <a:p>
            <a:endParaRPr lang="en-US" dirty="0"/>
          </a:p>
          <a:p>
            <a:endParaRPr lang="en-US" dirty="0"/>
          </a:p>
        </p:txBody>
      </p:sp>
    </p:spTree>
    <p:extLst>
      <p:ext uri="{BB962C8B-B14F-4D97-AF65-F5344CB8AC3E}">
        <p14:creationId xmlns:p14="http://schemas.microsoft.com/office/powerpoint/2010/main" val="39571547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Solutions(cont’d)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24</a:t>
            </a:r>
            <a:r>
              <a:rPr lang="en-US" dirty="0" smtClean="0"/>
              <a:t>. P</a:t>
            </a:r>
            <a:r>
              <a:rPr lang="en-US" dirty="0"/>
              <a:t>:   </a:t>
            </a:r>
            <a:r>
              <a:rPr lang="en-US" dirty="0" smtClean="0"/>
              <a:t>Poor engineers; S</a:t>
            </a:r>
            <a:r>
              <a:rPr lang="en-US" dirty="0"/>
              <a:t>:   </a:t>
            </a:r>
            <a:r>
              <a:rPr lang="en-US" dirty="0" smtClean="0"/>
              <a:t>Scientists</a:t>
            </a:r>
            <a:endParaRPr lang="en-US" dirty="0"/>
          </a:p>
          <a:p>
            <a:r>
              <a:rPr lang="en-US" dirty="0"/>
              <a:t>POS</a:t>
            </a:r>
          </a:p>
          <a:p>
            <a:r>
              <a:rPr lang="en-US" dirty="0"/>
              <a:t>26</a:t>
            </a:r>
            <a:r>
              <a:rPr lang="en-US" dirty="0" smtClean="0"/>
              <a:t>. P</a:t>
            </a:r>
            <a:r>
              <a:rPr lang="en-US" dirty="0"/>
              <a:t>:   P</a:t>
            </a:r>
            <a:r>
              <a:rPr lang="en-US" dirty="0" smtClean="0"/>
              <a:t>hilosophers; C</a:t>
            </a:r>
            <a:r>
              <a:rPr lang="en-US" dirty="0"/>
              <a:t>:   </a:t>
            </a:r>
            <a:r>
              <a:rPr lang="en-US" dirty="0" smtClean="0"/>
              <a:t>Academics</a:t>
            </a:r>
            <a:endParaRPr lang="en-US" dirty="0"/>
          </a:p>
          <a:p>
            <a:r>
              <a:rPr lang="en-US" dirty="0"/>
              <a:t>PAC</a:t>
            </a:r>
          </a:p>
          <a:p>
            <a:r>
              <a:rPr lang="en-US" dirty="0"/>
              <a:t>28</a:t>
            </a:r>
            <a:r>
              <a:rPr lang="en-US" dirty="0" smtClean="0"/>
              <a:t>. G</a:t>
            </a:r>
            <a:r>
              <a:rPr lang="en-US" dirty="0"/>
              <a:t>:   G</a:t>
            </a:r>
            <a:r>
              <a:rPr lang="en-US" dirty="0" smtClean="0"/>
              <a:t>old; M</a:t>
            </a:r>
            <a:r>
              <a:rPr lang="en-US" dirty="0"/>
              <a:t>:   </a:t>
            </a:r>
            <a:r>
              <a:rPr lang="en-US" dirty="0" smtClean="0"/>
              <a:t>Metals</a:t>
            </a:r>
            <a:endParaRPr lang="en-US" dirty="0"/>
          </a:p>
          <a:p>
            <a:r>
              <a:rPr lang="en-US" dirty="0"/>
              <a:t>GAM</a:t>
            </a:r>
          </a:p>
          <a:p>
            <a:endParaRPr lang="en-US" dirty="0"/>
          </a:p>
        </p:txBody>
      </p:sp>
    </p:spTree>
    <p:extLst>
      <p:ext uri="{BB962C8B-B14F-4D97-AF65-F5344CB8AC3E}">
        <p14:creationId xmlns:p14="http://schemas.microsoft.com/office/powerpoint/2010/main" val="23672122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5-step Procedure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(1) Make </a:t>
            </a:r>
            <a:r>
              <a:rPr lang="en-US" dirty="0"/>
              <a:t>sure the proposition is in proper </a:t>
            </a:r>
            <a:r>
              <a:rPr lang="en-US" dirty="0" smtClean="0"/>
              <a:t>form</a:t>
            </a:r>
            <a:r>
              <a:rPr lang="en-US" dirty="0"/>
              <a:t> </a:t>
            </a:r>
            <a:r>
              <a:rPr lang="en-US" dirty="0" smtClean="0"/>
              <a:t>with </a:t>
            </a:r>
            <a:r>
              <a:rPr lang="en-US" dirty="0"/>
              <a:t>a subject, copula, and predicate. </a:t>
            </a:r>
            <a:r>
              <a:rPr lang="en-US" dirty="0" smtClean="0"/>
              <a:t>This may require you to, as it were, ‘export’ the semantic content of the verb to the predicate term </a:t>
            </a:r>
            <a:endParaRPr lang="en-US" dirty="0"/>
          </a:p>
          <a:p>
            <a:r>
              <a:rPr lang="en-US" dirty="0" smtClean="0"/>
              <a:t>(2) Mark </a:t>
            </a:r>
            <a:r>
              <a:rPr lang="en-US" dirty="0"/>
              <a:t>all the negative elements in the proposition, the </a:t>
            </a:r>
            <a:r>
              <a:rPr lang="en-US" i="1" dirty="0"/>
              <a:t>im’s</a:t>
            </a:r>
            <a:r>
              <a:rPr lang="en-US" dirty="0"/>
              <a:t> , </a:t>
            </a:r>
            <a:r>
              <a:rPr lang="en-US" i="1" dirty="0"/>
              <a:t>in’s</a:t>
            </a:r>
            <a:r>
              <a:rPr lang="en-US" dirty="0"/>
              <a:t> , </a:t>
            </a:r>
            <a:r>
              <a:rPr lang="en-US" i="1" dirty="0"/>
              <a:t>un’s</a:t>
            </a:r>
            <a:r>
              <a:rPr lang="en-US" dirty="0"/>
              <a:t> , </a:t>
            </a:r>
            <a:r>
              <a:rPr lang="en-US" i="1" dirty="0"/>
              <a:t>non's</a:t>
            </a:r>
            <a:r>
              <a:rPr lang="en-US" dirty="0"/>
              <a:t> and </a:t>
            </a:r>
            <a:r>
              <a:rPr lang="en-US" i="1" dirty="0" smtClean="0"/>
              <a:t>not’s</a:t>
            </a:r>
            <a:r>
              <a:rPr lang="en-US" dirty="0" smtClean="0"/>
              <a:t>                                            </a:t>
            </a:r>
          </a:p>
          <a:p>
            <a:r>
              <a:rPr lang="en-US" dirty="0" smtClean="0"/>
              <a:t>(3) Assign </a:t>
            </a:r>
            <a:r>
              <a:rPr lang="en-US" dirty="0"/>
              <a:t>letters (other than A, E, I, O) to the non-negative versions of the subject and predicate </a:t>
            </a:r>
            <a:r>
              <a:rPr lang="en-US" dirty="0" smtClean="0"/>
              <a:t>terms </a:t>
            </a:r>
            <a:endParaRPr lang="en-US" dirty="0"/>
          </a:p>
          <a:p>
            <a:endParaRPr lang="en-US" dirty="0"/>
          </a:p>
        </p:txBody>
      </p:sp>
    </p:spTree>
    <p:extLst>
      <p:ext uri="{BB962C8B-B14F-4D97-AF65-F5344CB8AC3E}">
        <p14:creationId xmlns:p14="http://schemas.microsoft.com/office/powerpoint/2010/main" val="4336999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Solutions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85000" lnSpcReduction="20000"/>
          </a:bodyPr>
          <a:lstStyle/>
          <a:p>
            <a:r>
              <a:rPr lang="en-US" dirty="0" smtClean="0"/>
              <a:t>30. C: cockroaches; W: welcome </a:t>
            </a:r>
            <a:r>
              <a:rPr lang="en-US" dirty="0"/>
              <a:t>visitors in the kitchen</a:t>
            </a:r>
          </a:p>
          <a:p>
            <a:r>
              <a:rPr lang="en-US" dirty="0" smtClean="0"/>
              <a:t>CA</a:t>
            </a:r>
            <a:r>
              <a:rPr lang="en-US" u="sng" dirty="0" smtClean="0"/>
              <a:t>W</a:t>
            </a:r>
            <a:endParaRPr lang="en-US" dirty="0"/>
          </a:p>
          <a:p>
            <a:r>
              <a:rPr lang="en-US" dirty="0" smtClean="0"/>
              <a:t>32. V: vegetarians; M: meat</a:t>
            </a:r>
            <a:r>
              <a:rPr lang="en-US" dirty="0"/>
              <a:t>-eaters (or, people who eat meat)</a:t>
            </a:r>
          </a:p>
          <a:p>
            <a:r>
              <a:rPr lang="en-US" dirty="0" smtClean="0"/>
              <a:t>VEM</a:t>
            </a:r>
            <a:endParaRPr lang="en-US" dirty="0"/>
          </a:p>
          <a:p>
            <a:r>
              <a:rPr lang="en-US" dirty="0" smtClean="0"/>
              <a:t>34. L: Elizabeth’s books; B:</a:t>
            </a:r>
            <a:r>
              <a:rPr lang="en-US" dirty="0"/>
              <a:t> </a:t>
            </a:r>
            <a:r>
              <a:rPr lang="en-US" dirty="0" smtClean="0"/>
              <a:t>books </a:t>
            </a:r>
            <a:r>
              <a:rPr lang="en-US" dirty="0"/>
              <a:t>that have Elizabeth’s initials on them</a:t>
            </a:r>
          </a:p>
          <a:p>
            <a:r>
              <a:rPr lang="en-US" dirty="0" smtClean="0"/>
              <a:t>LAB</a:t>
            </a:r>
            <a:endParaRPr lang="en-US" dirty="0"/>
          </a:p>
          <a:p>
            <a:r>
              <a:rPr lang="en-US" dirty="0" smtClean="0"/>
              <a:t>36. T: technical books; W:</a:t>
            </a:r>
            <a:r>
              <a:rPr lang="en-US" dirty="0"/>
              <a:t> </a:t>
            </a:r>
            <a:r>
              <a:rPr lang="en-US" dirty="0" smtClean="0"/>
              <a:t>books </a:t>
            </a:r>
            <a:r>
              <a:rPr lang="en-US" dirty="0"/>
              <a:t>that are widely read</a:t>
            </a:r>
          </a:p>
          <a:p>
            <a:r>
              <a:rPr lang="en-US" dirty="0" smtClean="0"/>
              <a:t>TOW</a:t>
            </a:r>
            <a:endParaRPr lang="en-US" dirty="0"/>
          </a:p>
          <a:p>
            <a:r>
              <a:rPr lang="en-US" dirty="0" smtClean="0"/>
              <a:t>38. D:</a:t>
            </a:r>
            <a:r>
              <a:rPr lang="en-US" dirty="0"/>
              <a:t> </a:t>
            </a:r>
            <a:r>
              <a:rPr lang="en-US" dirty="0" smtClean="0"/>
              <a:t>dodos; X:</a:t>
            </a:r>
            <a:r>
              <a:rPr lang="en-US" dirty="0"/>
              <a:t> </a:t>
            </a:r>
            <a:r>
              <a:rPr lang="en-US" dirty="0" smtClean="0"/>
              <a:t>animals </a:t>
            </a:r>
            <a:r>
              <a:rPr lang="en-US" dirty="0"/>
              <a:t>that are extinct</a:t>
            </a:r>
          </a:p>
          <a:p>
            <a:r>
              <a:rPr lang="en-US" dirty="0" smtClean="0"/>
              <a:t>DAX</a:t>
            </a:r>
            <a:endParaRPr lang="en-US" dirty="0"/>
          </a:p>
          <a:p>
            <a:pPr marL="0" indent="0">
              <a:buNone/>
            </a:pPr>
            <a:r>
              <a:rPr lang="en-US" dirty="0"/>
              <a:t/>
            </a:r>
            <a:br>
              <a:rPr lang="en-US" dirty="0"/>
            </a:br>
            <a:endParaRPr lang="en-US" dirty="0"/>
          </a:p>
        </p:txBody>
      </p:sp>
    </p:spTree>
    <p:extLst>
      <p:ext uri="{BB962C8B-B14F-4D97-AF65-F5344CB8AC3E}">
        <p14:creationId xmlns:p14="http://schemas.microsoft.com/office/powerpoint/2010/main" val="38267237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How did you get on?</a:t>
            </a:r>
            <a:endParaRPr lang="en-US" dirty="0"/>
          </a:p>
          <a:p>
            <a:r>
              <a:rPr lang="en-US" dirty="0" smtClean="0"/>
              <a:t>Were you puzzled by anything?</a:t>
            </a:r>
          </a:p>
          <a:p>
            <a:r>
              <a:rPr lang="en-US" dirty="0" smtClean="0"/>
              <a:t>Don’t worry if your translation didn’t always agree with mine. When looked at more closely, they may in fact be the same</a:t>
            </a:r>
          </a:p>
          <a:p>
            <a:r>
              <a:rPr lang="en-US" dirty="0" smtClean="0"/>
              <a:t>Even if they’re not, there may be some room for legitimate differences</a:t>
            </a:r>
          </a:p>
          <a:p>
            <a:endParaRPr lang="en-US" dirty="0"/>
          </a:p>
          <a:p>
            <a:r>
              <a:rPr lang="en-US" dirty="0" smtClean="0"/>
              <a:t>Let’s try the odd-numbered propositions together</a:t>
            </a:r>
            <a:endParaRPr lang="en-US" dirty="0"/>
          </a:p>
        </p:txBody>
      </p:sp>
    </p:spTree>
    <p:extLst>
      <p:ext uri="{BB962C8B-B14F-4D97-AF65-F5344CB8AC3E}">
        <p14:creationId xmlns:p14="http://schemas.microsoft.com/office/powerpoint/2010/main" val="37625993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(1) Not every horse is piebald</a:t>
            </a:r>
          </a:p>
          <a:p>
            <a:r>
              <a:rPr lang="en-US" dirty="0" smtClean="0"/>
              <a:t>There is one negative element: ‘not’</a:t>
            </a:r>
          </a:p>
          <a:p>
            <a:r>
              <a:rPr lang="en-US" dirty="0" smtClean="0"/>
              <a:t>The subject is ‘horse’—H</a:t>
            </a:r>
          </a:p>
          <a:p>
            <a:r>
              <a:rPr lang="en-US" dirty="0" smtClean="0"/>
              <a:t>The predicate is ‘piebald (animal)’—P</a:t>
            </a:r>
          </a:p>
          <a:p>
            <a:r>
              <a:rPr lang="en-US" dirty="0" smtClean="0"/>
              <a:t>It is already in proper form, with subject, predicate and copula</a:t>
            </a:r>
          </a:p>
          <a:p>
            <a:r>
              <a:rPr lang="en-US" dirty="0" smtClean="0"/>
              <a:t>It has the form ‘Not every….is….’ which is always particular negative, i.e. an ‘O’ type proposition</a:t>
            </a:r>
            <a:endParaRPr lang="en-US" dirty="0"/>
          </a:p>
        </p:txBody>
      </p:sp>
    </p:spTree>
    <p:extLst>
      <p:ext uri="{BB962C8B-B14F-4D97-AF65-F5344CB8AC3E}">
        <p14:creationId xmlns:p14="http://schemas.microsoft.com/office/powerpoint/2010/main" val="39743256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(3) Every desk has a level surface</a:t>
            </a:r>
          </a:p>
          <a:p>
            <a:r>
              <a:rPr lang="en-US" dirty="0" smtClean="0"/>
              <a:t>No negative elements</a:t>
            </a:r>
          </a:p>
          <a:p>
            <a:r>
              <a:rPr lang="en-US" dirty="0" smtClean="0"/>
              <a:t>Subject ‘Desk’—D</a:t>
            </a:r>
          </a:p>
          <a:p>
            <a:r>
              <a:rPr lang="en-US" dirty="0" smtClean="0"/>
              <a:t>Predicate ‘level-surfaced (thing)’—L</a:t>
            </a:r>
          </a:p>
          <a:p>
            <a:r>
              <a:rPr lang="en-US" dirty="0" smtClean="0"/>
              <a:t>It has the form ‘Every….is….- so is a universal affirmative, i.e. and A-type proposition</a:t>
            </a:r>
          </a:p>
          <a:p>
            <a:r>
              <a:rPr lang="en-US" dirty="0" smtClean="0"/>
              <a:t>So, DAL</a:t>
            </a:r>
            <a:endParaRPr lang="en-US" dirty="0"/>
          </a:p>
        </p:txBody>
      </p:sp>
    </p:spTree>
    <p:extLst>
      <p:ext uri="{BB962C8B-B14F-4D97-AF65-F5344CB8AC3E}">
        <p14:creationId xmlns:p14="http://schemas.microsoft.com/office/powerpoint/2010/main" val="40342549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(5) Some crossword puzzles are quite difficult</a:t>
            </a:r>
          </a:p>
          <a:p>
            <a:r>
              <a:rPr lang="en-US" dirty="0" smtClean="0"/>
              <a:t>No negative elements</a:t>
            </a:r>
          </a:p>
          <a:p>
            <a:r>
              <a:rPr lang="en-US" dirty="0" smtClean="0"/>
              <a:t>Subject ‘crossword puzzles’—C</a:t>
            </a:r>
          </a:p>
          <a:p>
            <a:r>
              <a:rPr lang="en-US" dirty="0" smtClean="0"/>
              <a:t>Predicate ‘quite difficult )activities)’—D</a:t>
            </a:r>
          </a:p>
          <a:p>
            <a:r>
              <a:rPr lang="en-US" dirty="0" smtClean="0"/>
              <a:t>It has the form ‘Some….are….’ so is a particular affirmative, i.e. an ‘O’ type proposition</a:t>
            </a:r>
          </a:p>
          <a:p>
            <a:r>
              <a:rPr lang="en-US" dirty="0" smtClean="0"/>
              <a:t>So, CID</a:t>
            </a:r>
            <a:endParaRPr lang="en-US" dirty="0"/>
          </a:p>
        </p:txBody>
      </p:sp>
    </p:spTree>
    <p:extLst>
      <p:ext uri="{BB962C8B-B14F-4D97-AF65-F5344CB8AC3E}">
        <p14:creationId xmlns:p14="http://schemas.microsoft.com/office/powerpoint/2010/main" val="30080834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(7) Some businessmen are not able to meet their obligations</a:t>
            </a:r>
          </a:p>
          <a:p>
            <a:r>
              <a:rPr lang="en-US" dirty="0" smtClean="0"/>
              <a:t>One negative elements, the ‘not’ in ‘are not able’</a:t>
            </a:r>
          </a:p>
          <a:p>
            <a:r>
              <a:rPr lang="en-US" dirty="0" smtClean="0"/>
              <a:t>It’s not ‘im’, ‘in’, or ‘un’; it’s not ‘non’; and it’s not part of an adjectival phrase qualifying one of the terms. It therefore attached to the copula and makes it negative</a:t>
            </a:r>
          </a:p>
          <a:p>
            <a:r>
              <a:rPr lang="en-US" dirty="0" smtClean="0"/>
              <a:t>Subject, ‘businessmen’—B</a:t>
            </a:r>
          </a:p>
          <a:p>
            <a:r>
              <a:rPr lang="en-US" dirty="0" smtClean="0"/>
              <a:t>Predicate, ‘(people) able to meet their obligations—G</a:t>
            </a:r>
          </a:p>
          <a:p>
            <a:r>
              <a:rPr lang="en-US" dirty="0" smtClean="0"/>
              <a:t>It has the form, ‘Some….are not….’ which is a particular negative, i.e. ‘O’’ type proposition</a:t>
            </a:r>
          </a:p>
          <a:p>
            <a:r>
              <a:rPr lang="en-US" dirty="0" smtClean="0"/>
              <a:t>So, BOG</a:t>
            </a:r>
            <a:endParaRPr lang="en-US" dirty="0"/>
          </a:p>
        </p:txBody>
      </p:sp>
    </p:spTree>
    <p:extLst>
      <p:ext uri="{BB962C8B-B14F-4D97-AF65-F5344CB8AC3E}">
        <p14:creationId xmlns:p14="http://schemas.microsoft.com/office/powerpoint/2010/main" val="27972078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(9) Every disease is nonincurable</a:t>
            </a:r>
          </a:p>
          <a:p>
            <a:r>
              <a:rPr lang="en-US" dirty="0" smtClean="0"/>
              <a:t>Two negative elements: ‘non’ and ‘in’</a:t>
            </a:r>
          </a:p>
          <a:p>
            <a:r>
              <a:rPr lang="en-US" dirty="0" smtClean="0"/>
              <a:t>Neither attaches to the copula</a:t>
            </a:r>
          </a:p>
          <a:p>
            <a:r>
              <a:rPr lang="en-US" dirty="0" smtClean="0"/>
              <a:t>Subject, ‘disease’—D</a:t>
            </a:r>
          </a:p>
          <a:p>
            <a:r>
              <a:rPr lang="en-US" dirty="0" smtClean="0"/>
              <a:t>Predicate, ‘curable (condition)’—C</a:t>
            </a:r>
          </a:p>
          <a:p>
            <a:r>
              <a:rPr lang="en-US" dirty="0" smtClean="0"/>
              <a:t>It has the form ‘Every….is….’ which is a universal affirmative, i.e. ‘A’ type proposition</a:t>
            </a:r>
          </a:p>
          <a:p>
            <a:r>
              <a:rPr lang="en-US" dirty="0" smtClean="0"/>
              <a:t>The predicate, C, is doubly complemented—nonincurable — and curable</a:t>
            </a:r>
          </a:p>
          <a:p>
            <a:r>
              <a:rPr lang="en-US" dirty="0" smtClean="0"/>
              <a:t>So, DAC</a:t>
            </a:r>
          </a:p>
        </p:txBody>
      </p:sp>
    </p:spTree>
    <p:extLst>
      <p:ext uri="{BB962C8B-B14F-4D97-AF65-F5344CB8AC3E}">
        <p14:creationId xmlns:p14="http://schemas.microsoft.com/office/powerpoint/2010/main" val="17891476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(11) No one who is unintelligent is expected to succeed</a:t>
            </a:r>
          </a:p>
          <a:p>
            <a:r>
              <a:rPr lang="en-US" dirty="0" smtClean="0"/>
              <a:t>Two negative elements: ‘No’ and ‘un’—’’n0’ attaches to the copula and ‘un’ complements the basic subject term</a:t>
            </a:r>
          </a:p>
          <a:p>
            <a:r>
              <a:rPr lang="en-US" dirty="0" smtClean="0"/>
              <a:t>Subject ‘intelligent (person)’—N</a:t>
            </a:r>
          </a:p>
          <a:p>
            <a:r>
              <a:rPr lang="en-US" dirty="0" smtClean="0"/>
              <a:t>Predicate ‘(person) expected to succeed’—X</a:t>
            </a:r>
          </a:p>
          <a:p>
            <a:r>
              <a:rPr lang="en-US" dirty="0" smtClean="0"/>
              <a:t>It has the form ‘No….is….’ which is a universal negative, i.e. an ‘E’ type proposition</a:t>
            </a:r>
          </a:p>
          <a:p>
            <a:r>
              <a:rPr lang="en-US" dirty="0" smtClean="0"/>
              <a:t>So, </a:t>
            </a:r>
            <a:r>
              <a:rPr lang="en-US" u="sng" dirty="0" smtClean="0"/>
              <a:t>N</a:t>
            </a:r>
            <a:r>
              <a:rPr lang="en-US" dirty="0" smtClean="0"/>
              <a:t>EX</a:t>
            </a:r>
            <a:endParaRPr lang="en-US" dirty="0"/>
          </a:p>
        </p:txBody>
      </p:sp>
    </p:spTree>
    <p:extLst>
      <p:ext uri="{BB962C8B-B14F-4D97-AF65-F5344CB8AC3E}">
        <p14:creationId xmlns:p14="http://schemas.microsoft.com/office/powerpoint/2010/main" val="9090999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(13) Switzerland is a neutral country</a:t>
            </a:r>
          </a:p>
          <a:p>
            <a:r>
              <a:rPr lang="en-US" dirty="0" smtClean="0"/>
              <a:t>No negatives</a:t>
            </a:r>
          </a:p>
          <a:p>
            <a:r>
              <a:rPr lang="en-US" dirty="0" smtClean="0"/>
              <a:t>Subject ‘Switzerland’—S</a:t>
            </a:r>
          </a:p>
          <a:p>
            <a:r>
              <a:rPr lang="en-US" dirty="0" smtClean="0"/>
              <a:t>Predicate ‘neutral country’—N</a:t>
            </a:r>
          </a:p>
          <a:p>
            <a:r>
              <a:rPr lang="en-US" dirty="0" smtClean="0"/>
              <a:t>Its subject is a unique entity so the proposition is singular, i.e. an A’ proposition</a:t>
            </a:r>
          </a:p>
          <a:p>
            <a:r>
              <a:rPr lang="en-US" dirty="0" smtClean="0"/>
              <a:t>So, SA’N</a:t>
            </a:r>
            <a:endParaRPr lang="en-US" dirty="0"/>
          </a:p>
        </p:txBody>
      </p:sp>
    </p:spTree>
    <p:extLst>
      <p:ext uri="{BB962C8B-B14F-4D97-AF65-F5344CB8AC3E}">
        <p14:creationId xmlns:p14="http://schemas.microsoft.com/office/powerpoint/2010/main" val="14406638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(15) No grapes are unfermented</a:t>
            </a:r>
          </a:p>
          <a:p>
            <a:r>
              <a:rPr lang="en-US" dirty="0" smtClean="0"/>
              <a:t>Two negatives: ‘no’ and ‘un’. ‘No’ attaches to the copula and ‘un’ modifies the predicate term</a:t>
            </a:r>
          </a:p>
          <a:p>
            <a:r>
              <a:rPr lang="en-US" dirty="0" smtClean="0"/>
              <a:t>Subject ‘grapes’—G</a:t>
            </a:r>
          </a:p>
          <a:p>
            <a:r>
              <a:rPr lang="en-US" dirty="0" smtClean="0"/>
              <a:t>Predicate ‘fermented (thing)’—F</a:t>
            </a:r>
          </a:p>
          <a:p>
            <a:r>
              <a:rPr lang="en-US" dirty="0" smtClean="0"/>
              <a:t>It has the form ‘No….is….’ so is a universal negative proposition, i.e. and ‘E’ type proposition</a:t>
            </a:r>
          </a:p>
          <a:p>
            <a:r>
              <a:rPr lang="en-US" dirty="0" smtClean="0"/>
              <a:t>So, GE</a:t>
            </a:r>
            <a:r>
              <a:rPr lang="en-US" u="sng" dirty="0" smtClean="0"/>
              <a:t>F</a:t>
            </a:r>
            <a:endParaRPr lang="en-US" u="sng" dirty="0"/>
          </a:p>
        </p:txBody>
      </p:sp>
    </p:spTree>
    <p:extLst>
      <p:ext uri="{BB962C8B-B14F-4D97-AF65-F5344CB8AC3E}">
        <p14:creationId xmlns:p14="http://schemas.microsoft.com/office/powerpoint/2010/main" val="34471215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5-step Procedure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(4) Decide whether the negative elements are to be treated as </a:t>
            </a:r>
            <a:r>
              <a:rPr lang="en-US" dirty="0" smtClean="0"/>
              <a:t>modifying </a:t>
            </a:r>
            <a:r>
              <a:rPr lang="en-US" dirty="0"/>
              <a:t>the terms of the proposition, in which case they will be translated as complements, or as </a:t>
            </a:r>
            <a:r>
              <a:rPr lang="en-US" dirty="0" smtClean="0"/>
              <a:t>modifying </a:t>
            </a:r>
            <a:r>
              <a:rPr lang="en-US" dirty="0"/>
              <a:t>the copula, in which case the proposition as a whole will be </a:t>
            </a:r>
            <a:r>
              <a:rPr lang="en-US" dirty="0" smtClean="0"/>
              <a:t>negative </a:t>
            </a:r>
            <a:endParaRPr lang="en-US" dirty="0"/>
          </a:p>
          <a:p>
            <a:r>
              <a:rPr lang="en-US" dirty="0"/>
              <a:t>(5) Write out the translation of the proposition in symbolic </a:t>
            </a:r>
            <a:r>
              <a:rPr lang="en-US" dirty="0" smtClean="0"/>
              <a:t>form</a:t>
            </a:r>
            <a:endParaRPr lang="en-US" dirty="0"/>
          </a:p>
        </p:txBody>
      </p:sp>
    </p:spTree>
    <p:extLst>
      <p:ext uri="{BB962C8B-B14F-4D97-AF65-F5344CB8AC3E}">
        <p14:creationId xmlns:p14="http://schemas.microsoft.com/office/powerpoint/2010/main" val="28364235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(17) No potatoes have been peeled</a:t>
            </a:r>
          </a:p>
          <a:p>
            <a:r>
              <a:rPr lang="en-US" dirty="0" smtClean="0"/>
              <a:t>One negative; it attaches to the copula</a:t>
            </a:r>
          </a:p>
          <a:p>
            <a:r>
              <a:rPr lang="en-US" dirty="0" smtClean="0"/>
              <a:t>Subject ‘potatoes’—P</a:t>
            </a:r>
          </a:p>
          <a:p>
            <a:r>
              <a:rPr lang="en-US" dirty="0" smtClean="0"/>
              <a:t>Predicate ‘(things) that have been peeled’—L</a:t>
            </a:r>
          </a:p>
          <a:p>
            <a:r>
              <a:rPr lang="en-US" dirty="0" smtClean="0"/>
              <a:t>It has the form ‘No….is….’ so is a universal negative, i.e. </a:t>
            </a:r>
            <a:r>
              <a:rPr lang="en-US" dirty="0"/>
              <a:t>a</a:t>
            </a:r>
            <a:r>
              <a:rPr lang="en-US" dirty="0" smtClean="0"/>
              <a:t>n ‘E’ type proposition</a:t>
            </a:r>
          </a:p>
          <a:p>
            <a:r>
              <a:rPr lang="en-US" dirty="0" smtClean="0"/>
              <a:t>So, PEL</a:t>
            </a:r>
            <a:endParaRPr lang="en-US" dirty="0"/>
          </a:p>
        </p:txBody>
      </p:sp>
    </p:spTree>
    <p:extLst>
      <p:ext uri="{BB962C8B-B14F-4D97-AF65-F5344CB8AC3E}">
        <p14:creationId xmlns:p14="http://schemas.microsoft.com/office/powerpoint/2010/main" val="23051276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(19) Some conscientious objectors are not draft evaders</a:t>
            </a:r>
          </a:p>
          <a:p>
            <a:r>
              <a:rPr lang="en-US" dirty="0" smtClean="0"/>
              <a:t>One negative element, which attaches to the copula</a:t>
            </a:r>
          </a:p>
          <a:p>
            <a:r>
              <a:rPr lang="en-US" dirty="0" smtClean="0"/>
              <a:t>Subject, ‘conscientious objectors’—C</a:t>
            </a:r>
          </a:p>
          <a:p>
            <a:r>
              <a:rPr lang="en-US" dirty="0" smtClean="0"/>
              <a:t>Predicate, ‘draft evaders’—D</a:t>
            </a:r>
          </a:p>
          <a:p>
            <a:r>
              <a:rPr lang="en-US" dirty="0" smtClean="0"/>
              <a:t>It has the form ‘Some….are not….’ so it is a particular negative proposition, i.e. an ‘O’ type</a:t>
            </a:r>
          </a:p>
          <a:p>
            <a:r>
              <a:rPr lang="en-US" dirty="0" smtClean="0"/>
              <a:t>So, COD</a:t>
            </a:r>
            <a:endParaRPr lang="en-US" dirty="0"/>
          </a:p>
        </p:txBody>
      </p:sp>
    </p:spTree>
    <p:extLst>
      <p:ext uri="{BB962C8B-B14F-4D97-AF65-F5344CB8AC3E}">
        <p14:creationId xmlns:p14="http://schemas.microsoft.com/office/powerpoint/2010/main" val="11827731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(21) Some people who are not intelligent are not unsuccessful</a:t>
            </a:r>
          </a:p>
          <a:p>
            <a:r>
              <a:rPr lang="en-US" dirty="0" smtClean="0"/>
              <a:t>Three negative elements. The first ‘not’ is part of the subject term; the second attaches to the copula; the ‘un’ attaches to the predicate term</a:t>
            </a:r>
          </a:p>
          <a:p>
            <a:r>
              <a:rPr lang="en-US" dirty="0" smtClean="0"/>
              <a:t>Subject, ‘people who are intelligent’—N</a:t>
            </a:r>
          </a:p>
          <a:p>
            <a:r>
              <a:rPr lang="en-US" dirty="0" smtClean="0"/>
              <a:t>Predicate, ‘successful people’—S</a:t>
            </a:r>
          </a:p>
          <a:p>
            <a:r>
              <a:rPr lang="en-US" dirty="0" smtClean="0"/>
              <a:t>It has the form ‘Some….are not….’ and so it is a particular negative proposition, i.e. an ‘O’ type</a:t>
            </a:r>
          </a:p>
          <a:p>
            <a:r>
              <a:rPr lang="en-US" dirty="0" smtClean="0"/>
              <a:t>So, </a:t>
            </a:r>
            <a:r>
              <a:rPr lang="en-US" u="sng" dirty="0" smtClean="0"/>
              <a:t>N</a:t>
            </a:r>
            <a:r>
              <a:rPr lang="en-US" dirty="0" smtClean="0"/>
              <a:t>O</a:t>
            </a:r>
            <a:r>
              <a:rPr lang="en-US" u="sng" dirty="0" smtClean="0"/>
              <a:t>S</a:t>
            </a:r>
            <a:endParaRPr lang="en-US" u="sng" dirty="0"/>
          </a:p>
        </p:txBody>
      </p:sp>
    </p:spTree>
    <p:extLst>
      <p:ext uri="{BB962C8B-B14F-4D97-AF65-F5344CB8AC3E}">
        <p14:creationId xmlns:p14="http://schemas.microsoft.com/office/powerpoint/2010/main" val="30208982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(23) Some picture windows open out onto country landscapes</a:t>
            </a:r>
          </a:p>
          <a:p>
            <a:r>
              <a:rPr lang="en-US" dirty="0" smtClean="0"/>
              <a:t>No negative elements of any kind</a:t>
            </a:r>
          </a:p>
          <a:p>
            <a:r>
              <a:rPr lang="en-US" dirty="0" smtClean="0"/>
              <a:t>Subject ‘picture windows’—P</a:t>
            </a:r>
          </a:p>
          <a:p>
            <a:r>
              <a:rPr lang="en-US" dirty="0" smtClean="0"/>
              <a:t>Predicate, ‘things which open out onto country landscapes’—L [note the ‘export’ of the content of the main verb in the original proposition into the predicate]</a:t>
            </a:r>
          </a:p>
          <a:p>
            <a:r>
              <a:rPr lang="en-US" dirty="0" smtClean="0"/>
              <a:t>It has the form ‘Some….are….’ and so is an ‘I’ type </a:t>
            </a:r>
          </a:p>
          <a:p>
            <a:r>
              <a:rPr lang="en-US" dirty="0" smtClean="0"/>
              <a:t>So, PIL</a:t>
            </a:r>
            <a:endParaRPr lang="en-US" dirty="0"/>
          </a:p>
        </p:txBody>
      </p:sp>
    </p:spTree>
    <p:extLst>
      <p:ext uri="{BB962C8B-B14F-4D97-AF65-F5344CB8AC3E}">
        <p14:creationId xmlns:p14="http://schemas.microsoft.com/office/powerpoint/2010/main" val="1818040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(25) No non-teachers are university graduates</a:t>
            </a:r>
          </a:p>
          <a:p>
            <a:r>
              <a:rPr lang="en-US" dirty="0" smtClean="0"/>
              <a:t>Negative elements, ‘no’ attaching to the copula and ‘non’ modifying the subject term</a:t>
            </a:r>
          </a:p>
          <a:p>
            <a:r>
              <a:rPr lang="en-US" dirty="0" smtClean="0"/>
              <a:t>Subject, ‘teachers’—T</a:t>
            </a:r>
          </a:p>
          <a:p>
            <a:r>
              <a:rPr lang="en-US" dirty="0" smtClean="0"/>
              <a:t>Predicate, ‘university graduates’—G</a:t>
            </a:r>
          </a:p>
          <a:p>
            <a:r>
              <a:rPr lang="en-US" dirty="0" smtClean="0"/>
              <a:t>It has the form ‘No….are….’ and so is a universal negative, i.e. ‘E’ type proposition</a:t>
            </a:r>
          </a:p>
          <a:p>
            <a:r>
              <a:rPr lang="en-US" dirty="0" smtClean="0"/>
              <a:t>So, </a:t>
            </a:r>
            <a:r>
              <a:rPr lang="en-US" u="sng" dirty="0" smtClean="0"/>
              <a:t>T</a:t>
            </a:r>
            <a:r>
              <a:rPr lang="en-US" dirty="0" smtClean="0"/>
              <a:t>EG</a:t>
            </a:r>
            <a:endParaRPr lang="en-US" dirty="0"/>
          </a:p>
        </p:txBody>
      </p:sp>
    </p:spTree>
    <p:extLst>
      <p:ext uri="{BB962C8B-B14F-4D97-AF65-F5344CB8AC3E}">
        <p14:creationId xmlns:p14="http://schemas.microsoft.com/office/powerpoint/2010/main" val="14589952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(27) The clock is an instrument for telling time</a:t>
            </a:r>
          </a:p>
          <a:p>
            <a:r>
              <a:rPr lang="en-US" dirty="0" smtClean="0"/>
              <a:t>No negative elements</a:t>
            </a:r>
          </a:p>
          <a:p>
            <a:r>
              <a:rPr lang="en-US" dirty="0" smtClean="0"/>
              <a:t>Subject, ‘clock/s’—C</a:t>
            </a:r>
          </a:p>
          <a:p>
            <a:r>
              <a:rPr lang="en-US" dirty="0" smtClean="0"/>
              <a:t>Predicate, ‘instrument/s for telling time’—T</a:t>
            </a:r>
          </a:p>
          <a:p>
            <a:r>
              <a:rPr lang="en-US" dirty="0" smtClean="0"/>
              <a:t>There are no explicit quantifiers but what is being predicated of clocks is essential to what clocks are so the only sensible way to understand this proposition is as being universal</a:t>
            </a:r>
          </a:p>
          <a:p>
            <a:r>
              <a:rPr lang="en-US" dirty="0" smtClean="0"/>
              <a:t>So, CAT</a:t>
            </a:r>
          </a:p>
        </p:txBody>
      </p:sp>
    </p:spTree>
    <p:extLst>
      <p:ext uri="{BB962C8B-B14F-4D97-AF65-F5344CB8AC3E}">
        <p14:creationId xmlns:p14="http://schemas.microsoft.com/office/powerpoint/2010/main" val="8120916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(29) Bats are mammals</a:t>
            </a:r>
          </a:p>
          <a:p>
            <a:r>
              <a:rPr lang="en-US" dirty="0" smtClean="0"/>
              <a:t>No negative elements</a:t>
            </a:r>
          </a:p>
          <a:p>
            <a:r>
              <a:rPr lang="en-US" dirty="0" smtClean="0"/>
              <a:t>Subject, ‘bats’—B</a:t>
            </a:r>
          </a:p>
          <a:p>
            <a:r>
              <a:rPr lang="en-US" dirty="0" smtClean="0"/>
              <a:t>Predicate, ‘mammals’—M</a:t>
            </a:r>
          </a:p>
          <a:p>
            <a:r>
              <a:rPr lang="en-US" dirty="0" smtClean="0"/>
              <a:t>Again, no explicit quantifiers and, again, the only sensible way to understand this proposition is to take it to be saying that bats as such are mammals, not just my pet bat</a:t>
            </a:r>
          </a:p>
          <a:p>
            <a:r>
              <a:rPr lang="en-US" dirty="0" smtClean="0"/>
              <a:t>So, BAM</a:t>
            </a:r>
            <a:endParaRPr lang="en-US" dirty="0"/>
          </a:p>
        </p:txBody>
      </p:sp>
    </p:spTree>
    <p:extLst>
      <p:ext uri="{BB962C8B-B14F-4D97-AF65-F5344CB8AC3E}">
        <p14:creationId xmlns:p14="http://schemas.microsoft.com/office/powerpoint/2010/main" val="40329776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(31) Some habits of thought do not improve decision-making</a:t>
            </a:r>
          </a:p>
          <a:p>
            <a:r>
              <a:rPr lang="en-US" dirty="0" smtClean="0"/>
              <a:t>One negative element, ‘not’ which attaches to the copula</a:t>
            </a:r>
          </a:p>
          <a:p>
            <a:r>
              <a:rPr lang="en-US" dirty="0" smtClean="0"/>
              <a:t>Subject, ‘habits of thought’—H</a:t>
            </a:r>
          </a:p>
          <a:p>
            <a:r>
              <a:rPr lang="en-US" dirty="0" smtClean="0"/>
              <a:t>Predicate, ‘things which improve decision-making’—D</a:t>
            </a:r>
          </a:p>
          <a:p>
            <a:r>
              <a:rPr lang="en-US" dirty="0" smtClean="0"/>
              <a:t>It has the form ‘Some….are not….’ which is particular negative, i.e. ‘O’ type</a:t>
            </a:r>
          </a:p>
          <a:p>
            <a:r>
              <a:rPr lang="en-US" dirty="0" smtClean="0"/>
              <a:t>So HOD</a:t>
            </a:r>
          </a:p>
          <a:p>
            <a:r>
              <a:rPr lang="en-US" dirty="0" smtClean="0"/>
              <a:t>If you got HI</a:t>
            </a:r>
            <a:r>
              <a:rPr lang="en-US" u="sng" dirty="0" smtClean="0"/>
              <a:t>D</a:t>
            </a:r>
            <a:r>
              <a:rPr lang="en-US" dirty="0" smtClean="0"/>
              <a:t> don’t worry. Shortly, I will explain how we can transform affirmative propositions into negative propositions and vice versa</a:t>
            </a:r>
            <a:endParaRPr lang="en-US" dirty="0"/>
          </a:p>
        </p:txBody>
      </p:sp>
    </p:spTree>
    <p:extLst>
      <p:ext uri="{BB962C8B-B14F-4D97-AF65-F5344CB8AC3E}">
        <p14:creationId xmlns:p14="http://schemas.microsoft.com/office/powerpoint/2010/main" val="8492706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(33) Any athlete who receives payment for a performance is not an amateur</a:t>
            </a:r>
          </a:p>
          <a:p>
            <a:r>
              <a:rPr lang="en-US" dirty="0" smtClean="0"/>
              <a:t>One negative element, ‘not’, which attaches to the copula</a:t>
            </a:r>
          </a:p>
          <a:p>
            <a:r>
              <a:rPr lang="en-US" dirty="0" smtClean="0"/>
              <a:t>Subject, ‘athletes who receive payment for a performance’—T</a:t>
            </a:r>
          </a:p>
          <a:p>
            <a:r>
              <a:rPr lang="en-US" dirty="0" smtClean="0"/>
              <a:t>Predicate, ‘amateur’—R</a:t>
            </a:r>
          </a:p>
          <a:p>
            <a:r>
              <a:rPr lang="en-US" dirty="0" smtClean="0"/>
              <a:t>This is an example of the ‘Not all….are…’ or ‘All (any)….is not….’ proposition and so in an ‘O’ type</a:t>
            </a:r>
          </a:p>
          <a:p>
            <a:r>
              <a:rPr lang="en-US" dirty="0" smtClean="0"/>
              <a:t>TOR</a:t>
            </a:r>
            <a:endParaRPr lang="en-US" dirty="0"/>
          </a:p>
        </p:txBody>
      </p:sp>
    </p:spTree>
    <p:extLst>
      <p:ext uri="{BB962C8B-B14F-4D97-AF65-F5344CB8AC3E}">
        <p14:creationId xmlns:p14="http://schemas.microsoft.com/office/powerpoint/2010/main" val="39241624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Sometimes, when people use this form of expression what they are trying to express is a universal negative proposition even though they haven’t succeeded in saying it</a:t>
            </a:r>
          </a:p>
          <a:p>
            <a:r>
              <a:rPr lang="en-US" dirty="0" smtClean="0"/>
              <a:t>If context makes it clear that that is what is intended, then you must interpret the proposition according</a:t>
            </a:r>
          </a:p>
          <a:p>
            <a:r>
              <a:rPr lang="en-US" dirty="0" smtClean="0"/>
              <a:t>To repeat—translation is an art, not a science</a:t>
            </a:r>
            <a:endParaRPr lang="en-US" dirty="0"/>
          </a:p>
        </p:txBody>
      </p:sp>
    </p:spTree>
    <p:extLst>
      <p:ext uri="{BB962C8B-B14F-4D97-AF65-F5344CB8AC3E}">
        <p14:creationId xmlns:p14="http://schemas.microsoft.com/office/powerpoint/2010/main" val="3289465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Worked example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Let our proposition </a:t>
            </a:r>
            <a:r>
              <a:rPr lang="en-US" dirty="0" smtClean="0"/>
              <a:t>be “No </a:t>
            </a:r>
            <a:r>
              <a:rPr lang="en-US" dirty="0"/>
              <a:t>non-students study </a:t>
            </a:r>
            <a:r>
              <a:rPr lang="en-US" dirty="0" smtClean="0"/>
              <a:t>logic”</a:t>
            </a:r>
            <a:r>
              <a:rPr lang="en-US" dirty="0"/>
              <a:t> </a:t>
            </a:r>
          </a:p>
          <a:p>
            <a:r>
              <a:rPr lang="en-US" dirty="0" smtClean="0"/>
              <a:t>Step 1. This </a:t>
            </a:r>
            <a:r>
              <a:rPr lang="en-US" dirty="0"/>
              <a:t>proposition is not in proper form as it stands. Its main verb is ‘study’ which is not a part of the verb ‘to be’ in the present tense. To turn in into proper form you rewrite it </a:t>
            </a:r>
            <a:r>
              <a:rPr lang="en-US" dirty="0" smtClean="0"/>
              <a:t>as “No </a:t>
            </a:r>
            <a:r>
              <a:rPr lang="en-US" dirty="0"/>
              <a:t>non-students are people who study </a:t>
            </a:r>
            <a:r>
              <a:rPr lang="en-US" dirty="0" smtClean="0"/>
              <a:t>logic” You’ll </a:t>
            </a:r>
            <a:r>
              <a:rPr lang="en-US" dirty="0"/>
              <a:t>notice that </a:t>
            </a:r>
            <a:r>
              <a:rPr lang="en-US" dirty="0" smtClean="0"/>
              <a:t> </a:t>
            </a:r>
            <a:r>
              <a:rPr lang="en-US" dirty="0"/>
              <a:t>‘study’ which was the original verb in the sentence has now moved into the </a:t>
            </a:r>
            <a:r>
              <a:rPr lang="en-US" dirty="0" smtClean="0"/>
              <a:t>predicate. Make sure that you neither add nor subtract any significant semantic content to the original proposition when doing this rewrite</a:t>
            </a:r>
          </a:p>
        </p:txBody>
      </p:sp>
    </p:spTree>
    <p:extLst>
      <p:ext uri="{BB962C8B-B14F-4D97-AF65-F5344CB8AC3E}">
        <p14:creationId xmlns:p14="http://schemas.microsoft.com/office/powerpoint/2010/main" val="20334435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smtClean="0"/>
              <a:t>(35) good scholars are not always interesting lecturers</a:t>
            </a:r>
          </a:p>
          <a:p>
            <a:r>
              <a:rPr lang="en-US" dirty="0" smtClean="0"/>
              <a:t>One negative element, ‘not’, which attaches to the copula</a:t>
            </a:r>
          </a:p>
          <a:p>
            <a:r>
              <a:rPr lang="en-US" dirty="0" smtClean="0"/>
              <a:t>Subject, ‘good scholars’—S</a:t>
            </a:r>
          </a:p>
          <a:p>
            <a:r>
              <a:rPr lang="en-US" dirty="0" smtClean="0"/>
              <a:t>Predicate, ‘interesting lecturers’—L</a:t>
            </a:r>
          </a:p>
          <a:p>
            <a:r>
              <a:rPr lang="en-US" dirty="0" smtClean="0"/>
              <a:t>No explicit quantifier. If the negative elements weren’t there, it would be a circumstantial (because of the adverb) universal affirmative. The present of the ‘not’ makes it a particular negative</a:t>
            </a:r>
          </a:p>
          <a:p>
            <a:r>
              <a:rPr lang="en-US" dirty="0" smtClean="0"/>
              <a:t>So, SOL</a:t>
            </a:r>
          </a:p>
          <a:p>
            <a:endParaRPr lang="en-US" dirty="0"/>
          </a:p>
        </p:txBody>
      </p:sp>
    </p:spTree>
    <p:extLst>
      <p:ext uri="{BB962C8B-B14F-4D97-AF65-F5344CB8AC3E}">
        <p14:creationId xmlns:p14="http://schemas.microsoft.com/office/powerpoint/2010/main" val="36920584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(37) All prospective stockholders were invited to the introductory meeting</a:t>
            </a:r>
          </a:p>
          <a:p>
            <a:r>
              <a:rPr lang="en-US" dirty="0" smtClean="0"/>
              <a:t>No negative elements</a:t>
            </a:r>
          </a:p>
          <a:p>
            <a:r>
              <a:rPr lang="en-US" dirty="0" smtClean="0"/>
              <a:t>Subject, ‘prospective stockholders’—S</a:t>
            </a:r>
          </a:p>
          <a:p>
            <a:r>
              <a:rPr lang="en-US" dirty="0" smtClean="0"/>
              <a:t>Predicate, ‘people invited to the introductory meeting’—P</a:t>
            </a:r>
          </a:p>
          <a:p>
            <a:r>
              <a:rPr lang="en-US" dirty="0" smtClean="0"/>
              <a:t>It has the form ‘All….are….’ and thus is a universal affirmative proposition, i.e. ‘A’ type</a:t>
            </a:r>
          </a:p>
          <a:p>
            <a:r>
              <a:rPr lang="en-US" dirty="0" smtClean="0"/>
              <a:t>SAP</a:t>
            </a:r>
            <a:endParaRPr lang="en-US" dirty="0"/>
          </a:p>
        </p:txBody>
      </p:sp>
    </p:spTree>
    <p:extLst>
      <p:ext uri="{BB962C8B-B14F-4D97-AF65-F5344CB8AC3E}">
        <p14:creationId xmlns:p14="http://schemas.microsoft.com/office/powerpoint/2010/main" val="16896967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Worked example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Step 2: identify all the negative elements in the proposition “</a:t>
            </a:r>
            <a:r>
              <a:rPr lang="en-US" i="1" dirty="0"/>
              <a:t>No non</a:t>
            </a:r>
            <a:r>
              <a:rPr lang="en-US" dirty="0"/>
              <a:t>-students are people who study logic” so the negative elements are ‘no’ and ‘non</a:t>
            </a:r>
            <a:r>
              <a:rPr lang="en-US" dirty="0" smtClean="0"/>
              <a:t>’</a:t>
            </a:r>
          </a:p>
          <a:p>
            <a:r>
              <a:rPr lang="en-US" dirty="0"/>
              <a:t>Step 3. Leaving the negative elements to one side for a moment, you assign letters to the non-negative versions of the terms so that S: students and L: people who study logic </a:t>
            </a:r>
          </a:p>
          <a:p>
            <a:endParaRPr lang="en-US" dirty="0"/>
          </a:p>
          <a:p>
            <a:endParaRPr lang="en-US" dirty="0"/>
          </a:p>
        </p:txBody>
      </p:sp>
    </p:spTree>
    <p:extLst>
      <p:ext uri="{BB962C8B-B14F-4D97-AF65-F5344CB8AC3E}">
        <p14:creationId xmlns:p14="http://schemas.microsoft.com/office/powerpoint/2010/main" val="17134656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Worked example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Step </a:t>
            </a:r>
            <a:r>
              <a:rPr lang="en-US" dirty="0"/>
              <a:t>4. Using the rules of thumb given above, you can see that the 'non’ in 'non-students' affects the subject term while the 'no' affects the copula. The 'non’ can be taken care of by adding a complement to the 'S'. The 'no' makes the proposition as a whole negative, in this case universal </a:t>
            </a:r>
            <a:r>
              <a:rPr lang="en-US" dirty="0" smtClean="0"/>
              <a:t>negative </a:t>
            </a:r>
            <a:endParaRPr lang="en-US" dirty="0"/>
          </a:p>
          <a:p>
            <a:r>
              <a:rPr lang="en-US" dirty="0"/>
              <a:t>Step 5. That gives us the following translation </a:t>
            </a:r>
            <a:endParaRPr lang="en-US" dirty="0" smtClean="0"/>
          </a:p>
          <a:p>
            <a:r>
              <a:rPr lang="en-US" u="sng" dirty="0" smtClean="0"/>
              <a:t>S</a:t>
            </a:r>
            <a:r>
              <a:rPr lang="en-US" dirty="0" smtClean="0"/>
              <a:t>EL</a:t>
            </a:r>
            <a:endParaRPr lang="en-US" dirty="0"/>
          </a:p>
          <a:p>
            <a:endParaRPr lang="en-US" dirty="0"/>
          </a:p>
        </p:txBody>
      </p:sp>
    </p:spTree>
    <p:extLst>
      <p:ext uri="{BB962C8B-B14F-4D97-AF65-F5344CB8AC3E}">
        <p14:creationId xmlns:p14="http://schemas.microsoft.com/office/powerpoint/2010/main" val="18001547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Anticipatory note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Because of the possibility of performing the operations of </a:t>
            </a:r>
            <a:r>
              <a:rPr lang="en-US" i="1" dirty="0"/>
              <a:t>immediate inference </a:t>
            </a:r>
            <a:r>
              <a:rPr lang="en-US" dirty="0" smtClean="0"/>
              <a:t>[coming up soon!] on </a:t>
            </a:r>
            <a:r>
              <a:rPr lang="en-US" dirty="0"/>
              <a:t>propositions its terms must be such that that if they were interchanged the proposition would </a:t>
            </a:r>
            <a:r>
              <a:rPr lang="en-US" dirty="0" smtClean="0"/>
              <a:t>still make </a:t>
            </a:r>
            <a:r>
              <a:rPr lang="en-US" dirty="0"/>
              <a:t>sense. When a proposition not in proper form is translated into a proposition in proper form it is usually necessary to add some words such as 'person', 'dog' to the predicate term, as the context warrants. If the context is unclear, you can always add the neutral '</a:t>
            </a:r>
            <a:r>
              <a:rPr lang="en-US" dirty="0" smtClean="0"/>
              <a:t>thing’</a:t>
            </a:r>
            <a:endParaRPr lang="en-US" dirty="0"/>
          </a:p>
          <a:p>
            <a:endParaRPr lang="en-US" dirty="0"/>
          </a:p>
          <a:p>
            <a:endParaRPr lang="en-US" dirty="0"/>
          </a:p>
        </p:txBody>
      </p:sp>
    </p:spTree>
    <p:extLst>
      <p:ext uri="{BB962C8B-B14F-4D97-AF65-F5344CB8AC3E}">
        <p14:creationId xmlns:p14="http://schemas.microsoft.com/office/powerpoint/2010/main" val="17740483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pPr lvl="0"/>
            <a:r>
              <a:rPr lang="en-US" dirty="0"/>
              <a:t>At this stage, don’t obsess over whether a given proposition is affirmative or negative. Matters will become clearer </a:t>
            </a:r>
            <a:r>
              <a:rPr lang="en-US" dirty="0" smtClean="0"/>
              <a:t>(and easier) later</a:t>
            </a:r>
          </a:p>
          <a:p>
            <a:pPr lvl="0"/>
            <a:r>
              <a:rPr lang="en-US" dirty="0" smtClean="0"/>
              <a:t>Don’t be surprised that there is more than one correct way to translate a given proposition—all will be revealed a little later!</a:t>
            </a:r>
          </a:p>
          <a:p>
            <a:pPr lvl="0"/>
            <a:r>
              <a:rPr lang="en-US" dirty="0" smtClean="0"/>
              <a:t>Finally, remember that translation is an art, not a science. While most translation is unproblematic, it cannot be done mechanically</a:t>
            </a:r>
            <a:endParaRPr lang="en-US" dirty="0"/>
          </a:p>
          <a:p>
            <a:endParaRPr lang="en-US" dirty="0"/>
          </a:p>
        </p:txBody>
      </p:sp>
    </p:spTree>
    <p:extLst>
      <p:ext uri="{BB962C8B-B14F-4D97-AF65-F5344CB8AC3E}">
        <p14:creationId xmlns:p14="http://schemas.microsoft.com/office/powerpoint/2010/main" val="18745331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Exercises for you to do</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pPr lvl="0"/>
            <a:r>
              <a:rPr lang="en-US" dirty="0" smtClean="0"/>
              <a:t>(1) Not </a:t>
            </a:r>
            <a:r>
              <a:rPr lang="en-US" dirty="0"/>
              <a:t>every horse is piebald</a:t>
            </a:r>
          </a:p>
          <a:p>
            <a:pPr lvl="0"/>
            <a:r>
              <a:rPr lang="en-US" dirty="0" smtClean="0"/>
              <a:t>(2) No </a:t>
            </a:r>
            <a:r>
              <a:rPr lang="en-US" dirty="0"/>
              <a:t>bull is without horns</a:t>
            </a:r>
          </a:p>
          <a:p>
            <a:pPr lvl="0"/>
            <a:r>
              <a:rPr lang="en-US" dirty="0" smtClean="0"/>
              <a:t>(3) Every </a:t>
            </a:r>
            <a:r>
              <a:rPr lang="en-US" dirty="0"/>
              <a:t>desk has a level surface</a:t>
            </a:r>
          </a:p>
          <a:p>
            <a:pPr lvl="0"/>
            <a:r>
              <a:rPr lang="en-US" dirty="0" smtClean="0"/>
              <a:t>(4) Some </a:t>
            </a:r>
            <a:r>
              <a:rPr lang="en-US" dirty="0"/>
              <a:t>students have not prepared for the examinations</a:t>
            </a:r>
          </a:p>
          <a:p>
            <a:pPr lvl="0"/>
            <a:r>
              <a:rPr lang="en-US" dirty="0" smtClean="0"/>
              <a:t>(5) Some </a:t>
            </a:r>
            <a:r>
              <a:rPr lang="en-US" dirty="0"/>
              <a:t>crossword puzzles are quite </a:t>
            </a:r>
            <a:r>
              <a:rPr lang="en-US" dirty="0" smtClean="0"/>
              <a:t>difficult</a:t>
            </a:r>
            <a:endParaRPr lang="en-US" dirty="0"/>
          </a:p>
        </p:txBody>
      </p:sp>
    </p:spTree>
    <p:extLst>
      <p:ext uri="{BB962C8B-B14F-4D97-AF65-F5344CB8AC3E}">
        <p14:creationId xmlns:p14="http://schemas.microsoft.com/office/powerpoint/2010/main" val="1661881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0</TotalTime>
  <Words>2899</Words>
  <Application>Microsoft Macintosh PowerPoint</Application>
  <PresentationFormat>On-screen Show (4:3)</PresentationFormat>
  <Paragraphs>286</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Civic</vt:lpstr>
      <vt:lpstr>Exercises</vt:lpstr>
      <vt:lpstr>5-step Procedure</vt:lpstr>
      <vt:lpstr>5-step Procedure (cont’d)</vt:lpstr>
      <vt:lpstr>Worked example</vt:lpstr>
      <vt:lpstr>Worked example (cont’d)</vt:lpstr>
      <vt:lpstr>Worked example (cont’d)</vt:lpstr>
      <vt:lpstr>Anticipatory note</vt:lpstr>
      <vt:lpstr>PowerPoint Presentation</vt:lpstr>
      <vt:lpstr>Exercises for you to do</vt:lpstr>
      <vt:lpstr>Exercises (cont’d)</vt:lpstr>
      <vt:lpstr>Exercises (cont’d)</vt:lpstr>
      <vt:lpstr>Exercises (cont’d)</vt:lpstr>
      <vt:lpstr>Exercises (cont’d)</vt:lpstr>
      <vt:lpstr>Exercises (cont’d)</vt:lpstr>
      <vt:lpstr>Exercises (cont’d)</vt:lpstr>
      <vt:lpstr>Solutions to Even-Numbered Exercises </vt:lpstr>
      <vt:lpstr>Solutions (cont’d)</vt:lpstr>
      <vt:lpstr>Solutions (cont’d)</vt:lpstr>
      <vt:lpstr>Solutions(cont’d)</vt:lpstr>
      <vt:lpstr>Solutions (cont’d)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Exercises</dc:title>
  <dc:creator>Gerard Casey</dc:creator>
  <cp:lastModifiedBy>Gerard Casey</cp:lastModifiedBy>
  <cp:revision>1</cp:revision>
  <dcterms:created xsi:type="dcterms:W3CDTF">2012-09-24T19:37:23Z</dcterms:created>
  <dcterms:modified xsi:type="dcterms:W3CDTF">2012-09-24T19:37:48Z</dcterms:modified>
</cp:coreProperties>
</file>