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5" d="100"/>
          <a:sy n="105" d="100"/>
        </p:scale>
        <p:origin x="-120" y="-4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05CDB1CF-FC82-7A44-A6B7-42C5831E16AF}"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0367523-6712-4E48-B85D-615CB493349E}"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05CDB1CF-FC82-7A44-A6B7-42C5831E16AF}"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367523-6712-4E48-B85D-615CB493349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0367523-6712-4E48-B85D-615CB493349E}"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05CDB1CF-FC82-7A44-A6B7-42C5831E16AF}"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05CDB1CF-FC82-7A44-A6B7-42C5831E16AF}"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00367523-6712-4E48-B85D-615CB493349E}"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5CDB1CF-FC82-7A44-A6B7-42C5831E16AF}"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0367523-6712-4E48-B85D-615CB493349E}"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5CDB1CF-FC82-7A44-A6B7-42C5831E16AF}"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367523-6712-4E48-B85D-615CB493349E}"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05CDB1CF-FC82-7A44-A6B7-42C5831E16AF}"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0367523-6712-4E48-B85D-615CB493349E}"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05CDB1CF-FC82-7A44-A6B7-42C5831E16AF}"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00367523-6712-4E48-B85D-615CB493349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5CDB1CF-FC82-7A44-A6B7-42C5831E16AF}"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0367523-6712-4E48-B85D-615CB493349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0367523-6712-4E48-B85D-615CB493349E}"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5CDB1CF-FC82-7A44-A6B7-42C5831E16AF}"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0367523-6712-4E48-B85D-615CB493349E}"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5CDB1CF-FC82-7A44-A6B7-42C5831E16AF}"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5CDB1CF-FC82-7A44-A6B7-42C5831E16AF}"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0367523-6712-4E48-B85D-615CB493349E}"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Just a quick reminder of what we have done so far and a quick look at where we’re going</a:t>
            </a:r>
          </a:p>
          <a:p>
            <a:endParaRPr lang="en-US" dirty="0"/>
          </a:p>
          <a:p>
            <a:r>
              <a:rPr lang="en-US" dirty="0" smtClean="0"/>
              <a:t>We have learned the distinction between the truth-related aspects of language (statements, propositions) and language which is not truth-related (wishes, hopes, commands)</a:t>
            </a:r>
          </a:p>
          <a:p>
            <a:endParaRPr lang="en-US" dirty="0"/>
          </a:p>
          <a:p>
            <a:r>
              <a:rPr lang="en-US" dirty="0" smtClean="0"/>
              <a:t>Within the field of truth-related language, we learned to distinguish between argumentative uses and non-argumentative uses (stories, history, simple statements of fact)</a:t>
            </a:r>
            <a:endParaRPr lang="en-US" dirty="0"/>
          </a:p>
        </p:txBody>
      </p:sp>
    </p:spTree>
    <p:extLst>
      <p:ext uri="{BB962C8B-B14F-4D97-AF65-F5344CB8AC3E}">
        <p14:creationId xmlns:p14="http://schemas.microsoft.com/office/powerpoint/2010/main" val="36677320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of thumb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If the negative particle is not caught by any of these rules, then it modifies the copula and the proposition is negative</a:t>
            </a:r>
          </a:p>
          <a:p>
            <a:r>
              <a:rPr lang="en-US" dirty="0" smtClean="0"/>
              <a:t>Let’s take a particularly horrible example to show just how this works</a:t>
            </a:r>
            <a:endParaRPr lang="en-US" dirty="0"/>
          </a:p>
        </p:txBody>
      </p:sp>
    </p:spTree>
    <p:extLst>
      <p:ext uri="{BB962C8B-B14F-4D97-AF65-F5344CB8AC3E}">
        <p14:creationId xmlns:p14="http://schemas.microsoft.com/office/powerpoint/2010/main" val="18880865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Take this proposition—</a:t>
            </a:r>
          </a:p>
          <a:p>
            <a:endParaRPr lang="en-US" dirty="0" smtClean="0"/>
          </a:p>
          <a:p>
            <a:r>
              <a:rPr lang="en-US" dirty="0" smtClean="0"/>
              <a:t>“No doctors who are immoral are nonambitious”</a:t>
            </a:r>
          </a:p>
          <a:p>
            <a:endParaRPr lang="en-US" dirty="0" smtClean="0"/>
          </a:p>
          <a:p>
            <a:r>
              <a:rPr lang="en-US" dirty="0" smtClean="0"/>
              <a:t>Take your pencil and mark up all the negative particles in this proposition. You should arrive at the following:</a:t>
            </a:r>
          </a:p>
        </p:txBody>
      </p:sp>
    </p:spTree>
    <p:extLst>
      <p:ext uri="{BB962C8B-B14F-4D97-AF65-F5344CB8AC3E}">
        <p14:creationId xmlns:p14="http://schemas.microsoft.com/office/powerpoint/2010/main" val="22766258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a:t>
            </a:r>
            <a:r>
              <a:rPr lang="en-US" b="1" dirty="0"/>
              <a:t>No</a:t>
            </a:r>
            <a:r>
              <a:rPr lang="en-US" dirty="0"/>
              <a:t> doctors who are </a:t>
            </a:r>
            <a:r>
              <a:rPr lang="en-US" b="1" dirty="0"/>
              <a:t>im</a:t>
            </a:r>
            <a:r>
              <a:rPr lang="en-US" dirty="0"/>
              <a:t>moral are </a:t>
            </a:r>
            <a:r>
              <a:rPr lang="en-US" b="1" dirty="0"/>
              <a:t>non</a:t>
            </a:r>
            <a:r>
              <a:rPr lang="en-US" dirty="0"/>
              <a:t>ambitious</a:t>
            </a:r>
            <a:r>
              <a:rPr lang="en-US" dirty="0" smtClean="0"/>
              <a:t>”</a:t>
            </a:r>
          </a:p>
          <a:p>
            <a:endParaRPr lang="en-US" dirty="0"/>
          </a:p>
          <a:p>
            <a:r>
              <a:rPr lang="en-US" dirty="0"/>
              <a:t>There are three negative particles in this proposition. Applying the three rules of thumb to each of them in turn you get the following results—</a:t>
            </a:r>
          </a:p>
          <a:p>
            <a:endParaRPr lang="en-US" dirty="0"/>
          </a:p>
        </p:txBody>
      </p:sp>
    </p:spTree>
    <p:extLst>
      <p:ext uri="{BB962C8B-B14F-4D97-AF65-F5344CB8AC3E}">
        <p14:creationId xmlns:p14="http://schemas.microsoft.com/office/powerpoint/2010/main" val="42410163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Let’s take </a:t>
            </a:r>
            <a:r>
              <a:rPr lang="en-US" dirty="0"/>
              <a:t>the first negative particle 'No'. It's not a negative prefix, it's not 'non' with or without a hyphen, and it's not part of an adjectival phrase modifying one of the terms. It therefore makes the proposition as a whole negative since, logically speaking, it attaches to the copula ‘are’ despite being separated from it by four other </a:t>
            </a:r>
            <a:r>
              <a:rPr lang="en-US" dirty="0" smtClean="0"/>
              <a:t>words </a:t>
            </a:r>
          </a:p>
        </p:txBody>
      </p:sp>
    </p:spTree>
    <p:extLst>
      <p:ext uri="{BB962C8B-B14F-4D97-AF65-F5344CB8AC3E}">
        <p14:creationId xmlns:p14="http://schemas.microsoft.com/office/powerpoint/2010/main" val="24874967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second negative particle ‘im’ is a negative prefix and so modifies the basic subject term ‘moral doctors</a:t>
            </a:r>
            <a:r>
              <a:rPr lang="en-US" dirty="0" smtClean="0"/>
              <a:t>’</a:t>
            </a:r>
          </a:p>
          <a:p>
            <a:endParaRPr lang="en-US" dirty="0"/>
          </a:p>
          <a:p>
            <a:r>
              <a:rPr lang="en-US" dirty="0"/>
              <a:t>The third negative particle ‘non’ modifies the basic predicate term ‘ambitious people’</a:t>
            </a:r>
          </a:p>
          <a:p>
            <a:endParaRPr lang="en-US" dirty="0"/>
          </a:p>
        </p:txBody>
      </p:sp>
    </p:spTree>
    <p:extLst>
      <p:ext uri="{BB962C8B-B14F-4D97-AF65-F5344CB8AC3E}">
        <p14:creationId xmlns:p14="http://schemas.microsoft.com/office/powerpoint/2010/main" val="37966367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Complements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Negative particles which are attached to the terms of a proposition </a:t>
            </a:r>
            <a:r>
              <a:rPr lang="en-US" i="1" dirty="0" smtClean="0"/>
              <a:t>complement</a:t>
            </a:r>
            <a:r>
              <a:rPr lang="en-US" dirty="0" smtClean="0"/>
              <a:t> </a:t>
            </a:r>
            <a:r>
              <a:rPr lang="en-US" dirty="0"/>
              <a:t>the </a:t>
            </a:r>
            <a:r>
              <a:rPr lang="en-US" dirty="0" smtClean="0"/>
              <a:t>basic </a:t>
            </a:r>
            <a:r>
              <a:rPr lang="en-US" dirty="0"/>
              <a:t>term. For example, if a proposition were to contain the term 'nondogs' you could select the letter D to stand for 'dogs' and the term 'nondogs' would be symbolised as 'D{complement</a:t>
            </a:r>
            <a:r>
              <a:rPr lang="en-US" dirty="0" smtClean="0"/>
              <a:t>}</a:t>
            </a:r>
            <a:endParaRPr lang="en-US" dirty="0"/>
          </a:p>
        </p:txBody>
      </p:sp>
    </p:spTree>
    <p:extLst>
      <p:ext uri="{BB962C8B-B14F-4D97-AF65-F5344CB8AC3E}">
        <p14:creationId xmlns:p14="http://schemas.microsoft.com/office/powerpoint/2010/main" val="8574040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complement can be symbolically represented in many ways. In this course it will be represented by a line under the letter representing the basic non-negative core of the term. If 'D' stands for 'dogs', '</a:t>
            </a:r>
            <a:r>
              <a:rPr lang="en-US" u="sng" dirty="0"/>
              <a:t>D</a:t>
            </a:r>
            <a:r>
              <a:rPr lang="en-US" dirty="0"/>
              <a:t>' stands for '</a:t>
            </a:r>
            <a:r>
              <a:rPr lang="en-US" dirty="0" smtClean="0"/>
              <a:t>nondogs’</a:t>
            </a:r>
            <a:endParaRPr lang="en-US" dirty="0"/>
          </a:p>
        </p:txBody>
      </p:sp>
    </p:spTree>
    <p:extLst>
      <p:ext uri="{BB962C8B-B14F-4D97-AF65-F5344CB8AC3E}">
        <p14:creationId xmlns:p14="http://schemas.microsoft.com/office/powerpoint/2010/main" val="42032331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little bit of light symbolism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Returning to our example: If you let </a:t>
            </a:r>
            <a:r>
              <a:rPr lang="en-US" dirty="0" smtClean="0"/>
              <a:t>the letters 'M</a:t>
            </a:r>
            <a:r>
              <a:rPr lang="en-US" dirty="0"/>
              <a:t>' stand for 'Moral doctors’ </a:t>
            </a:r>
            <a:r>
              <a:rPr lang="en-US" dirty="0" smtClean="0"/>
              <a:t>[Doctors who are moral] and ‘B’ </a:t>
            </a:r>
            <a:r>
              <a:rPr lang="en-US" dirty="0"/>
              <a:t>for 'ambitious people' the proposition translates as follows</a:t>
            </a:r>
            <a:r>
              <a:rPr lang="en-US" dirty="0" smtClean="0"/>
              <a:t>:</a:t>
            </a:r>
          </a:p>
          <a:p>
            <a:r>
              <a:rPr lang="en-US" dirty="0" smtClean="0"/>
              <a:t>The subject will be </a:t>
            </a:r>
            <a:r>
              <a:rPr lang="en-US" u="sng" dirty="0" smtClean="0"/>
              <a:t>M</a:t>
            </a:r>
            <a:r>
              <a:rPr lang="en-US" dirty="0" smtClean="0"/>
              <a:t> [non-moral doctors]</a:t>
            </a:r>
            <a:endParaRPr lang="en-US" dirty="0"/>
          </a:p>
          <a:p>
            <a:r>
              <a:rPr lang="en-US" dirty="0" smtClean="0"/>
              <a:t>The predicate will </a:t>
            </a:r>
            <a:r>
              <a:rPr lang="en-US" u="sng" dirty="0" smtClean="0"/>
              <a:t>B</a:t>
            </a:r>
            <a:r>
              <a:rPr lang="en-US" dirty="0" smtClean="0"/>
              <a:t> [non-ambitious people]</a:t>
            </a:r>
          </a:p>
          <a:p>
            <a:r>
              <a:rPr lang="en-US" dirty="0" smtClean="0"/>
              <a:t>So our proposition, partially translated will be</a:t>
            </a:r>
          </a:p>
          <a:p>
            <a:r>
              <a:rPr lang="en-US" u="sng" dirty="0" smtClean="0"/>
              <a:t>M</a:t>
            </a:r>
            <a:r>
              <a:rPr lang="en-US" dirty="0"/>
              <a:t> </a:t>
            </a:r>
            <a:r>
              <a:rPr lang="en-US" dirty="0" smtClean="0"/>
              <a:t>[something to represent the ‘No’] </a:t>
            </a:r>
            <a:r>
              <a:rPr lang="en-US" u="sng" dirty="0" smtClean="0"/>
              <a:t>B</a:t>
            </a:r>
          </a:p>
          <a:p>
            <a:r>
              <a:rPr lang="en-US" dirty="0" smtClean="0"/>
              <a:t>What do we put in the square brackets?</a:t>
            </a:r>
          </a:p>
          <a:p>
            <a:pPr marL="0" indent="0">
              <a:buNone/>
            </a:pPr>
            <a:endParaRPr lang="en-US" u="sng" dirty="0" smtClean="0"/>
          </a:p>
          <a:p>
            <a:endParaRPr lang="en-US" dirty="0"/>
          </a:p>
          <a:p>
            <a:endParaRPr lang="en-US" dirty="0"/>
          </a:p>
          <a:p>
            <a:pPr marL="0" indent="0">
              <a:buNone/>
            </a:pPr>
            <a:endParaRPr lang="en-US" dirty="0"/>
          </a:p>
          <a:p>
            <a:endParaRPr lang="en-US" dirty="0"/>
          </a:p>
          <a:p>
            <a:endParaRPr lang="en-US" dirty="0"/>
          </a:p>
          <a:p>
            <a:endParaRPr lang="en-US" dirty="0"/>
          </a:p>
        </p:txBody>
      </p:sp>
    </p:spTree>
    <p:extLst>
      <p:ext uri="{BB962C8B-B14F-4D97-AF65-F5344CB8AC3E}">
        <p14:creationId xmlns:p14="http://schemas.microsoft.com/office/powerpoint/2010/main" val="15914528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basic types of categorical proposition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Given that there are 3 types of quantity and 2 types of quality, it is easy to see that there are six, and only six, possible types of categorical proposition each of which is represented by a letter—</a:t>
            </a:r>
          </a:p>
          <a:p>
            <a:r>
              <a:rPr lang="en-US" dirty="0" smtClean="0"/>
              <a:t>A for the universal affirmative, E for the universal negative, I for the particular affirmative, O for the particular negative, </a:t>
            </a:r>
            <a:r>
              <a:rPr lang="en-US" dirty="0"/>
              <a:t>A’ </a:t>
            </a:r>
            <a:r>
              <a:rPr lang="en-US" dirty="0" smtClean="0"/>
              <a:t>for the singular affirmative, and </a:t>
            </a:r>
            <a:r>
              <a:rPr lang="en-US" dirty="0"/>
              <a:t>E’ </a:t>
            </a:r>
            <a:r>
              <a:rPr lang="en-US" dirty="0" smtClean="0"/>
              <a:t>for the singular negative</a:t>
            </a:r>
          </a:p>
        </p:txBody>
      </p:sp>
    </p:spTree>
    <p:extLst>
      <p:ext uri="{BB962C8B-B14F-4D97-AF65-F5344CB8AC3E}">
        <p14:creationId xmlns:p14="http://schemas.microsoft.com/office/powerpoint/2010/main" val="37158505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Table—6 types of categorical proposition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724302198"/>
              </p:ext>
            </p:extLst>
          </p:nvPr>
        </p:nvGraphicFramePr>
        <p:xfrm>
          <a:off x="1884509" y="2138680"/>
          <a:ext cx="5588520" cy="1483360"/>
        </p:xfrm>
        <a:graphic>
          <a:graphicData uri="http://schemas.openxmlformats.org/drawingml/2006/table">
            <a:tbl>
              <a:tblPr firstRow="1" bandRow="1">
                <a:tableStyleId>{5C22544A-7EE6-4342-B048-85BDC9FD1C3A}</a:tableStyleId>
              </a:tblPr>
              <a:tblGrid>
                <a:gridCol w="1233927"/>
                <a:gridCol w="1587076"/>
                <a:gridCol w="2767517"/>
              </a:tblGrid>
              <a:tr h="370840">
                <a:tc>
                  <a:txBody>
                    <a:bodyPr/>
                    <a:lstStyle/>
                    <a:p>
                      <a:endParaRPr lang="en-US" dirty="0"/>
                    </a:p>
                  </a:txBody>
                  <a:tcPr/>
                </a:tc>
                <a:tc>
                  <a:txBody>
                    <a:bodyPr/>
                    <a:lstStyle/>
                    <a:p>
                      <a:r>
                        <a:rPr lang="en-US" dirty="0" smtClean="0"/>
                        <a:t>Affirmative</a:t>
                      </a:r>
                      <a:endParaRPr lang="en-US" dirty="0"/>
                    </a:p>
                  </a:txBody>
                  <a:tcPr/>
                </a:tc>
                <a:tc>
                  <a:txBody>
                    <a:bodyPr/>
                    <a:lstStyle/>
                    <a:p>
                      <a:r>
                        <a:rPr lang="en-US" dirty="0" smtClean="0"/>
                        <a:t>Negative</a:t>
                      </a:r>
                      <a:endParaRPr lang="en-US" dirty="0"/>
                    </a:p>
                  </a:txBody>
                  <a:tcPr/>
                </a:tc>
              </a:tr>
              <a:tr h="370840">
                <a:tc>
                  <a:txBody>
                    <a:bodyPr/>
                    <a:lstStyle/>
                    <a:p>
                      <a:r>
                        <a:rPr lang="en-US" dirty="0" smtClean="0"/>
                        <a:t>Universal</a:t>
                      </a:r>
                      <a:endParaRPr lang="en-US" dirty="0"/>
                    </a:p>
                  </a:txBody>
                  <a:tcPr/>
                </a:tc>
                <a:tc>
                  <a:txBody>
                    <a:bodyPr/>
                    <a:lstStyle/>
                    <a:p>
                      <a:r>
                        <a:rPr lang="en-US" dirty="0" smtClean="0"/>
                        <a:t>A</a:t>
                      </a:r>
                      <a:endParaRPr lang="en-US" dirty="0"/>
                    </a:p>
                  </a:txBody>
                  <a:tcPr/>
                </a:tc>
                <a:tc>
                  <a:txBody>
                    <a:bodyPr/>
                    <a:lstStyle/>
                    <a:p>
                      <a:r>
                        <a:rPr lang="en-US" dirty="0" smtClean="0"/>
                        <a:t>E</a:t>
                      </a:r>
                      <a:endParaRPr lang="en-US" dirty="0"/>
                    </a:p>
                  </a:txBody>
                  <a:tcPr/>
                </a:tc>
              </a:tr>
              <a:tr h="370840">
                <a:tc>
                  <a:txBody>
                    <a:bodyPr/>
                    <a:lstStyle/>
                    <a:p>
                      <a:r>
                        <a:rPr lang="en-US" dirty="0" smtClean="0"/>
                        <a:t>Particular</a:t>
                      </a:r>
                      <a:endParaRPr lang="en-US" dirty="0"/>
                    </a:p>
                  </a:txBody>
                  <a:tcPr/>
                </a:tc>
                <a:tc>
                  <a:txBody>
                    <a:bodyPr/>
                    <a:lstStyle/>
                    <a:p>
                      <a:r>
                        <a:rPr lang="en-US" dirty="0" smtClean="0"/>
                        <a:t>I</a:t>
                      </a:r>
                      <a:endParaRPr lang="en-US" dirty="0"/>
                    </a:p>
                  </a:txBody>
                  <a:tcPr/>
                </a:tc>
                <a:tc>
                  <a:txBody>
                    <a:bodyPr/>
                    <a:lstStyle/>
                    <a:p>
                      <a:r>
                        <a:rPr lang="en-US" dirty="0" smtClean="0"/>
                        <a:t>O</a:t>
                      </a:r>
                      <a:endParaRPr lang="en-US" dirty="0"/>
                    </a:p>
                  </a:txBody>
                  <a:tcPr/>
                </a:tc>
              </a:tr>
              <a:tr h="370840">
                <a:tc>
                  <a:txBody>
                    <a:bodyPr/>
                    <a:lstStyle/>
                    <a:p>
                      <a:r>
                        <a:rPr lang="en-US" dirty="0" smtClean="0"/>
                        <a:t>Singular</a:t>
                      </a:r>
                      <a:endParaRPr lang="en-US" dirty="0"/>
                    </a:p>
                  </a:txBody>
                  <a:tcPr/>
                </a:tc>
                <a:tc>
                  <a:txBody>
                    <a:bodyPr/>
                    <a:lstStyle/>
                    <a:p>
                      <a:r>
                        <a:rPr kumimoji="0" lang="en-US" sz="1800" kern="1200" dirty="0" smtClean="0">
                          <a:solidFill>
                            <a:schemeClr val="dk1"/>
                          </a:solidFill>
                          <a:effectLst/>
                          <a:latin typeface="+mn-lt"/>
                          <a:ea typeface="+mn-ea"/>
                          <a:cs typeface="+mn-cs"/>
                        </a:rPr>
                        <a:t>A’</a:t>
                      </a:r>
                      <a:r>
                        <a:rPr lang="en-US" dirty="0" smtClean="0">
                          <a:effectLst/>
                        </a:rPr>
                        <a:t> </a:t>
                      </a:r>
                      <a:endParaRPr lang="en-US" dirty="0"/>
                    </a:p>
                  </a:txBody>
                  <a:tcPr/>
                </a:tc>
                <a:tc>
                  <a:txBody>
                    <a:bodyPr/>
                    <a:lstStyle/>
                    <a:p>
                      <a:r>
                        <a:rPr kumimoji="0" lang="en-US" sz="1800" kern="1200" dirty="0" smtClean="0">
                          <a:solidFill>
                            <a:schemeClr val="dk1"/>
                          </a:solidFill>
                          <a:effectLst/>
                          <a:latin typeface="+mn-lt"/>
                          <a:ea typeface="+mn-ea"/>
                          <a:cs typeface="+mn-cs"/>
                        </a:rPr>
                        <a:t>E’</a:t>
                      </a:r>
                      <a:r>
                        <a:rPr lang="en-US" dirty="0" smtClean="0">
                          <a:effectLst/>
                        </a:rPr>
                        <a:t> </a:t>
                      </a:r>
                      <a:endParaRPr lang="en-US" dirty="0"/>
                    </a:p>
                  </a:txBody>
                  <a:tcPr/>
                </a:tc>
              </a:tr>
            </a:tbl>
          </a:graphicData>
        </a:graphic>
      </p:graphicFrame>
      <p:sp>
        <p:nvSpPr>
          <p:cNvPr id="5" name="TextBox 4"/>
          <p:cNvSpPr txBox="1"/>
          <p:nvPr/>
        </p:nvSpPr>
        <p:spPr>
          <a:xfrm>
            <a:off x="657875" y="4385465"/>
            <a:ext cx="7812260" cy="1477328"/>
          </a:xfrm>
          <a:prstGeom prst="rect">
            <a:avLst/>
          </a:prstGeom>
          <a:noFill/>
        </p:spPr>
        <p:txBody>
          <a:bodyPr wrap="square" rtlCol="0">
            <a:spAutoFit/>
          </a:bodyPr>
          <a:lstStyle/>
          <a:p>
            <a:r>
              <a:rPr lang="en-US" dirty="0" smtClean="0"/>
              <a:t>Mnemonic: In the Latin word for ‘I affirm”, </a:t>
            </a:r>
            <a:r>
              <a:rPr lang="en-US" i="1" dirty="0"/>
              <a:t>a</a:t>
            </a:r>
            <a:r>
              <a:rPr lang="en-US" i="1" dirty="0" smtClean="0"/>
              <a:t>ffirmo</a:t>
            </a:r>
            <a:r>
              <a:rPr lang="en-US" dirty="0" smtClean="0"/>
              <a:t>, the first vowel is A, the second I; in the Latin for for “I deny”, </a:t>
            </a:r>
            <a:r>
              <a:rPr lang="en-US" i="1" dirty="0" smtClean="0"/>
              <a:t>nego</a:t>
            </a:r>
            <a:r>
              <a:rPr lang="en-US" dirty="0" smtClean="0"/>
              <a:t>, the first vowel is E, the second O. Singular propositions are for most logical purposes treated as if they were universal, hence the use of the basic letters A and E with a ’ to remind us they’re not actually universal</a:t>
            </a:r>
            <a:endParaRPr lang="en-US" dirty="0"/>
          </a:p>
        </p:txBody>
      </p:sp>
    </p:spTree>
    <p:extLst>
      <p:ext uri="{BB962C8B-B14F-4D97-AF65-F5344CB8AC3E}">
        <p14:creationId xmlns:p14="http://schemas.microsoft.com/office/powerpoint/2010/main" val="1654133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We have seen that logic is the extraction and analysis of patterns of reasoning implicit in our everyday arguing</a:t>
            </a:r>
          </a:p>
          <a:p>
            <a:endParaRPr lang="en-US" dirty="0"/>
          </a:p>
          <a:p>
            <a:r>
              <a:rPr lang="en-US" dirty="0" smtClean="0"/>
              <a:t>We’ve encountered the notion of inference, the idea that some propositions imply another, such that if those first propositions are true, the one implied, the conclusion, MUST be true also</a:t>
            </a:r>
            <a:endParaRPr lang="en-US" dirty="0"/>
          </a:p>
        </p:txBody>
      </p:sp>
    </p:spTree>
    <p:extLst>
      <p:ext uri="{BB962C8B-B14F-4D97-AF65-F5344CB8AC3E}">
        <p14:creationId xmlns:p14="http://schemas.microsoft.com/office/powerpoint/2010/main" val="30105225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complete translation of our </a:t>
            </a:r>
            <a:r>
              <a:rPr lang="en-US" dirty="0" smtClean="0"/>
              <a:t>proposition</a:t>
            </a:r>
            <a:endParaRPr lang="en-US" dirty="0"/>
          </a:p>
          <a:p>
            <a:endParaRPr lang="en-US" dirty="0" smtClean="0"/>
          </a:p>
          <a:p>
            <a:r>
              <a:rPr lang="en-US" dirty="0" smtClean="0"/>
              <a:t>“</a:t>
            </a:r>
            <a:r>
              <a:rPr lang="en-US" b="1" dirty="0" smtClean="0"/>
              <a:t>No</a:t>
            </a:r>
            <a:r>
              <a:rPr lang="en-US" dirty="0" smtClean="0"/>
              <a:t> doctor who are </a:t>
            </a:r>
            <a:r>
              <a:rPr lang="en-US" b="1" dirty="0" smtClean="0"/>
              <a:t>im</a:t>
            </a:r>
            <a:r>
              <a:rPr lang="en-US" dirty="0" smtClean="0"/>
              <a:t>moral are </a:t>
            </a:r>
            <a:r>
              <a:rPr lang="en-US" b="1" dirty="0" smtClean="0"/>
              <a:t>non</a:t>
            </a:r>
            <a:r>
              <a:rPr lang="en-US" dirty="0" smtClean="0"/>
              <a:t>ambitious” is</a:t>
            </a:r>
          </a:p>
          <a:p>
            <a:r>
              <a:rPr lang="en-US" dirty="0" smtClean="0"/>
              <a:t> </a:t>
            </a:r>
            <a:endParaRPr lang="en-US" dirty="0"/>
          </a:p>
          <a:p>
            <a:r>
              <a:rPr lang="en-US" u="sng" dirty="0"/>
              <a:t>M</a:t>
            </a:r>
            <a:r>
              <a:rPr lang="en-US" dirty="0"/>
              <a:t>E</a:t>
            </a:r>
            <a:r>
              <a:rPr lang="en-US" u="sng" dirty="0"/>
              <a:t>B</a:t>
            </a:r>
            <a:r>
              <a:rPr lang="en-US" dirty="0"/>
              <a:t>  </a:t>
            </a:r>
          </a:p>
          <a:p>
            <a:endParaRPr lang="en-US" dirty="0"/>
          </a:p>
        </p:txBody>
      </p:sp>
    </p:spTree>
    <p:extLst>
      <p:ext uri="{BB962C8B-B14F-4D97-AF65-F5344CB8AC3E}">
        <p14:creationId xmlns:p14="http://schemas.microsoft.com/office/powerpoint/2010/main" val="25096261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Reduction of propositions to proper form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A categorical proposition, as </a:t>
            </a:r>
            <a:r>
              <a:rPr lang="en-US" dirty="0" smtClean="0"/>
              <a:t>we </a:t>
            </a:r>
            <a:r>
              <a:rPr lang="en-US" dirty="0"/>
              <a:t>have seen, consists of a subject, a copula, and a predicate, the predicate being affirmed or denied of the subject by means of the </a:t>
            </a:r>
            <a:r>
              <a:rPr lang="en-US" dirty="0" smtClean="0"/>
              <a:t>copula </a:t>
            </a:r>
          </a:p>
          <a:p>
            <a:r>
              <a:rPr lang="en-US" dirty="0" smtClean="0"/>
              <a:t>However</a:t>
            </a:r>
            <a:r>
              <a:rPr lang="en-US" dirty="0"/>
              <a:t>, there are many statements in our natural languages in which something seems to be asserted or denied of something else that do </a:t>
            </a:r>
            <a:r>
              <a:rPr lang="en-US" dirty="0" smtClean="0"/>
              <a:t>not </a:t>
            </a:r>
            <a:r>
              <a:rPr lang="en-US" dirty="0"/>
              <a:t>possess the tripartite subject-copula-predicate structure of the </a:t>
            </a:r>
            <a:r>
              <a:rPr lang="en-US" dirty="0" smtClean="0"/>
              <a:t>categorical proposition</a:t>
            </a:r>
            <a:endParaRPr lang="en-US" dirty="0"/>
          </a:p>
        </p:txBody>
      </p:sp>
    </p:spTree>
    <p:extLst>
      <p:ext uri="{BB962C8B-B14F-4D97-AF65-F5344CB8AC3E}">
        <p14:creationId xmlns:p14="http://schemas.microsoft.com/office/powerpoint/2010/main" val="8552664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For </a:t>
            </a:r>
            <a:r>
              <a:rPr lang="en-US" dirty="0"/>
              <a:t>example, "Dogs run quickly" and </a:t>
            </a:r>
            <a:endParaRPr lang="en-US" dirty="0" smtClean="0"/>
          </a:p>
          <a:p>
            <a:endParaRPr lang="en-US" dirty="0"/>
          </a:p>
          <a:p>
            <a:r>
              <a:rPr lang="en-US" dirty="0" smtClean="0"/>
              <a:t>"</a:t>
            </a:r>
            <a:r>
              <a:rPr lang="en-US" dirty="0"/>
              <a:t>Many students eat much more than is good for them” </a:t>
            </a:r>
          </a:p>
          <a:p>
            <a:endParaRPr lang="en-US" dirty="0" smtClean="0"/>
          </a:p>
          <a:p>
            <a:r>
              <a:rPr lang="en-US" dirty="0" smtClean="0"/>
              <a:t>Are perfectly good English truth-bearing sentences but they don’t have the subject-copula-predicate structure required of the categorical proposition</a:t>
            </a:r>
            <a:endParaRPr lang="en-US" dirty="0"/>
          </a:p>
        </p:txBody>
      </p:sp>
    </p:spTree>
    <p:extLst>
      <p:ext uri="{BB962C8B-B14F-4D97-AF65-F5344CB8AC3E}">
        <p14:creationId xmlns:p14="http://schemas.microsoft.com/office/powerpoint/2010/main" val="17797053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Reduction to proper form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a:t>Such propositions are obviously categorical in intent. Happily, we can very simply reduce them to the logical form of the categorical proposition without loss or addition of significant content. "Dogs run quickly" becomes "Dogs are quick-running animals", and "Many students eat much more that is good for them" becomes "Many students are people who eat much more than is good for them"</a:t>
            </a:r>
            <a:r>
              <a:rPr lang="en-US" dirty="0" smtClean="0"/>
              <a:t>.</a:t>
            </a:r>
          </a:p>
          <a:p>
            <a:r>
              <a:rPr lang="en-US" dirty="0" smtClean="0"/>
              <a:t>The procedure is to, as it were, export the semantic content of the main verb to the predicate as in these examples</a:t>
            </a:r>
            <a:endParaRPr lang="en-US" dirty="0"/>
          </a:p>
          <a:p>
            <a:endParaRPr lang="en-US" dirty="0"/>
          </a:p>
          <a:p>
            <a:endParaRPr lang="en-US" dirty="0"/>
          </a:p>
        </p:txBody>
      </p:sp>
    </p:spTree>
    <p:extLst>
      <p:ext uri="{BB962C8B-B14F-4D97-AF65-F5344CB8AC3E}">
        <p14:creationId xmlns:p14="http://schemas.microsoft.com/office/powerpoint/2010/main" val="20670419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Translation from English to symbols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The very light and simple symbolism I have introduced [the three letter structure—the first letter being the subject, the third letter being the predicate, and the middle letter representing the quantity and quality of the proposition—will help us to see more clearly the structure of our propositions and keep us from focusing our attention on their content</a:t>
            </a:r>
          </a:p>
        </p:txBody>
      </p:sp>
    </p:spTree>
    <p:extLst>
      <p:ext uri="{BB962C8B-B14F-4D97-AF65-F5344CB8AC3E}">
        <p14:creationId xmlns:p14="http://schemas.microsoft.com/office/powerpoint/2010/main" val="11184767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Our logic can deal only with propositions in proper logical form, i.e. only with propositions that have a subject, a copula and a </a:t>
            </a:r>
            <a:r>
              <a:rPr lang="en-US" dirty="0" smtClean="0"/>
              <a:t>predicate</a:t>
            </a:r>
          </a:p>
          <a:p>
            <a:r>
              <a:rPr lang="en-US" dirty="0" smtClean="0"/>
              <a:t> </a:t>
            </a:r>
            <a:endParaRPr lang="en-US" dirty="0"/>
          </a:p>
          <a:p>
            <a:r>
              <a:rPr lang="en-US" dirty="0"/>
              <a:t>Propositions that are categorical in intent will have to be translated into proper form before we can treat them in our logic</a:t>
            </a:r>
          </a:p>
          <a:p>
            <a:endParaRPr lang="en-US" dirty="0"/>
          </a:p>
        </p:txBody>
      </p:sp>
    </p:spTree>
    <p:extLst>
      <p:ext uri="{BB962C8B-B14F-4D97-AF65-F5344CB8AC3E}">
        <p14:creationId xmlns:p14="http://schemas.microsoft.com/office/powerpoint/2010/main" val="30466817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 for translation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Identify the subject and predicate terms and assign a capital letter (other than A, E, I, or O, for obvious reasons) to each </a:t>
            </a:r>
            <a:r>
              <a:rPr lang="en-US" dirty="0" smtClean="0"/>
              <a:t>term</a:t>
            </a:r>
          </a:p>
          <a:p>
            <a:r>
              <a:rPr lang="en-US" dirty="0" smtClean="0"/>
              <a:t>Determine </a:t>
            </a:r>
            <a:r>
              <a:rPr lang="en-US" dirty="0"/>
              <a:t>the quantity and quality of the </a:t>
            </a:r>
            <a:r>
              <a:rPr lang="en-US" dirty="0" smtClean="0"/>
              <a:t>proposition</a:t>
            </a:r>
          </a:p>
          <a:p>
            <a:r>
              <a:rPr lang="en-US" dirty="0" smtClean="0"/>
              <a:t>Write </a:t>
            </a:r>
            <a:r>
              <a:rPr lang="en-US" dirty="0"/>
              <a:t>the proposition in the form of three capital letters, the first standing for the subject, the second for the copula </a:t>
            </a:r>
            <a:r>
              <a:rPr lang="en-US" dirty="0" smtClean="0"/>
              <a:t>(representing its quantity </a:t>
            </a:r>
            <a:r>
              <a:rPr lang="en-US" dirty="0"/>
              <a:t>and quality), and the third for the predicate. Let us take an </a:t>
            </a:r>
            <a:r>
              <a:rPr lang="en-US" dirty="0" smtClean="0"/>
              <a:t>example—</a:t>
            </a:r>
            <a:endParaRPr lang="en-US" dirty="0"/>
          </a:p>
        </p:txBody>
      </p:sp>
    </p:spTree>
    <p:extLst>
      <p:ext uri="{BB962C8B-B14F-4D97-AF65-F5344CB8AC3E}">
        <p14:creationId xmlns:p14="http://schemas.microsoft.com/office/powerpoint/2010/main" val="26358401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smtClean="0"/>
              <a:t>“</a:t>
            </a:r>
            <a:r>
              <a:rPr lang="en-US" dirty="0"/>
              <a:t>All students are extremely interesting.” </a:t>
            </a:r>
            <a:endParaRPr lang="en-US" dirty="0" smtClean="0"/>
          </a:p>
          <a:p>
            <a:r>
              <a:rPr lang="en-US" dirty="0" smtClean="0"/>
              <a:t>The </a:t>
            </a:r>
            <a:r>
              <a:rPr lang="en-US" dirty="0"/>
              <a:t>subject term is 'students' so let us assign it the letter '</a:t>
            </a:r>
            <a:r>
              <a:rPr lang="en-US" dirty="0" smtClean="0"/>
              <a:t>S’</a:t>
            </a:r>
          </a:p>
          <a:p>
            <a:r>
              <a:rPr lang="en-US" dirty="0" smtClean="0"/>
              <a:t>The </a:t>
            </a:r>
            <a:r>
              <a:rPr lang="en-US" dirty="0"/>
              <a:t>predicate term as it stands is 'extremely intelligent'. This will not do, however, for, as we shall </a:t>
            </a:r>
            <a:r>
              <a:rPr lang="en-US" dirty="0" smtClean="0"/>
              <a:t>see later,  </a:t>
            </a:r>
            <a:r>
              <a:rPr lang="en-US" dirty="0"/>
              <a:t>in a categorical proposition the terms must be capable of being moved from subject position to predicate position and vice versa. 'Extremely intelligent' cannot function as a subject. </a:t>
            </a:r>
            <a:endParaRPr lang="en-US" dirty="0" smtClean="0"/>
          </a:p>
          <a:p>
            <a:r>
              <a:rPr lang="en-US" dirty="0" smtClean="0"/>
              <a:t>The </a:t>
            </a:r>
            <a:r>
              <a:rPr lang="en-US" dirty="0"/>
              <a:t>problem is not insuperable. Since students, presumably, belong to the human race, you simply make the predicate term 'extremely interesting people' which you symbolise with '</a:t>
            </a:r>
            <a:r>
              <a:rPr lang="en-US" dirty="0" smtClean="0"/>
              <a:t>P’</a:t>
            </a:r>
            <a:endParaRPr lang="en-US" dirty="0"/>
          </a:p>
        </p:txBody>
      </p:sp>
    </p:spTree>
    <p:extLst>
      <p:ext uri="{BB962C8B-B14F-4D97-AF65-F5344CB8AC3E}">
        <p14:creationId xmlns:p14="http://schemas.microsoft.com/office/powerpoint/2010/main" val="33825454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proposition is obviously affirmative, hence it can only be an A type, I type or A' type. Since the subject term is being used to refer to all the things which it signifies, the proposition is universal as well as being affirmative. So, a translation of it into symbols would look like this:</a:t>
            </a:r>
          </a:p>
          <a:p>
            <a:r>
              <a:rPr lang="en-US" dirty="0"/>
              <a:t>S: students</a:t>
            </a:r>
          </a:p>
          <a:p>
            <a:r>
              <a:rPr lang="en-US" dirty="0"/>
              <a:t>P: extremely interesting people</a:t>
            </a:r>
          </a:p>
          <a:p>
            <a:r>
              <a:rPr lang="en-US" dirty="0"/>
              <a:t>SAP</a:t>
            </a:r>
          </a:p>
          <a:p>
            <a:pPr marL="0" indent="0">
              <a:buNone/>
            </a:pPr>
            <a:endParaRPr lang="en-US" dirty="0"/>
          </a:p>
        </p:txBody>
      </p:sp>
    </p:spTree>
    <p:extLst>
      <p:ext uri="{BB962C8B-B14F-4D97-AF65-F5344CB8AC3E}">
        <p14:creationId xmlns:p14="http://schemas.microsoft.com/office/powerpoint/2010/main" val="18618536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recurrent translation problem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Translation </a:t>
            </a:r>
            <a:r>
              <a:rPr lang="en-US" dirty="0" smtClean="0"/>
              <a:t>from English to symbols is </a:t>
            </a:r>
            <a:r>
              <a:rPr lang="en-US" dirty="0"/>
              <a:t>mostly unproblematic. However, some problems arise from time to time. Ultimately, nothing can substitute for an ability to understand the meaning of the proposition as expressed in a natural language. Most problems can be dealt with as they </a:t>
            </a:r>
            <a:r>
              <a:rPr lang="en-US" dirty="0" smtClean="0"/>
              <a:t>arise; however</a:t>
            </a:r>
            <a:r>
              <a:rPr lang="en-US" dirty="0"/>
              <a:t>, one particular problem occurs again and </a:t>
            </a:r>
            <a:r>
              <a:rPr lang="en-US" dirty="0" smtClean="0"/>
              <a:t>again</a:t>
            </a:r>
            <a:endParaRPr lang="en-US" dirty="0"/>
          </a:p>
          <a:p>
            <a:endParaRPr lang="en-US" dirty="0"/>
          </a:p>
        </p:txBody>
      </p:sp>
    </p:spTree>
    <p:extLst>
      <p:ext uri="{BB962C8B-B14F-4D97-AF65-F5344CB8AC3E}">
        <p14:creationId xmlns:p14="http://schemas.microsoft.com/office/powerpoint/2010/main" val="31064119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We distinguished, again in a preliminary way, between formal logic (logic completely independent of the content of its constituent propositions) and informal logic (patterns of reasoning which are in some way dependent upon the meanings of its propositions)</a:t>
            </a:r>
          </a:p>
          <a:p>
            <a:endParaRPr lang="en-US" dirty="0"/>
          </a:p>
          <a:p>
            <a:r>
              <a:rPr lang="en-US" dirty="0" smtClean="0"/>
              <a:t>We have been introduced to the categorical proposition and learned that it has a subject-copula-predicate structure</a:t>
            </a:r>
            <a:endParaRPr lang="en-US" dirty="0"/>
          </a:p>
        </p:txBody>
      </p:sp>
    </p:spTree>
    <p:extLst>
      <p:ext uri="{BB962C8B-B14F-4D97-AF65-F5344CB8AC3E}">
        <p14:creationId xmlns:p14="http://schemas.microsoft.com/office/powerpoint/2010/main" val="1683574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Recurrent problem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Take the following proposition. “Not all men are </a:t>
            </a:r>
            <a:r>
              <a:rPr lang="en-US" dirty="0" smtClean="0"/>
              <a:t>fat” </a:t>
            </a:r>
          </a:p>
          <a:p>
            <a:r>
              <a:rPr lang="en-US" dirty="0" smtClean="0"/>
              <a:t>It </a:t>
            </a:r>
            <a:r>
              <a:rPr lang="en-US" dirty="0"/>
              <a:t>has a negative particle that is not covered by the three rules of thumb given above, so it attaches to the copula and makes the proposition as a whole </a:t>
            </a:r>
            <a:r>
              <a:rPr lang="en-US" dirty="0" smtClean="0"/>
              <a:t>negative</a:t>
            </a:r>
          </a:p>
          <a:p>
            <a:r>
              <a:rPr lang="en-US" dirty="0" smtClean="0"/>
              <a:t>It </a:t>
            </a:r>
            <a:r>
              <a:rPr lang="en-US" dirty="0"/>
              <a:t>has to be either an E type, O type or E’ </a:t>
            </a:r>
            <a:r>
              <a:rPr lang="en-US" dirty="0" smtClean="0"/>
              <a:t>type</a:t>
            </a:r>
          </a:p>
          <a:p>
            <a:r>
              <a:rPr lang="en-US" dirty="0" smtClean="0"/>
              <a:t>You </a:t>
            </a:r>
            <a:r>
              <a:rPr lang="en-US" dirty="0"/>
              <a:t>can dismiss the E' possibility immediately since you are not referring to a unique individual or group. </a:t>
            </a:r>
            <a:endParaRPr lang="en-US" dirty="0" smtClean="0"/>
          </a:p>
          <a:p>
            <a:r>
              <a:rPr lang="en-US" dirty="0" smtClean="0"/>
              <a:t>The question then becomes: Is </a:t>
            </a:r>
            <a:r>
              <a:rPr lang="en-US" dirty="0"/>
              <a:t>it E or O? </a:t>
            </a:r>
          </a:p>
        </p:txBody>
      </p:sp>
    </p:spTree>
    <p:extLst>
      <p:ext uri="{BB962C8B-B14F-4D97-AF65-F5344CB8AC3E}">
        <p14:creationId xmlns:p14="http://schemas.microsoft.com/office/powerpoint/2010/main" val="8882178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Well, the word 'all' appears in front of the subject term and that would appear to make it </a:t>
            </a:r>
            <a:r>
              <a:rPr lang="en-US" dirty="0" smtClean="0"/>
              <a:t>universal</a:t>
            </a:r>
          </a:p>
          <a:p>
            <a:r>
              <a:rPr lang="en-US" dirty="0" smtClean="0"/>
              <a:t>Unfortunately</a:t>
            </a:r>
            <a:r>
              <a:rPr lang="en-US" dirty="0"/>
              <a:t>, appearances are deceptive. The 'not' in the proposition negates not only the quality </a:t>
            </a:r>
            <a:r>
              <a:rPr lang="en-US" i="1" dirty="0"/>
              <a:t>but also the quantity</a:t>
            </a:r>
            <a:r>
              <a:rPr lang="en-US" dirty="0"/>
              <a:t>, i.e. not [all men are fat]. To negate an affirmative proposition is to assert a </a:t>
            </a:r>
            <a:r>
              <a:rPr lang="en-US" b="1" dirty="0"/>
              <a:t>negative</a:t>
            </a:r>
            <a:r>
              <a:rPr lang="en-US" dirty="0"/>
              <a:t> proposition, and to negate a universal proposition is to assert the corresponding </a:t>
            </a:r>
            <a:r>
              <a:rPr lang="en-US" b="1" dirty="0"/>
              <a:t>particular</a:t>
            </a:r>
            <a:r>
              <a:rPr lang="en-US" dirty="0"/>
              <a:t> proposition. </a:t>
            </a:r>
            <a:r>
              <a:rPr lang="en-US" dirty="0" smtClean="0"/>
              <a:t>The proposition, therefore, is particular negative, i.e. an O type proposition </a:t>
            </a:r>
          </a:p>
          <a:p>
            <a:endParaRPr lang="en-US" dirty="0"/>
          </a:p>
        </p:txBody>
      </p:sp>
    </p:spTree>
    <p:extLst>
      <p:ext uri="{BB962C8B-B14F-4D97-AF65-F5344CB8AC3E}">
        <p14:creationId xmlns:p14="http://schemas.microsoft.com/office/powerpoint/2010/main" val="14916523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Where M:  men; and F: fat things, the proposition becomes</a:t>
            </a:r>
          </a:p>
          <a:p>
            <a:r>
              <a:rPr lang="en-US" dirty="0"/>
              <a:t>MOF</a:t>
            </a:r>
          </a:p>
          <a:p>
            <a:pPr marL="0" indent="0">
              <a:buNone/>
            </a:pPr>
            <a:endParaRPr lang="en-US" dirty="0"/>
          </a:p>
        </p:txBody>
      </p:sp>
    </p:spTree>
    <p:extLst>
      <p:ext uri="{BB962C8B-B14F-4D97-AF65-F5344CB8AC3E}">
        <p14:creationId xmlns:p14="http://schemas.microsoft.com/office/powerpoint/2010/main" val="34775233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 or O?</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TextBox 3"/>
          <p:cNvSpPr txBox="1"/>
          <p:nvPr/>
        </p:nvSpPr>
        <p:spPr>
          <a:xfrm>
            <a:off x="794932" y="2010005"/>
            <a:ext cx="7702615" cy="2862323"/>
          </a:xfrm>
          <a:prstGeom prst="rect">
            <a:avLst/>
          </a:prstGeom>
          <a:noFill/>
        </p:spPr>
        <p:txBody>
          <a:bodyPr wrap="square" rtlCol="0">
            <a:spAutoFit/>
          </a:bodyPr>
          <a:lstStyle/>
          <a:p>
            <a:r>
              <a:rPr lang="en-US" dirty="0" smtClean="0"/>
              <a:t>Propositions of the form:</a:t>
            </a:r>
          </a:p>
          <a:p>
            <a:endParaRPr lang="en-US" dirty="0" smtClean="0"/>
          </a:p>
          <a:p>
            <a:r>
              <a:rPr lang="en-US" dirty="0" smtClean="0"/>
              <a:t>Not all S are P</a:t>
            </a:r>
          </a:p>
          <a:p>
            <a:r>
              <a:rPr lang="en-US" dirty="0" smtClean="0"/>
              <a:t>All S are not P</a:t>
            </a:r>
          </a:p>
          <a:p>
            <a:r>
              <a:rPr lang="en-US" dirty="0" smtClean="0"/>
              <a:t>Not every S is P</a:t>
            </a:r>
          </a:p>
          <a:p>
            <a:r>
              <a:rPr lang="en-US" dirty="0" smtClean="0"/>
              <a:t>Every S is not P</a:t>
            </a:r>
          </a:p>
          <a:p>
            <a:r>
              <a:rPr lang="en-US" dirty="0"/>
              <a:t>a</a:t>
            </a:r>
            <a:r>
              <a:rPr lang="en-US" dirty="0" smtClean="0"/>
              <a:t>re </a:t>
            </a:r>
            <a:r>
              <a:rPr lang="en-US" b="1" dirty="0" smtClean="0"/>
              <a:t>always</a:t>
            </a:r>
            <a:r>
              <a:rPr lang="en-US" dirty="0" smtClean="0"/>
              <a:t> particular negative (O type) propositions</a:t>
            </a:r>
          </a:p>
          <a:p>
            <a:endParaRPr lang="en-US" dirty="0"/>
          </a:p>
          <a:p>
            <a:r>
              <a:rPr lang="en-US" dirty="0" smtClean="0"/>
              <a:t>You are going to have to take this on trust for the moment. We’ll be able to demonstrate it later on when we come to the Square of Opposition</a:t>
            </a:r>
            <a:endParaRPr lang="en-US" dirty="0"/>
          </a:p>
        </p:txBody>
      </p:sp>
    </p:spTree>
    <p:extLst>
      <p:ext uri="{BB962C8B-B14F-4D97-AF65-F5344CB8AC3E}">
        <p14:creationId xmlns:p14="http://schemas.microsoft.com/office/powerpoint/2010/main" val="27204416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references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On quantity and quality and on the translation from English to ‘logicese’, see:</a:t>
            </a:r>
          </a:p>
          <a:p>
            <a:r>
              <a:rPr lang="en-US" dirty="0" smtClean="0"/>
              <a:t>Coffey, pp. 186-206</a:t>
            </a:r>
          </a:p>
          <a:p>
            <a:r>
              <a:rPr lang="en-US" dirty="0" smtClean="0"/>
              <a:t>Copi, chapter 5.2, chapter 7.2</a:t>
            </a:r>
          </a:p>
          <a:p>
            <a:r>
              <a:rPr lang="en-US" dirty="0" smtClean="0"/>
              <a:t>Davis, chapter 5.1</a:t>
            </a:r>
          </a:p>
          <a:p>
            <a:r>
              <a:rPr lang="en-US" dirty="0" smtClean="0"/>
              <a:t>Kelley, pp. 196-201</a:t>
            </a:r>
          </a:p>
          <a:p>
            <a:r>
              <a:rPr lang="en-US" dirty="0" smtClean="0"/>
              <a:t>Kahane, chapter 11.2</a:t>
            </a:r>
          </a:p>
          <a:p>
            <a:r>
              <a:rPr lang="en-US" dirty="0" smtClean="0"/>
              <a:t>Kegley &amp; Kegley, pp. 161-172</a:t>
            </a:r>
          </a:p>
          <a:p>
            <a:r>
              <a:rPr lang="en-US" dirty="0" smtClean="0"/>
              <a:t>McCall, pp. 46-83</a:t>
            </a:r>
            <a:endParaRPr lang="en-US" dirty="0"/>
          </a:p>
        </p:txBody>
      </p:sp>
    </p:spTree>
    <p:extLst>
      <p:ext uri="{BB962C8B-B14F-4D97-AF65-F5344CB8AC3E}">
        <p14:creationId xmlns:p14="http://schemas.microsoft.com/office/powerpoint/2010/main" val="38109524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We’ve seen that categorical propositions have 2 characteristics: </a:t>
            </a:r>
            <a:r>
              <a:rPr lang="en-US" b="1" dirty="0" smtClean="0"/>
              <a:t>quantity</a:t>
            </a:r>
            <a:r>
              <a:rPr lang="en-US" dirty="0" smtClean="0"/>
              <a:t> (universal, particular or singular) and </a:t>
            </a:r>
            <a:r>
              <a:rPr lang="en-US" b="1" dirty="0" smtClean="0"/>
              <a:t>quality</a:t>
            </a:r>
            <a:r>
              <a:rPr lang="en-US" dirty="0" smtClean="0"/>
              <a:t> (affirmative or negative)</a:t>
            </a:r>
          </a:p>
          <a:p>
            <a:endParaRPr lang="en-US" dirty="0"/>
          </a:p>
          <a:p>
            <a:r>
              <a:rPr lang="en-US" dirty="0" smtClean="0"/>
              <a:t>Very soon, we’ll learn how to translate accurately from English to a kind of ‘logicese’ which will allow us to get to what is, after all, the whole point of all this, namely inference or argument</a:t>
            </a:r>
            <a:endParaRPr lang="en-US" dirty="0"/>
          </a:p>
        </p:txBody>
      </p:sp>
    </p:spTree>
    <p:extLst>
      <p:ext uri="{BB962C8B-B14F-4D97-AF65-F5344CB8AC3E}">
        <p14:creationId xmlns:p14="http://schemas.microsoft.com/office/powerpoint/2010/main" val="37233237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In the matter of quality, we’ve taken note of how a proposition as a whole can be made negative Now we’re going to see how terms can be made negative—this brings us to the topic of the complement</a:t>
            </a:r>
            <a:endParaRPr lang="en-US" dirty="0"/>
          </a:p>
        </p:txBody>
      </p:sp>
    </p:spTree>
    <p:extLst>
      <p:ext uri="{BB962C8B-B14F-4D97-AF65-F5344CB8AC3E}">
        <p14:creationId xmlns:p14="http://schemas.microsoft.com/office/powerpoint/2010/main" val="18380034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Complementarity</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N</a:t>
            </a:r>
            <a:r>
              <a:rPr lang="en-US" dirty="0" smtClean="0"/>
              <a:t>ot only the copula in a proposition may be negative but that either or both of the terms may also be negatived</a:t>
            </a:r>
          </a:p>
          <a:p>
            <a:endParaRPr lang="en-US" dirty="0" smtClean="0"/>
          </a:p>
          <a:p>
            <a:r>
              <a:rPr lang="en-US" dirty="0" smtClean="0"/>
              <a:t>Negative words that attach to the terms do not, as such, make the proposition as a whole negative</a:t>
            </a:r>
          </a:p>
          <a:p>
            <a:endParaRPr lang="en-US" dirty="0" smtClean="0"/>
          </a:p>
          <a:p>
            <a:r>
              <a:rPr lang="en-US" dirty="0" smtClean="0"/>
              <a:t>A term which is negatived by some word or other (sometimes a phrase) is said to be </a:t>
            </a:r>
            <a:r>
              <a:rPr lang="en-US" i="1" dirty="0" smtClean="0"/>
              <a:t>complemented</a:t>
            </a:r>
            <a:endParaRPr lang="en-US" i="1" dirty="0"/>
          </a:p>
        </p:txBody>
      </p:sp>
    </p:spTree>
    <p:extLst>
      <p:ext uri="{BB962C8B-B14F-4D97-AF65-F5344CB8AC3E}">
        <p14:creationId xmlns:p14="http://schemas.microsoft.com/office/powerpoint/2010/main" val="2101165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t>
            </a:r>
            <a:r>
              <a:rPr lang="en-US" dirty="0" smtClean="0"/>
              <a:t>ranslating negatives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Ask yourself: Is </a:t>
            </a:r>
            <a:r>
              <a:rPr lang="en-US" dirty="0"/>
              <a:t>the negative particle a prefix such as 'im' in 'immortal' or 'in' in 'incomplete' or ‘un’ in 'unnatural'? If so, it modifies the term it is attached to and not the </a:t>
            </a:r>
            <a:r>
              <a:rPr lang="en-US" dirty="0" smtClean="0"/>
              <a:t>copula</a:t>
            </a:r>
          </a:p>
          <a:p>
            <a:endParaRPr lang="en-US" dirty="0"/>
          </a:p>
          <a:p>
            <a:r>
              <a:rPr lang="en-US" dirty="0" smtClean="0"/>
              <a:t>Note </a:t>
            </a:r>
            <a:r>
              <a:rPr lang="en-US" dirty="0"/>
              <a:t>that 'in' is not always a negative prefix: it is sometimes an intensifier, as in 'inflammable' which means 'very likely to catch fire' and not 'incapable of catching </a:t>
            </a:r>
            <a:r>
              <a:rPr lang="en-US" dirty="0" smtClean="0"/>
              <a:t>fire’!</a:t>
            </a:r>
            <a:endParaRPr lang="en-US" dirty="0"/>
          </a:p>
          <a:p>
            <a:pPr marL="0" indent="0">
              <a:buNone/>
            </a:pPr>
            <a:endParaRPr lang="en-US" dirty="0"/>
          </a:p>
        </p:txBody>
      </p:sp>
    </p:spTree>
    <p:extLst>
      <p:ext uri="{BB962C8B-B14F-4D97-AF65-F5344CB8AC3E}">
        <p14:creationId xmlns:p14="http://schemas.microsoft.com/office/powerpoint/2010/main" val="34102323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Is the negative particle 'non', with or without a hyphen? If so, it modifies the term to which it is attached and not the </a:t>
            </a:r>
            <a:r>
              <a:rPr lang="en-US" dirty="0" smtClean="0"/>
              <a:t>copula</a:t>
            </a:r>
            <a:endParaRPr lang="en-US" dirty="0"/>
          </a:p>
          <a:p>
            <a:endParaRPr lang="en-US" dirty="0" smtClean="0"/>
          </a:p>
          <a:p>
            <a:r>
              <a:rPr lang="en-US" dirty="0"/>
              <a:t>Is the negative particle part of an adjectival phrase modifying one of the terms? If so, it modifies that term and not the proposition as a whole</a:t>
            </a:r>
          </a:p>
          <a:p>
            <a:endParaRPr lang="en-US" dirty="0"/>
          </a:p>
        </p:txBody>
      </p:sp>
    </p:spTree>
    <p:extLst>
      <p:ext uri="{BB962C8B-B14F-4D97-AF65-F5344CB8AC3E}">
        <p14:creationId xmlns:p14="http://schemas.microsoft.com/office/powerpoint/2010/main" val="33147318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of thumb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An </a:t>
            </a:r>
            <a:r>
              <a:rPr lang="en-US" dirty="0"/>
              <a:t>example may </a:t>
            </a:r>
            <a:r>
              <a:rPr lang="en-US" dirty="0" smtClean="0"/>
              <a:t>help:</a:t>
            </a:r>
          </a:p>
          <a:p>
            <a:endParaRPr lang="en-US" dirty="0"/>
          </a:p>
          <a:p>
            <a:r>
              <a:rPr lang="en-US" dirty="0" smtClean="0"/>
              <a:t>In </a:t>
            </a:r>
            <a:r>
              <a:rPr lang="en-US" dirty="0"/>
              <a:t>the proposition "All students who are not lazy </a:t>
            </a:r>
            <a:r>
              <a:rPr lang="en-US" dirty="0" smtClean="0"/>
              <a:t>are people who will </a:t>
            </a:r>
            <a:r>
              <a:rPr lang="en-US" dirty="0"/>
              <a:t>pass their examinations” the basic term 'student' </a:t>
            </a:r>
            <a:r>
              <a:rPr lang="en-US" dirty="0" smtClean="0"/>
              <a:t>in the subject position is </a:t>
            </a:r>
            <a:r>
              <a:rPr lang="en-US" dirty="0"/>
              <a:t>modified by the adjectival phrase 'who are not lazy' and so the negation attaches to the term </a:t>
            </a:r>
            <a:r>
              <a:rPr lang="en-US" dirty="0" smtClean="0"/>
              <a:t>‘lazy students’ and </a:t>
            </a:r>
            <a:r>
              <a:rPr lang="en-US" dirty="0"/>
              <a:t>not to the proposition as a </a:t>
            </a:r>
            <a:r>
              <a:rPr lang="en-US" dirty="0" smtClean="0"/>
              <a:t>whole </a:t>
            </a:r>
            <a:endParaRPr lang="en-US" dirty="0"/>
          </a:p>
          <a:p>
            <a:endParaRPr lang="en-US" dirty="0"/>
          </a:p>
        </p:txBody>
      </p:sp>
    </p:spTree>
    <p:extLst>
      <p:ext uri="{BB962C8B-B14F-4D97-AF65-F5344CB8AC3E}">
        <p14:creationId xmlns:p14="http://schemas.microsoft.com/office/powerpoint/2010/main" val="13338660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2323</Words>
  <Application>Microsoft Macintosh PowerPoint</Application>
  <PresentationFormat>On-screen Show (4:3)</PresentationFormat>
  <Paragraphs>179</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Civic</vt:lpstr>
      <vt:lpstr>PowerPoint Presentation</vt:lpstr>
      <vt:lpstr>PowerPoint Presentation</vt:lpstr>
      <vt:lpstr>PowerPoint Presentation</vt:lpstr>
      <vt:lpstr>PowerPoint Presentation</vt:lpstr>
      <vt:lpstr>PowerPoint Presentation</vt:lpstr>
      <vt:lpstr>Complementarity</vt:lpstr>
      <vt:lpstr>Translating negatives</vt:lpstr>
      <vt:lpstr>PowerPoint Presentation</vt:lpstr>
      <vt:lpstr>Rules of thumb (cont’d)</vt:lpstr>
      <vt:lpstr>Rules of thumb (cont’d)</vt:lpstr>
      <vt:lpstr>Example</vt:lpstr>
      <vt:lpstr>PowerPoint Presentation</vt:lpstr>
      <vt:lpstr>Results</vt:lpstr>
      <vt:lpstr>PowerPoint Presentation</vt:lpstr>
      <vt:lpstr>Complements</vt:lpstr>
      <vt:lpstr>PowerPoint Presentation</vt:lpstr>
      <vt:lpstr>A little bit of light symbolism</vt:lpstr>
      <vt:lpstr>6 basic types of categorical proposition</vt:lpstr>
      <vt:lpstr>Table—6 types of categorical proposition</vt:lpstr>
      <vt:lpstr>PowerPoint Presentation</vt:lpstr>
      <vt:lpstr>Reduction of propositions to proper form</vt:lpstr>
      <vt:lpstr>PowerPoint Presentation</vt:lpstr>
      <vt:lpstr>Reduction to proper form (cont’d)</vt:lpstr>
      <vt:lpstr>Translation from English to symbols</vt:lpstr>
      <vt:lpstr>PowerPoint Presentation</vt:lpstr>
      <vt:lpstr>Procedure for translation</vt:lpstr>
      <vt:lpstr>Example</vt:lpstr>
      <vt:lpstr>PowerPoint Presentation</vt:lpstr>
      <vt:lpstr>A recurrent translation problem</vt:lpstr>
      <vt:lpstr>Recurrent problem (cont’d)</vt:lpstr>
      <vt:lpstr>PowerPoint Presentation</vt:lpstr>
      <vt:lpstr>PowerPoint Presentation</vt:lpstr>
      <vt:lpstr>E or O?</vt:lpstr>
      <vt:lpstr>Further references</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Gerard Casey</dc:creator>
  <cp:lastModifiedBy>Gerard Casey</cp:lastModifiedBy>
  <cp:revision>1</cp:revision>
  <dcterms:created xsi:type="dcterms:W3CDTF">2012-09-24T19:35:06Z</dcterms:created>
  <dcterms:modified xsi:type="dcterms:W3CDTF">2012-09-24T19:35:35Z</dcterms:modified>
</cp:coreProperties>
</file>