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20"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C7E47DCD-3861-F243-9785-1288B1E7B681}"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D0A9308-3CA9-9740-AF5B-AEA68CE419D6}"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7E47DCD-3861-F243-9785-1288B1E7B68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A9308-3CA9-9740-AF5B-AEA68CE419D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8D0A9308-3CA9-9740-AF5B-AEA68CE419D6}"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7E47DCD-3861-F243-9785-1288B1E7B68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C7E47DCD-3861-F243-9785-1288B1E7B68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8D0A9308-3CA9-9740-AF5B-AEA68CE419D6}"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7E47DCD-3861-F243-9785-1288B1E7B681}"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D0A9308-3CA9-9740-AF5B-AEA68CE419D6}"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7E47DCD-3861-F243-9785-1288B1E7B681}"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0A9308-3CA9-9740-AF5B-AEA68CE419D6}"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C7E47DCD-3861-F243-9785-1288B1E7B681}"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D0A9308-3CA9-9740-AF5B-AEA68CE419D6}"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C7E47DCD-3861-F243-9785-1288B1E7B681}"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8D0A9308-3CA9-9740-AF5B-AEA68CE419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7E47DCD-3861-F243-9785-1288B1E7B681}"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D0A9308-3CA9-9740-AF5B-AEA68CE419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D0A9308-3CA9-9740-AF5B-AEA68CE419D6}"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7E47DCD-3861-F243-9785-1288B1E7B681}"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8D0A9308-3CA9-9740-AF5B-AEA68CE419D6}"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7E47DCD-3861-F243-9785-1288B1E7B681}"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7E47DCD-3861-F243-9785-1288B1E7B681}"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D0A9308-3CA9-9740-AF5B-AEA68CE419D6}"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 and Term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557366" y="1790732"/>
            <a:ext cx="7967592" cy="646331"/>
          </a:xfrm>
          <a:prstGeom prst="rect">
            <a:avLst/>
          </a:prstGeom>
          <a:noFill/>
        </p:spPr>
        <p:txBody>
          <a:bodyPr wrap="square" rtlCol="0">
            <a:spAutoFit/>
          </a:bodyPr>
          <a:lstStyle/>
          <a:p>
            <a:r>
              <a:rPr lang="en-US" dirty="0" smtClean="0"/>
              <a:t>Before we can begin to deal with inference, we must refine our idea of the proposition a little more. A proposition will be defined as:</a:t>
            </a:r>
            <a:endParaRPr lang="en-US" dirty="0"/>
          </a:p>
        </p:txBody>
      </p:sp>
      <p:sp>
        <p:nvSpPr>
          <p:cNvPr id="5" name="TextBox 4"/>
          <p:cNvSpPr txBox="1"/>
          <p:nvPr/>
        </p:nvSpPr>
        <p:spPr>
          <a:xfrm>
            <a:off x="557366" y="2900111"/>
            <a:ext cx="7967592" cy="369332"/>
          </a:xfrm>
          <a:prstGeom prst="rect">
            <a:avLst/>
          </a:prstGeom>
          <a:noFill/>
        </p:spPr>
        <p:txBody>
          <a:bodyPr wrap="square" rtlCol="0">
            <a:spAutoFit/>
          </a:bodyPr>
          <a:lstStyle/>
          <a:p>
            <a:pPr algn="ctr"/>
            <a:r>
              <a:rPr lang="en-US" i="1" dirty="0" smtClean="0"/>
              <a:t>A statement in which something is affirmed or denied of something else</a:t>
            </a:r>
            <a:endParaRPr lang="en-US" i="1" dirty="0"/>
          </a:p>
        </p:txBody>
      </p:sp>
      <p:sp>
        <p:nvSpPr>
          <p:cNvPr id="7" name="TextBox 6"/>
          <p:cNvSpPr txBox="1"/>
          <p:nvPr/>
        </p:nvSpPr>
        <p:spPr>
          <a:xfrm>
            <a:off x="1644686" y="2530779"/>
            <a:ext cx="5217312" cy="369332"/>
          </a:xfrm>
          <a:prstGeom prst="rect">
            <a:avLst/>
          </a:prstGeom>
          <a:noFill/>
        </p:spPr>
        <p:txBody>
          <a:bodyPr wrap="square" rtlCol="0">
            <a:spAutoFit/>
          </a:bodyPr>
          <a:lstStyle/>
          <a:p>
            <a:pPr algn="ctr"/>
            <a:r>
              <a:rPr lang="en-US" b="1" dirty="0" smtClean="0"/>
              <a:t>Definition of the proposition</a:t>
            </a:r>
            <a:endParaRPr lang="en-US" b="1" dirty="0"/>
          </a:p>
        </p:txBody>
      </p:sp>
      <p:sp>
        <p:nvSpPr>
          <p:cNvPr id="8" name="TextBox 7"/>
          <p:cNvSpPr txBox="1"/>
          <p:nvPr/>
        </p:nvSpPr>
        <p:spPr>
          <a:xfrm>
            <a:off x="657875" y="3627145"/>
            <a:ext cx="7419363" cy="923330"/>
          </a:xfrm>
          <a:prstGeom prst="rect">
            <a:avLst/>
          </a:prstGeom>
          <a:noFill/>
        </p:spPr>
        <p:txBody>
          <a:bodyPr wrap="square" rtlCol="0">
            <a:spAutoFit/>
          </a:bodyPr>
          <a:lstStyle/>
          <a:p>
            <a:r>
              <a:rPr lang="en-US" dirty="0" smtClean="0"/>
              <a:t>This is more or less what we have encountered already. But propositions have internal structure and the ultimate structural element in the proposition is the term:</a:t>
            </a:r>
            <a:endParaRPr lang="en-US" dirty="0"/>
          </a:p>
        </p:txBody>
      </p:sp>
      <p:sp>
        <p:nvSpPr>
          <p:cNvPr id="10" name="TextBox 9"/>
          <p:cNvSpPr txBox="1"/>
          <p:nvPr/>
        </p:nvSpPr>
        <p:spPr>
          <a:xfrm>
            <a:off x="2339110" y="4714375"/>
            <a:ext cx="3974659" cy="369332"/>
          </a:xfrm>
          <a:prstGeom prst="rect">
            <a:avLst/>
          </a:prstGeom>
          <a:noFill/>
        </p:spPr>
        <p:txBody>
          <a:bodyPr wrap="square" rtlCol="0">
            <a:spAutoFit/>
          </a:bodyPr>
          <a:lstStyle/>
          <a:p>
            <a:pPr algn="ctr"/>
            <a:r>
              <a:rPr lang="en-US" b="1" dirty="0" smtClean="0"/>
              <a:t>Definition of the term</a:t>
            </a:r>
            <a:endParaRPr lang="en-US" b="1" dirty="0"/>
          </a:p>
        </p:txBody>
      </p:sp>
      <p:sp>
        <p:nvSpPr>
          <p:cNvPr id="11" name="TextBox 10"/>
          <p:cNvSpPr txBox="1"/>
          <p:nvPr/>
        </p:nvSpPr>
        <p:spPr>
          <a:xfrm>
            <a:off x="794932" y="5083707"/>
            <a:ext cx="7282306" cy="369332"/>
          </a:xfrm>
          <a:prstGeom prst="rect">
            <a:avLst/>
          </a:prstGeom>
          <a:noFill/>
        </p:spPr>
        <p:txBody>
          <a:bodyPr wrap="square" rtlCol="0">
            <a:spAutoFit/>
          </a:bodyPr>
          <a:lstStyle/>
          <a:p>
            <a:pPr algn="ctr"/>
            <a:r>
              <a:rPr lang="en-US" i="1" dirty="0" smtClean="0"/>
              <a:t>The ultimate structural element of the proposition</a:t>
            </a:r>
            <a:endParaRPr lang="en-US" i="1" dirty="0"/>
          </a:p>
        </p:txBody>
      </p:sp>
    </p:spTree>
    <p:extLst>
      <p:ext uri="{BB962C8B-B14F-4D97-AF65-F5344CB8AC3E}">
        <p14:creationId xmlns:p14="http://schemas.microsoft.com/office/powerpoint/2010/main" val="9136602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10"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a:t>
            </a:r>
            <a:r>
              <a:rPr lang="en-US" b="1" dirty="0"/>
              <a:t>quality</a:t>
            </a:r>
            <a:r>
              <a:rPr lang="en-US" dirty="0"/>
              <a:t> of a proposition is either </a:t>
            </a:r>
            <a:endParaRPr lang="en-US" dirty="0" smtClean="0"/>
          </a:p>
          <a:p>
            <a:endParaRPr lang="en-US" i="1" dirty="0"/>
          </a:p>
          <a:p>
            <a:r>
              <a:rPr lang="en-US" i="1" dirty="0" smtClean="0"/>
              <a:t>Affirmative</a:t>
            </a:r>
            <a:r>
              <a:rPr lang="en-US" dirty="0" smtClean="0"/>
              <a:t> </a:t>
            </a:r>
          </a:p>
          <a:p>
            <a:r>
              <a:rPr lang="en-US" dirty="0" smtClean="0"/>
              <a:t>if </a:t>
            </a:r>
            <a:r>
              <a:rPr lang="en-US" dirty="0"/>
              <a:t>the predicate term is affirmed of the subject</a:t>
            </a:r>
            <a:r>
              <a:rPr lang="en-US" dirty="0" smtClean="0"/>
              <a:t>]</a:t>
            </a:r>
            <a:endParaRPr lang="en-US" dirty="0"/>
          </a:p>
          <a:p>
            <a:r>
              <a:rPr lang="en-US" dirty="0" smtClean="0"/>
              <a:t>or </a:t>
            </a:r>
            <a:r>
              <a:rPr lang="en-US" i="1" dirty="0" smtClean="0"/>
              <a:t>negative</a:t>
            </a:r>
          </a:p>
          <a:p>
            <a:r>
              <a:rPr lang="en-US" dirty="0" smtClean="0"/>
              <a:t>if </a:t>
            </a:r>
            <a:r>
              <a:rPr lang="en-US" dirty="0"/>
              <a:t>the predicate term is not affirmed of the </a:t>
            </a:r>
            <a:r>
              <a:rPr lang="en-US" dirty="0" smtClean="0"/>
              <a:t>subject</a:t>
            </a:r>
            <a:endParaRPr lang="en-US" dirty="0"/>
          </a:p>
        </p:txBody>
      </p:sp>
    </p:spTree>
    <p:extLst>
      <p:ext uri="{BB962C8B-B14F-4D97-AF65-F5344CB8AC3E}">
        <p14:creationId xmlns:p14="http://schemas.microsoft.com/office/powerpoint/2010/main" val="12386532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quantity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In the proposition “All cats are black” the subject term ‘cats’ is being used to refer to all the things that it can refer to, so, this proposition is </a:t>
            </a:r>
            <a:r>
              <a:rPr lang="en-US" i="1" dirty="0" smtClean="0"/>
              <a:t>universal</a:t>
            </a:r>
            <a:endParaRPr lang="en-US" dirty="0" smtClean="0"/>
          </a:p>
          <a:p>
            <a:r>
              <a:rPr lang="en-US" dirty="0" smtClean="0"/>
              <a:t>In the proposition “This cat is black” it is obvious that the term ‘cat’ is being used to refer to a unique specimen, hence, the proposition is </a:t>
            </a:r>
            <a:r>
              <a:rPr lang="en-US" i="1" dirty="0" smtClean="0"/>
              <a:t>singular</a:t>
            </a:r>
            <a:endParaRPr lang="en-US" dirty="0" smtClean="0"/>
          </a:p>
          <a:p>
            <a:r>
              <a:rPr lang="en-US" dirty="0" smtClean="0"/>
              <a:t>Finally, in the proposition “Most cats are black” the term ‘cats’ is not being used to refer to all the things that it can refer to nor to one unique thing, hence the proposition is </a:t>
            </a:r>
            <a:r>
              <a:rPr lang="en-US" i="1" dirty="0" smtClean="0"/>
              <a:t>particular</a:t>
            </a:r>
            <a:endParaRPr lang="en-US" dirty="0"/>
          </a:p>
        </p:txBody>
      </p:sp>
    </p:spTree>
    <p:extLst>
      <p:ext uri="{BB962C8B-B14F-4D97-AF65-F5344CB8AC3E}">
        <p14:creationId xmlns:p14="http://schemas.microsoft.com/office/powerpoint/2010/main" val="17315689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Quantifiers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In the previous examples, the words ‘all’ and ‘most’ do the work of telling us </a:t>
            </a:r>
            <a:r>
              <a:rPr lang="en-US" i="1" dirty="0" smtClean="0"/>
              <a:t>how many </a:t>
            </a:r>
            <a:r>
              <a:rPr lang="en-US" dirty="0" smtClean="0"/>
              <a:t>of the things that the term can refer to it actually does refer to. Such words are called </a:t>
            </a:r>
            <a:r>
              <a:rPr lang="en-US" i="1" dirty="0" smtClean="0"/>
              <a:t>quantifiers</a:t>
            </a:r>
          </a:p>
          <a:p>
            <a:r>
              <a:rPr lang="en-US" dirty="0" smtClean="0"/>
              <a:t>Some propositions come to us without quantifiers and we have to use our understanding of the language in context to determine what is being said</a:t>
            </a:r>
          </a:p>
          <a:p>
            <a:r>
              <a:rPr lang="en-US" dirty="0" smtClean="0"/>
              <a:t>The rule of thumb here is that unless the proposition is obviously singular or obviously universal, it should be taken to be particular</a:t>
            </a:r>
            <a:endParaRPr lang="en-US" dirty="0"/>
          </a:p>
        </p:txBody>
      </p:sp>
    </p:spTree>
    <p:extLst>
      <p:ext uri="{BB962C8B-B14F-4D97-AF65-F5344CB8AC3E}">
        <p14:creationId xmlns:p14="http://schemas.microsoft.com/office/powerpoint/2010/main" val="60386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confusion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Do not confuse particular and singular </a:t>
            </a:r>
            <a:r>
              <a:rPr lang="en-US" dirty="0" smtClean="0"/>
              <a:t>propositions</a:t>
            </a:r>
          </a:p>
          <a:p>
            <a:r>
              <a:rPr lang="en-US" dirty="0" smtClean="0"/>
              <a:t>In </a:t>
            </a:r>
            <a:r>
              <a:rPr lang="en-US" i="1" dirty="0"/>
              <a:t>particular</a:t>
            </a:r>
            <a:r>
              <a:rPr lang="en-US" dirty="0"/>
              <a:t> propositions the subject terms are often prefaced by such words as 'most', 'a few', 'some', 'many', 'at least one', etc. You might think that 'at least one' would make the proposition singular but this is not so. 'At least one' doesn't signify a unique individual, merely some individual or </a:t>
            </a:r>
            <a:r>
              <a:rPr lang="en-US" dirty="0" smtClean="0"/>
              <a:t>other </a:t>
            </a:r>
          </a:p>
          <a:p>
            <a:r>
              <a:rPr lang="en-US" dirty="0" smtClean="0"/>
              <a:t>In </a:t>
            </a:r>
            <a:r>
              <a:rPr lang="en-US" i="1" dirty="0"/>
              <a:t>singular</a:t>
            </a:r>
            <a:r>
              <a:rPr lang="en-US" dirty="0"/>
              <a:t> propositions the subject </a:t>
            </a:r>
            <a:r>
              <a:rPr lang="en-US" dirty="0" smtClean="0"/>
              <a:t>is often </a:t>
            </a:r>
            <a:r>
              <a:rPr lang="en-US" dirty="0"/>
              <a:t>a proper name, a demonstrative pronoun, a noun qualified by a demonstrative adjective, or a definite </a:t>
            </a:r>
            <a:r>
              <a:rPr lang="en-US" dirty="0" smtClean="0"/>
              <a:t>description</a:t>
            </a:r>
            <a:endParaRPr lang="en-US" dirty="0"/>
          </a:p>
          <a:p>
            <a:endParaRPr lang="en-US" dirty="0"/>
          </a:p>
        </p:txBody>
      </p:sp>
    </p:spTree>
    <p:extLst>
      <p:ext uri="{BB962C8B-B14F-4D97-AF65-F5344CB8AC3E}">
        <p14:creationId xmlns:p14="http://schemas.microsoft.com/office/powerpoint/2010/main" val="9180830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more examples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"Gold is a metal" is best understood as a universal proposition since in enunciating such a proposition one would not be concerned with one’s particular </a:t>
            </a:r>
            <a:r>
              <a:rPr lang="en-US" dirty="0" smtClean="0"/>
              <a:t>lump </a:t>
            </a:r>
            <a:r>
              <a:rPr lang="en-US" dirty="0"/>
              <a:t>of </a:t>
            </a:r>
            <a:r>
              <a:rPr lang="en-US" dirty="0" smtClean="0"/>
              <a:t>gold [singular] or with the gold in Fort Knox [particular] </a:t>
            </a:r>
            <a:r>
              <a:rPr lang="en-US" dirty="0"/>
              <a:t>but with the very nature of the element as such. </a:t>
            </a:r>
            <a:r>
              <a:rPr lang="en-US" dirty="0" smtClean="0"/>
              <a:t>This proposition is, then, universal</a:t>
            </a:r>
          </a:p>
          <a:p>
            <a:r>
              <a:rPr lang="en-US" dirty="0" smtClean="0"/>
              <a:t>On </a:t>
            </a:r>
            <a:r>
              <a:rPr lang="en-US" dirty="0"/>
              <a:t>the other hand, the proposition "White men can’t jump" is probably best understood as a particular proposition, that is, not as “No white men can jump” but </a:t>
            </a:r>
            <a:r>
              <a:rPr lang="en-US" dirty="0" smtClean="0"/>
              <a:t>as “</a:t>
            </a:r>
            <a:r>
              <a:rPr lang="en-US" dirty="0"/>
              <a:t>Most white men can’t </a:t>
            </a:r>
            <a:r>
              <a:rPr lang="en-US" dirty="0" smtClean="0"/>
              <a:t>jump” </a:t>
            </a:r>
            <a:endParaRPr lang="en-US" dirty="0"/>
          </a:p>
        </p:txBody>
      </p:sp>
    </p:spTree>
    <p:extLst>
      <p:ext uri="{BB962C8B-B14F-4D97-AF65-F5344CB8AC3E}">
        <p14:creationId xmlns:p14="http://schemas.microsoft.com/office/powerpoint/2010/main" val="974176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Yet more examples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Some propositions have adverbs in them that the logician takes as an indication of quantity. So, for example:</a:t>
            </a:r>
          </a:p>
          <a:p>
            <a:r>
              <a:rPr lang="en-US" dirty="0" smtClean="0"/>
              <a:t>“Men are sometimes honest” will be internally translated into the particular proposition “Some men are honest”</a:t>
            </a:r>
          </a:p>
          <a:p>
            <a:r>
              <a:rPr lang="en-US" dirty="0" smtClean="0"/>
              <a:t>“Women are never unkind” would translate into the universal negative proposition “No women are unkind”</a:t>
            </a:r>
            <a:endParaRPr lang="en-US" dirty="0"/>
          </a:p>
        </p:txBody>
      </p:sp>
    </p:spTree>
    <p:extLst>
      <p:ext uri="{BB962C8B-B14F-4D97-AF65-F5344CB8AC3E}">
        <p14:creationId xmlns:p14="http://schemas.microsoft.com/office/powerpoint/2010/main" val="18160748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Yet more examples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Here are some </a:t>
            </a:r>
            <a:r>
              <a:rPr lang="en-US" dirty="0"/>
              <a:t>adverbs or adverbial </a:t>
            </a:r>
            <a:r>
              <a:rPr lang="en-US" dirty="0" smtClean="0"/>
              <a:t>phrases </a:t>
            </a:r>
            <a:r>
              <a:rPr lang="en-US" dirty="0"/>
              <a:t>which function as circumstantial </a:t>
            </a:r>
            <a:r>
              <a:rPr lang="en-US" dirty="0" smtClean="0"/>
              <a:t>quantifiers</a:t>
            </a:r>
          </a:p>
          <a:p>
            <a:r>
              <a:rPr lang="en-US" dirty="0" smtClean="0"/>
              <a:t>‘always</a:t>
            </a:r>
            <a:r>
              <a:rPr lang="en-US" dirty="0"/>
              <a:t>’, ‘everywhere’, ‘in all </a:t>
            </a:r>
            <a:r>
              <a:rPr lang="en-US" dirty="0" smtClean="0"/>
              <a:t>places’—are </a:t>
            </a:r>
            <a:r>
              <a:rPr lang="en-US" dirty="0"/>
              <a:t>signs </a:t>
            </a:r>
            <a:r>
              <a:rPr lang="en-US" dirty="0" smtClean="0"/>
              <a:t>of </a:t>
            </a:r>
            <a:r>
              <a:rPr lang="en-US" dirty="0"/>
              <a:t>universality (affirmative</a:t>
            </a:r>
            <a:r>
              <a:rPr lang="en-US" dirty="0" smtClean="0"/>
              <a:t>)</a:t>
            </a:r>
          </a:p>
          <a:p>
            <a:r>
              <a:rPr lang="en-US" dirty="0" smtClean="0"/>
              <a:t>‘</a:t>
            </a:r>
            <a:r>
              <a:rPr lang="en-US" dirty="0"/>
              <a:t>never’, ‘nowhere’, ‘at no time’, ‘in no </a:t>
            </a:r>
            <a:r>
              <a:rPr lang="en-US" dirty="0" smtClean="0"/>
              <a:t>place’—are </a:t>
            </a:r>
            <a:r>
              <a:rPr lang="en-US" dirty="0"/>
              <a:t>also signs of universality (negative</a:t>
            </a:r>
            <a:r>
              <a:rPr lang="en-US" dirty="0" smtClean="0"/>
              <a:t>) </a:t>
            </a:r>
          </a:p>
          <a:p>
            <a:r>
              <a:rPr lang="en-US" dirty="0" smtClean="0"/>
              <a:t>‘</a:t>
            </a:r>
            <a:r>
              <a:rPr lang="en-US" dirty="0"/>
              <a:t>sometimes’, ‘somewhere’, ‘in some </a:t>
            </a:r>
            <a:r>
              <a:rPr lang="en-US" dirty="0" smtClean="0"/>
              <a:t>places’—are </a:t>
            </a:r>
            <a:r>
              <a:rPr lang="en-US" dirty="0"/>
              <a:t>signs of particularity (affirmative</a:t>
            </a:r>
            <a:r>
              <a:rPr lang="en-US" dirty="0" smtClean="0"/>
              <a:t>)</a:t>
            </a:r>
            <a:endParaRPr lang="en-US" dirty="0"/>
          </a:p>
          <a:p>
            <a:r>
              <a:rPr lang="en-US" dirty="0" smtClean="0"/>
              <a:t>and </a:t>
            </a:r>
            <a:r>
              <a:rPr lang="en-US" dirty="0"/>
              <a:t>‘not always’, ‘not </a:t>
            </a:r>
            <a:r>
              <a:rPr lang="en-US" dirty="0" smtClean="0"/>
              <a:t>everywhere’—are </a:t>
            </a:r>
            <a:r>
              <a:rPr lang="en-US" dirty="0"/>
              <a:t>signs of particularity (negative</a:t>
            </a:r>
            <a:r>
              <a:rPr lang="en-US" dirty="0" smtClean="0"/>
              <a:t>)</a:t>
            </a:r>
            <a:endParaRPr lang="en-US" dirty="0"/>
          </a:p>
        </p:txBody>
      </p:sp>
    </p:spTree>
    <p:extLst>
      <p:ext uri="{BB962C8B-B14F-4D97-AF65-F5344CB8AC3E}">
        <p14:creationId xmlns:p14="http://schemas.microsoft.com/office/powerpoint/2010/main" val="28362330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quality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“All cats are black” is affirmative; “No cats are black” is </a:t>
            </a:r>
            <a:r>
              <a:rPr lang="en-US" i="1" dirty="0" smtClean="0"/>
              <a:t>negative; </a:t>
            </a:r>
            <a:r>
              <a:rPr lang="en-US" dirty="0" smtClean="0"/>
              <a:t>“This cat is black” is affirmative; “This cat is not black” is </a:t>
            </a:r>
            <a:r>
              <a:rPr lang="en-US" i="1" dirty="0" smtClean="0"/>
              <a:t>negative; </a:t>
            </a:r>
            <a:r>
              <a:rPr lang="en-US" dirty="0" smtClean="0"/>
              <a:t>“Most cats are black” is affirmative; “Most cats are not black” is </a:t>
            </a:r>
            <a:r>
              <a:rPr lang="en-US" i="1" dirty="0" smtClean="0"/>
              <a:t>negative</a:t>
            </a:r>
          </a:p>
          <a:p>
            <a:r>
              <a:rPr lang="en-US" dirty="0" smtClean="0"/>
              <a:t>A proposition is negative if its copula is modified by a negative word</a:t>
            </a:r>
          </a:p>
        </p:txBody>
      </p:sp>
    </p:spTree>
    <p:extLst>
      <p:ext uri="{BB962C8B-B14F-4D97-AF65-F5344CB8AC3E}">
        <p14:creationId xmlns:p14="http://schemas.microsoft.com/office/powerpoint/2010/main" val="18194994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We’ll see later that any proposition can appear in four different forms, two affirmative and two negative, so the determination of whether or not a given proposition is affirmative or negative depends on the form in which it appears</a:t>
            </a:r>
          </a:p>
          <a:p>
            <a:endParaRPr lang="en-US" dirty="0"/>
          </a:p>
        </p:txBody>
      </p:sp>
    </p:spTree>
    <p:extLst>
      <p:ext uri="{BB962C8B-B14F-4D97-AF65-F5344CB8AC3E}">
        <p14:creationId xmlns:p14="http://schemas.microsoft.com/office/powerpoint/2010/main" val="606766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a term?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Terms, roughly speaking, are the content words in a proposition. So, for example, ‘Gods’ in “Gods are immortal” is a term. So too is ‘immortal’. These terms are </a:t>
            </a:r>
            <a:r>
              <a:rPr lang="en-US" i="1" dirty="0" smtClean="0"/>
              <a:t>simple</a:t>
            </a:r>
            <a:endParaRPr lang="en-US" dirty="0" smtClean="0"/>
          </a:p>
          <a:p>
            <a:r>
              <a:rPr lang="en-US" dirty="0" smtClean="0"/>
              <a:t>Terms may be </a:t>
            </a:r>
            <a:r>
              <a:rPr lang="en-US" i="1" dirty="0" smtClean="0"/>
              <a:t>complex</a:t>
            </a:r>
            <a:r>
              <a:rPr lang="en-US" dirty="0" smtClean="0"/>
              <a:t>. A term is complex if it consists of a group of words that signify one thing or kind of thing, such as “All who were not present at the first meeting of the association” in the proposition “All who were not present at the first meeting of the association are prohibited from voting at subsequent meetings”</a:t>
            </a:r>
            <a:endParaRPr lang="en-US" dirty="0"/>
          </a:p>
        </p:txBody>
      </p:sp>
    </p:spTree>
    <p:extLst>
      <p:ext uri="{BB962C8B-B14F-4D97-AF65-F5344CB8AC3E}">
        <p14:creationId xmlns:p14="http://schemas.microsoft.com/office/powerpoint/2010/main" val="2719537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Introducing the categorical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When we connect two terms with some part of the verb ‘to be’ in the present tense [a copula] we get the kind of proposition we are going to be most concerned with in our logic, the </a:t>
            </a:r>
            <a:r>
              <a:rPr lang="en-US" i="1" dirty="0" smtClean="0"/>
              <a:t>categorical proposition—</a:t>
            </a:r>
            <a:endParaRPr lang="en-US" i="1" dirty="0"/>
          </a:p>
        </p:txBody>
      </p:sp>
    </p:spTree>
    <p:extLst>
      <p:ext uri="{BB962C8B-B14F-4D97-AF65-F5344CB8AC3E}">
        <p14:creationId xmlns:p14="http://schemas.microsoft.com/office/powerpoint/2010/main" val="5013353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categorical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767520" y="2366324"/>
            <a:ext cx="7401090" cy="369332"/>
          </a:xfrm>
          <a:prstGeom prst="rect">
            <a:avLst/>
          </a:prstGeom>
          <a:noFill/>
        </p:spPr>
        <p:txBody>
          <a:bodyPr wrap="square" rtlCol="0">
            <a:spAutoFit/>
          </a:bodyPr>
          <a:lstStyle/>
          <a:p>
            <a:pPr algn="ctr"/>
            <a:r>
              <a:rPr lang="en-US" b="1" dirty="0" smtClean="0"/>
              <a:t>Definition of the categorical proposition</a:t>
            </a:r>
            <a:endParaRPr lang="en-US" b="1" dirty="0"/>
          </a:p>
        </p:txBody>
      </p:sp>
      <p:sp>
        <p:nvSpPr>
          <p:cNvPr id="6" name="TextBox 5"/>
          <p:cNvSpPr txBox="1"/>
          <p:nvPr/>
        </p:nvSpPr>
        <p:spPr>
          <a:xfrm>
            <a:off x="767520" y="2823143"/>
            <a:ext cx="7684341" cy="1200329"/>
          </a:xfrm>
          <a:prstGeom prst="rect">
            <a:avLst/>
          </a:prstGeom>
          <a:noFill/>
        </p:spPr>
        <p:txBody>
          <a:bodyPr wrap="square" rtlCol="0">
            <a:spAutoFit/>
          </a:bodyPr>
          <a:lstStyle/>
          <a:p>
            <a:r>
              <a:rPr lang="en-US" dirty="0" smtClean="0"/>
              <a:t>A proposition consisting of two terms; a </a:t>
            </a:r>
            <a:r>
              <a:rPr lang="en-US" i="1" dirty="0" smtClean="0"/>
              <a:t>subject</a:t>
            </a:r>
            <a:r>
              <a:rPr lang="en-US" dirty="0" smtClean="0"/>
              <a:t> [that of which something is affirmed or denied], a </a:t>
            </a:r>
            <a:r>
              <a:rPr lang="en-US" i="1" dirty="0" smtClean="0"/>
              <a:t>predicate</a:t>
            </a:r>
            <a:r>
              <a:rPr lang="en-US" dirty="0" smtClean="0"/>
              <a:t> [what which is affirmed or denied of the subject], these terms being joined or disjoined by a </a:t>
            </a:r>
            <a:r>
              <a:rPr lang="en-US" i="1" dirty="0" smtClean="0"/>
              <a:t>copula</a:t>
            </a:r>
            <a:r>
              <a:rPr lang="en-US" dirty="0" smtClean="0"/>
              <a:t> [some part of the verb to be in the present tense]</a:t>
            </a:r>
            <a:endParaRPr lang="en-US" dirty="0"/>
          </a:p>
        </p:txBody>
      </p:sp>
    </p:spTree>
    <p:extLst>
      <p:ext uri="{BB962C8B-B14F-4D97-AF65-F5344CB8AC3E}">
        <p14:creationId xmlns:p14="http://schemas.microsoft.com/office/powerpoint/2010/main" val="54475547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categorical propositions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Mathematics is the scientific study of number, dimension and quantity</a:t>
            </a:r>
          </a:p>
          <a:p>
            <a:r>
              <a:rPr lang="en-US" dirty="0" smtClean="0"/>
              <a:t>Sheep are incredibly stupid</a:t>
            </a:r>
          </a:p>
          <a:p>
            <a:r>
              <a:rPr lang="en-US" dirty="0" smtClean="0"/>
              <a:t>Austrian economics is a discipline which has an </a:t>
            </a:r>
            <a:r>
              <a:rPr lang="en-US" i="1" dirty="0" smtClean="0"/>
              <a:t>a priori </a:t>
            </a:r>
            <a:r>
              <a:rPr lang="en-US" dirty="0" smtClean="0"/>
              <a:t>theoretical structure</a:t>
            </a:r>
          </a:p>
          <a:p>
            <a:r>
              <a:rPr lang="en-US" dirty="0" smtClean="0"/>
              <a:t>Roses are red</a:t>
            </a:r>
          </a:p>
          <a:p>
            <a:r>
              <a:rPr lang="en-US" dirty="0" smtClean="0"/>
              <a:t>Compulsory schooling is a form of involuntary incarceration</a:t>
            </a:r>
          </a:p>
          <a:p>
            <a:r>
              <a:rPr lang="en-US" dirty="0" smtClean="0"/>
              <a:t>Most lawyers are not shysters</a:t>
            </a:r>
            <a:endParaRPr lang="en-US" dirty="0"/>
          </a:p>
        </p:txBody>
      </p:sp>
    </p:spTree>
    <p:extLst>
      <p:ext uri="{BB962C8B-B14F-4D97-AF65-F5344CB8AC3E}">
        <p14:creationId xmlns:p14="http://schemas.microsoft.com/office/powerpoint/2010/main" val="24960724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Mathematics </a:t>
            </a:r>
            <a:r>
              <a:rPr lang="en-US" dirty="0" smtClean="0"/>
              <a:t>[subject] is [copula] </a:t>
            </a:r>
            <a:r>
              <a:rPr lang="en-US" dirty="0"/>
              <a:t>the scientific study of number, dimension and </a:t>
            </a:r>
            <a:r>
              <a:rPr lang="en-US" dirty="0" smtClean="0"/>
              <a:t>quantity [predicate]</a:t>
            </a:r>
            <a:endParaRPr lang="en-US" dirty="0"/>
          </a:p>
          <a:p>
            <a:r>
              <a:rPr lang="en-US" dirty="0"/>
              <a:t>Sheep </a:t>
            </a:r>
            <a:r>
              <a:rPr lang="en-US" dirty="0" smtClean="0"/>
              <a:t>[subject] are [copula] incredibly stupid (animals) [predicate]</a:t>
            </a:r>
            <a:endParaRPr lang="en-US" dirty="0"/>
          </a:p>
          <a:p>
            <a:r>
              <a:rPr lang="en-US" dirty="0"/>
              <a:t>Austrian economics </a:t>
            </a:r>
            <a:r>
              <a:rPr lang="en-US" dirty="0" smtClean="0"/>
              <a:t>[subject] is [copula] a </a:t>
            </a:r>
            <a:r>
              <a:rPr lang="en-US" dirty="0"/>
              <a:t>discipline which has an </a:t>
            </a:r>
            <a:r>
              <a:rPr lang="en-US" i="1" dirty="0"/>
              <a:t>a priori </a:t>
            </a:r>
            <a:r>
              <a:rPr lang="en-US" dirty="0"/>
              <a:t>theoretical </a:t>
            </a:r>
            <a:r>
              <a:rPr lang="en-US" dirty="0" smtClean="0"/>
              <a:t>structure [predicate]</a:t>
            </a:r>
          </a:p>
          <a:p>
            <a:r>
              <a:rPr lang="en-US" dirty="0" smtClean="0"/>
              <a:t>Etc.</a:t>
            </a:r>
            <a:endParaRPr lang="en-US" dirty="0"/>
          </a:p>
          <a:p>
            <a:endParaRPr lang="en-US" dirty="0"/>
          </a:p>
        </p:txBody>
      </p:sp>
    </p:spTree>
    <p:extLst>
      <p:ext uri="{BB962C8B-B14F-4D97-AF65-F5344CB8AC3E}">
        <p14:creationId xmlns:p14="http://schemas.microsoft.com/office/powerpoint/2010/main" val="29659888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kinds of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Categorical propositions are not the only logically significant kinds of proposition. We also have </a:t>
            </a:r>
            <a:r>
              <a:rPr lang="en-US" i="1" dirty="0" smtClean="0"/>
              <a:t>hypothetical</a:t>
            </a:r>
            <a:r>
              <a:rPr lang="en-US" dirty="0" smtClean="0"/>
              <a:t> propositions and </a:t>
            </a:r>
            <a:r>
              <a:rPr lang="en-US" i="1" dirty="0" smtClean="0"/>
              <a:t>modal</a:t>
            </a:r>
            <a:r>
              <a:rPr lang="en-US" dirty="0" smtClean="0"/>
              <a:t> propositions. We’ll encounter the hypothetical proposition a little later on and we’ll learn how to deal with them logically. Modal propositions are outside the scope of this course</a:t>
            </a:r>
          </a:p>
          <a:p>
            <a:r>
              <a:rPr lang="en-US" dirty="0" smtClean="0"/>
              <a:t>For now, we confine our attention to the categorical proposition</a:t>
            </a:r>
          </a:p>
        </p:txBody>
      </p:sp>
    </p:spTree>
    <p:extLst>
      <p:ext uri="{BB962C8B-B14F-4D97-AF65-F5344CB8AC3E}">
        <p14:creationId xmlns:p14="http://schemas.microsoft.com/office/powerpoint/2010/main" val="36116330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We may say that in the categorical proposition, the conjunction or disjunction of the predicate and subject is made simply, without qualification, whereas in hypothetical and modal propositions, it is modified in a logically significant </a:t>
            </a:r>
            <a:r>
              <a:rPr lang="en-US" dirty="0" smtClean="0"/>
              <a:t>way</a:t>
            </a:r>
            <a:endParaRPr lang="en-US" dirty="0"/>
          </a:p>
          <a:p>
            <a:endParaRPr lang="en-US" dirty="0"/>
          </a:p>
        </p:txBody>
      </p:sp>
    </p:spTree>
    <p:extLst>
      <p:ext uri="{BB962C8B-B14F-4D97-AF65-F5344CB8AC3E}">
        <p14:creationId xmlns:p14="http://schemas.microsoft.com/office/powerpoint/2010/main" val="19253631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Quantity &amp; Quality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The categorical proposition has two basic </a:t>
            </a:r>
            <a:r>
              <a:rPr lang="en-US" dirty="0" smtClean="0"/>
              <a:t>properties; </a:t>
            </a:r>
            <a:r>
              <a:rPr lang="en-US" dirty="0"/>
              <a:t>one is </a:t>
            </a:r>
            <a:r>
              <a:rPr lang="en-US" i="1" dirty="0"/>
              <a:t>quantity</a:t>
            </a:r>
            <a:r>
              <a:rPr lang="en-US" dirty="0"/>
              <a:t>, the other is </a:t>
            </a:r>
            <a:r>
              <a:rPr lang="en-US" i="1" dirty="0" smtClean="0"/>
              <a:t>quality</a:t>
            </a:r>
          </a:p>
          <a:p>
            <a:endParaRPr lang="en-US" dirty="0"/>
          </a:p>
          <a:p>
            <a:r>
              <a:rPr lang="en-US" dirty="0" smtClean="0"/>
              <a:t>The </a:t>
            </a:r>
            <a:r>
              <a:rPr lang="en-US" b="1" dirty="0" smtClean="0"/>
              <a:t>quantity</a:t>
            </a:r>
            <a:r>
              <a:rPr lang="en-US" dirty="0" smtClean="0"/>
              <a:t> of a proposition is a matter of whether the subject term in the proposition refers to </a:t>
            </a:r>
          </a:p>
          <a:p>
            <a:r>
              <a:rPr lang="en-US" dirty="0" smtClean="0"/>
              <a:t>all of the things it can refer to [</a:t>
            </a:r>
            <a:r>
              <a:rPr lang="en-US" i="1" dirty="0" smtClean="0"/>
              <a:t>universal</a:t>
            </a:r>
            <a:r>
              <a:rPr lang="en-US" dirty="0" smtClean="0"/>
              <a:t>]</a:t>
            </a:r>
            <a:endParaRPr lang="en-US" dirty="0"/>
          </a:p>
          <a:p>
            <a:r>
              <a:rPr lang="en-US" dirty="0" smtClean="0"/>
              <a:t>or to just one specific unique thing</a:t>
            </a:r>
            <a:r>
              <a:rPr lang="en-US" i="1" dirty="0" smtClean="0"/>
              <a:t> </a:t>
            </a:r>
            <a:r>
              <a:rPr lang="en-US" dirty="0" smtClean="0"/>
              <a:t>[</a:t>
            </a:r>
            <a:r>
              <a:rPr lang="en-US" i="1" dirty="0" smtClean="0"/>
              <a:t>singular</a:t>
            </a:r>
            <a:r>
              <a:rPr lang="en-US" dirty="0" smtClean="0"/>
              <a:t>]</a:t>
            </a:r>
            <a:endParaRPr lang="en-US" dirty="0"/>
          </a:p>
          <a:p>
            <a:r>
              <a:rPr lang="en-US" dirty="0" smtClean="0"/>
              <a:t>or to neither of these [</a:t>
            </a:r>
            <a:r>
              <a:rPr lang="en-US" i="1" dirty="0" smtClean="0"/>
              <a:t>particular</a:t>
            </a:r>
            <a:r>
              <a:rPr lang="en-US" dirty="0" smtClean="0"/>
              <a:t>].</a:t>
            </a:r>
          </a:p>
          <a:p>
            <a:pPr marL="0" indent="0">
              <a:buNone/>
            </a:pPr>
            <a:endParaRPr lang="en-US" dirty="0"/>
          </a:p>
        </p:txBody>
      </p:sp>
    </p:spTree>
    <p:extLst>
      <p:ext uri="{BB962C8B-B14F-4D97-AF65-F5344CB8AC3E}">
        <p14:creationId xmlns:p14="http://schemas.microsoft.com/office/powerpoint/2010/main" val="31604924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TotalTime>
  <Words>1360</Words>
  <Application>Microsoft Macintosh PowerPoint</Application>
  <PresentationFormat>On-screen Show (4:3)</PresentationFormat>
  <Paragraphs>90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Proposition and Term</vt:lpstr>
      <vt:lpstr>What’s a term?</vt:lpstr>
      <vt:lpstr>Introducing the categorical proposition</vt:lpstr>
      <vt:lpstr>Defining the categorical proposition</vt:lpstr>
      <vt:lpstr>Examples of categorical propositions</vt:lpstr>
      <vt:lpstr>PowerPoint Presentation</vt:lpstr>
      <vt:lpstr>Other kinds of proposition</vt:lpstr>
      <vt:lpstr>PowerPoint Presentation</vt:lpstr>
      <vt:lpstr>Quantity &amp; Quality</vt:lpstr>
      <vt:lpstr>PowerPoint Presentation</vt:lpstr>
      <vt:lpstr>Examples of quantity</vt:lpstr>
      <vt:lpstr>Quantifiers</vt:lpstr>
      <vt:lpstr>Possible confusion</vt:lpstr>
      <vt:lpstr>Some more examples</vt:lpstr>
      <vt:lpstr>Yet more examples</vt:lpstr>
      <vt:lpstr>Yet more examples (cont’d)</vt:lpstr>
      <vt:lpstr>Examples of quality</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Proposition and Term</dc:title>
  <dc:creator>Gerard Casey</dc:creator>
  <cp:lastModifiedBy>Gerard Casey</cp:lastModifiedBy>
  <cp:revision>1</cp:revision>
  <dcterms:created xsi:type="dcterms:W3CDTF">2012-09-24T19:31:33Z</dcterms:created>
  <dcterms:modified xsi:type="dcterms:W3CDTF">2012-09-24T19:33:22Z</dcterms:modified>
</cp:coreProperties>
</file>