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5" d="100"/>
          <a:sy n="105" d="100"/>
        </p:scale>
        <p:origin x="-120" y="-4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24/09/2012</a:t>
            </a:fld>
            <a:endParaRPr lang="en-US"/>
          </a:p>
        </p:txBody>
      </p:sp>
      <p:sp>
        <p:nvSpPr>
          <p:cNvPr id="17" name="Footer Placeholder 16"/>
          <p:cNvSpPr>
            <a:spLocks noGrp="1"/>
          </p:cNvSpPr>
          <p:nvPr>
            <p:ph type="ftr" sz="quarter" idx="11"/>
          </p:nvPr>
        </p:nvSpPr>
        <p:spPr/>
        <p:txBody>
          <a:bodyPr/>
          <a:lstStyle/>
          <a:p>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24/09/2012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kumimoji="0" lang="en-US" smtClean="0"/>
              <a:pPr eaLnBrk="1" latinLnBrk="0" hangingPunct="1"/>
              <a:t>‹#›</a:t>
            </a:fld>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24/09/2012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24/09/2012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kumimoji="0" lang="en-US" smtClean="0"/>
              <a:pPr eaLnBrk="1" latinLnBrk="0" hangingPunct="1"/>
              <a:t>‹#›</a:t>
            </a:fld>
            <a:endParaRPr kumimoji="0"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eaLnBrk="1" latinLnBrk="0" hangingPunct="1"/>
            <a:fld id="{9D21D778-B565-4D7E-94D7-64010A445B68}" type="datetimeFigureOut">
              <a:rPr lang="en-US" smtClean="0"/>
              <a:pPr eaLnBrk="1" latinLnBrk="0" hangingPunct="1"/>
              <a:t>24/09/2012</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kumimoji="0"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24/09/2012</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24/09/2012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kumimoji="0" lang="en-US" smtClean="0"/>
              <a:pPr eaLnBrk="1" latinLnBrk="0" hangingPunct="1"/>
              <a:t>‹#›</a:t>
            </a:fld>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eaLnBrk="1" latinLnBrk="0" hangingPunct="1"/>
            <a:fld id="{9D21D778-B565-4D7E-94D7-64010A445B68}" type="datetimeFigureOut">
              <a:rPr lang="en-US" smtClean="0"/>
              <a:pPr eaLnBrk="1" latinLnBrk="0" hangingPunct="1"/>
              <a:t>24/09/2012</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24/09/2012</a:t>
            </a:fld>
            <a:endParaRPr lang="en-US" sz="1400" dirty="0">
              <a:solidFill>
                <a:srgbClr val="FFFFFF"/>
              </a:solidFill>
            </a:endParaRP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gerard.casey@ucd.ie"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lnSpcReduction="10000"/>
          </a:bodyPr>
          <a:lstStyle/>
          <a:p>
            <a:endParaRPr lang="en-US" dirty="0" smtClean="0"/>
          </a:p>
          <a:p>
            <a:endParaRPr lang="en-US" dirty="0"/>
          </a:p>
          <a:p>
            <a:endParaRPr lang="en-US" dirty="0" smtClean="0"/>
          </a:p>
          <a:p>
            <a:endParaRPr lang="en-US" dirty="0"/>
          </a:p>
          <a:p>
            <a:endParaRPr lang="en-US" dirty="0" smtClean="0"/>
          </a:p>
          <a:p>
            <a:r>
              <a:rPr lang="en-US" dirty="0" smtClean="0"/>
              <a:t>Professor Gerard Casey</a:t>
            </a:r>
            <a:endParaRPr lang="en-US" dirty="0"/>
          </a:p>
        </p:txBody>
      </p:sp>
      <p:sp>
        <p:nvSpPr>
          <p:cNvPr id="2" name="Title 1"/>
          <p:cNvSpPr>
            <a:spLocks noGrp="1"/>
          </p:cNvSpPr>
          <p:nvPr>
            <p:ph type="ctrTitle"/>
          </p:nvPr>
        </p:nvSpPr>
        <p:spPr/>
        <p:txBody>
          <a:bodyPr/>
          <a:lstStyle/>
          <a:p>
            <a:r>
              <a:rPr lang="en-US" dirty="0" smtClean="0"/>
              <a:t>Logic</a:t>
            </a:r>
            <a:endParaRPr lang="en-US" dirty="0"/>
          </a:p>
        </p:txBody>
      </p:sp>
    </p:spTree>
    <p:extLst>
      <p:ext uri="{BB962C8B-B14F-4D97-AF65-F5344CB8AC3E}">
        <p14:creationId xmlns:p14="http://schemas.microsoft.com/office/powerpoint/2010/main" val="179315233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treatment of logic presented in this course is the result of over 30 years’ teaching of the subject. I have tried to make it as simple as possible, without falsifying anything</a:t>
            </a:r>
          </a:p>
          <a:p>
            <a:r>
              <a:rPr lang="en-US" dirty="0" smtClean="0"/>
              <a:t>Sometimes I have omitted material treated in other books because I deemed it unnecessary or simply confusing</a:t>
            </a:r>
            <a:endParaRPr lang="en-US" dirty="0"/>
          </a:p>
        </p:txBody>
      </p:sp>
    </p:spTree>
    <p:extLst>
      <p:ext uri="{BB962C8B-B14F-4D97-AF65-F5344CB8AC3E}">
        <p14:creationId xmlns:p14="http://schemas.microsoft.com/office/powerpoint/2010/main" val="41738534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As we go through the course, I’ll indicate where you can find parallel treatments of particular topics in these books. Usually I’ll give the author’s name and the relevant page numbers</a:t>
            </a:r>
          </a:p>
          <a:p>
            <a:r>
              <a:rPr lang="en-US" dirty="0" smtClean="0"/>
              <a:t>Where books have multiple editions (for example, Copi and Kahane—see Select Book List), I’ll give the chapter and section number/s. If you have access to a different edition, earlier or later, you should be able to locate the relevant section</a:t>
            </a:r>
          </a:p>
          <a:p>
            <a:r>
              <a:rPr lang="en-US" dirty="0" smtClean="0"/>
              <a:t>References to Geach are to his </a:t>
            </a:r>
            <a:r>
              <a:rPr lang="en-US" i="1" dirty="0" smtClean="0"/>
              <a:t>Logic Matters</a:t>
            </a:r>
            <a:endParaRPr lang="en-US" i="1" dirty="0"/>
          </a:p>
        </p:txBody>
      </p:sp>
    </p:spTree>
    <p:extLst>
      <p:ext uri="{BB962C8B-B14F-4D97-AF65-F5344CB8AC3E}">
        <p14:creationId xmlns:p14="http://schemas.microsoft.com/office/powerpoint/2010/main" val="6521633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 Booklist</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Alexander, Peter. </a:t>
            </a:r>
            <a:r>
              <a:rPr lang="en-GB" i="1" dirty="0"/>
              <a:t>An Introduction to Logic: The Criticism of Arguments</a:t>
            </a:r>
            <a:r>
              <a:rPr lang="en-GB" dirty="0"/>
              <a:t>. London: George Allen &amp; Unwin Ltd., 1969.</a:t>
            </a:r>
            <a:endParaRPr lang="en-US" dirty="0"/>
          </a:p>
          <a:p>
            <a:r>
              <a:rPr lang="en-GB" dirty="0"/>
              <a:t>Coffey, P. </a:t>
            </a:r>
            <a:r>
              <a:rPr lang="en-GB" i="1" dirty="0"/>
              <a:t>The Science of Logic</a:t>
            </a:r>
            <a:r>
              <a:rPr lang="en-GB" dirty="0"/>
              <a:t>. Vol. I. London: Longmans, Green, and Co., 1912.</a:t>
            </a:r>
            <a:endParaRPr lang="en-US" dirty="0"/>
          </a:p>
          <a:p>
            <a:r>
              <a:rPr lang="en-GB" dirty="0"/>
              <a:t>Copi, Irving. </a:t>
            </a:r>
            <a:r>
              <a:rPr lang="en-GB" i="1" dirty="0"/>
              <a:t>Introduction to Logic</a:t>
            </a:r>
            <a:r>
              <a:rPr lang="en-GB" dirty="0"/>
              <a:t>. 7</a:t>
            </a:r>
            <a:r>
              <a:rPr lang="en-GB" baseline="30000" dirty="0"/>
              <a:t>th</a:t>
            </a:r>
            <a:r>
              <a:rPr lang="en-GB" dirty="0"/>
              <a:t> ed. New York: Macmillan Publishing Company, 1986. [available in multiple editions]</a:t>
            </a:r>
            <a:endParaRPr lang="en-US" dirty="0"/>
          </a:p>
          <a:p>
            <a:r>
              <a:rPr lang="en-GB" dirty="0"/>
              <a:t>Davis, Wayne. </a:t>
            </a:r>
            <a:r>
              <a:rPr lang="en-GB" i="1" dirty="0"/>
              <a:t>An Introduction to Logic</a:t>
            </a:r>
            <a:r>
              <a:rPr lang="en-GB" dirty="0"/>
              <a:t>. Englewood Cliffs, New Jersey: Prentice-Hall, 1986.</a:t>
            </a:r>
            <a:endParaRPr lang="en-US" dirty="0"/>
          </a:p>
          <a:p>
            <a:endParaRPr lang="en-US" dirty="0"/>
          </a:p>
        </p:txBody>
      </p:sp>
    </p:spTree>
    <p:extLst>
      <p:ext uri="{BB962C8B-B14F-4D97-AF65-F5344CB8AC3E}">
        <p14:creationId xmlns:p14="http://schemas.microsoft.com/office/powerpoint/2010/main" val="8998234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GB" dirty="0"/>
              <a:t>Kahane, Howard. </a:t>
            </a:r>
            <a:r>
              <a:rPr lang="en-GB" i="1" dirty="0"/>
              <a:t>Logic and Philosophy: A Modern Introduction</a:t>
            </a:r>
            <a:r>
              <a:rPr lang="en-GB" dirty="0"/>
              <a:t>. Belmont, California: Wadsworth Publishing Company, Inc., 1969. [available in multiple editions]</a:t>
            </a:r>
            <a:endParaRPr lang="en-US" dirty="0"/>
          </a:p>
          <a:p>
            <a:r>
              <a:rPr lang="en-GB" dirty="0"/>
              <a:t>Kegley, Charles and Jacquelyn Ann Kegley. </a:t>
            </a:r>
            <a:r>
              <a:rPr lang="en-GB" i="1" dirty="0"/>
              <a:t>Introduction to Logic</a:t>
            </a:r>
            <a:r>
              <a:rPr lang="en-GB" dirty="0"/>
              <a:t>. Lanham, New York: University Press of America, 1984.</a:t>
            </a:r>
            <a:endParaRPr lang="en-US" dirty="0"/>
          </a:p>
          <a:p>
            <a:r>
              <a:rPr lang="en-GB" dirty="0"/>
              <a:t>Kelley, David. </a:t>
            </a:r>
            <a:r>
              <a:rPr lang="en-GB" i="1" dirty="0"/>
              <a:t>The Art of Reasoning</a:t>
            </a:r>
            <a:r>
              <a:rPr lang="en-GB" dirty="0"/>
              <a:t>. 3</a:t>
            </a:r>
            <a:r>
              <a:rPr lang="en-GB" baseline="30000" dirty="0"/>
              <a:t>rd</a:t>
            </a:r>
            <a:r>
              <a:rPr lang="en-GB" dirty="0"/>
              <a:t> ed. New York: W. W. Norton &amp; Company, 1998.</a:t>
            </a:r>
            <a:endParaRPr lang="en-US" dirty="0"/>
          </a:p>
          <a:p>
            <a:r>
              <a:rPr lang="en-GB" dirty="0"/>
              <a:t>McCall, Raymond. </a:t>
            </a:r>
            <a:r>
              <a:rPr lang="en-GB" i="1" dirty="0"/>
              <a:t>Basic Logic</a:t>
            </a:r>
            <a:r>
              <a:rPr lang="en-GB" dirty="0"/>
              <a:t>. 2</a:t>
            </a:r>
            <a:r>
              <a:rPr lang="en-GB" baseline="30000" dirty="0"/>
              <a:t>nd</a:t>
            </a:r>
            <a:r>
              <a:rPr lang="en-GB" dirty="0"/>
              <a:t> ed. New York: Barnes &amp; Noble Inc., 1952.</a:t>
            </a:r>
            <a:endParaRPr lang="en-US" dirty="0"/>
          </a:p>
          <a:p>
            <a:endParaRPr lang="en-US" dirty="0"/>
          </a:p>
        </p:txBody>
      </p:sp>
    </p:spTree>
    <p:extLst>
      <p:ext uri="{BB962C8B-B14F-4D97-AF65-F5344CB8AC3E}">
        <p14:creationId xmlns:p14="http://schemas.microsoft.com/office/powerpoint/2010/main" val="1989600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Books on Informal Logic and Reasoning</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GB" dirty="0"/>
              <a:t>Fahnestock, Jeanne and Marie Secor. </a:t>
            </a:r>
            <a:r>
              <a:rPr lang="en-GB" i="1" dirty="0"/>
              <a:t>A Rhetoric of Argumentation</a:t>
            </a:r>
            <a:r>
              <a:rPr lang="en-GB" dirty="0"/>
              <a:t>. New York: McGraw-Hill, 2003.</a:t>
            </a:r>
            <a:endParaRPr lang="en-US" dirty="0"/>
          </a:p>
          <a:p>
            <a:r>
              <a:rPr lang="en-GB" i="1" dirty="0"/>
              <a:t>Grovier, Trudy. A</a:t>
            </a:r>
            <a:r>
              <a:rPr lang="en-GB" dirty="0"/>
              <a:t> Practical Study of Argument. Belmont, California: Wadsworth Publishing Company, 1985.</a:t>
            </a:r>
            <a:endParaRPr lang="en-US" dirty="0"/>
          </a:p>
          <a:p>
            <a:r>
              <a:rPr lang="en-GB" dirty="0"/>
              <a:t>Kaplan, Michael and Ellen Kaplan. </a:t>
            </a:r>
            <a:r>
              <a:rPr lang="en-GB" i="1" dirty="0"/>
              <a:t>Bozo Sapiens: Why to Err is Human</a:t>
            </a:r>
            <a:r>
              <a:rPr lang="en-GB" dirty="0"/>
              <a:t>. New York: Bloomsbury Press, 2009. [for informative entertainment]</a:t>
            </a:r>
            <a:endParaRPr lang="en-US" dirty="0"/>
          </a:p>
          <a:p>
            <a:r>
              <a:rPr lang="en-GB" dirty="0"/>
              <a:t>Scriven, Michael. </a:t>
            </a:r>
            <a:r>
              <a:rPr lang="en-GB" i="1" dirty="0"/>
              <a:t>Reasoning</a:t>
            </a:r>
            <a:r>
              <a:rPr lang="en-GB" dirty="0"/>
              <a:t>. New York: McGraw-Hill, 1976. [for a very interesting presentation of informal logic]</a:t>
            </a:r>
            <a:endParaRPr lang="en-US" dirty="0"/>
          </a:p>
          <a:p>
            <a:endParaRPr lang="en-US" dirty="0"/>
          </a:p>
        </p:txBody>
      </p:sp>
    </p:spTree>
    <p:extLst>
      <p:ext uri="{BB962C8B-B14F-4D97-AF65-F5344CB8AC3E}">
        <p14:creationId xmlns:p14="http://schemas.microsoft.com/office/powerpoint/2010/main" val="15933418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Weston, Anthony. </a:t>
            </a:r>
            <a:r>
              <a:rPr lang="en-GB" i="1" dirty="0"/>
              <a:t>A Rulebook for Arguments</a:t>
            </a:r>
            <a:r>
              <a:rPr lang="en-GB" dirty="0"/>
              <a:t>. 4</a:t>
            </a:r>
            <a:r>
              <a:rPr lang="en-GB" baseline="30000" dirty="0"/>
              <a:t>th</a:t>
            </a:r>
            <a:r>
              <a:rPr lang="en-GB" dirty="0"/>
              <a:t> ed. Hackett Publishing Company, 2009. [for advice on assessing and constructing arguments]</a:t>
            </a:r>
            <a:endParaRPr lang="en-US" dirty="0"/>
          </a:p>
          <a:p>
            <a:r>
              <a:rPr lang="en-GB" dirty="0"/>
              <a:t>Walton, Douglas N. </a:t>
            </a:r>
            <a:r>
              <a:rPr lang="en-GB" i="1" dirty="0"/>
              <a:t>Informal Logic: A Handbook for Critical Argumentation</a:t>
            </a:r>
            <a:r>
              <a:rPr lang="en-GB" dirty="0"/>
              <a:t>. Cambridge: Cambridge University Press, 1989.</a:t>
            </a:r>
            <a:endParaRPr lang="en-US" dirty="0"/>
          </a:p>
          <a:p>
            <a:pPr marL="0" indent="0">
              <a:buNone/>
            </a:pPr>
            <a:endParaRPr lang="en-US" dirty="0"/>
          </a:p>
        </p:txBody>
      </p:sp>
    </p:spTree>
    <p:extLst>
      <p:ext uri="{BB962C8B-B14F-4D97-AF65-F5344CB8AC3E}">
        <p14:creationId xmlns:p14="http://schemas.microsoft.com/office/powerpoint/2010/main" val="20670096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Books to stretch your mind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Bird, Otto. </a:t>
            </a:r>
            <a:r>
              <a:rPr lang="en-GB" i="1" dirty="0"/>
              <a:t>Syllogistic and its Extensions</a:t>
            </a:r>
            <a:r>
              <a:rPr lang="en-GB" dirty="0"/>
              <a:t>. Englewood Cliffs, New Jersey: Prentice-Hall Inc., 1964.</a:t>
            </a:r>
            <a:endParaRPr lang="en-US" dirty="0"/>
          </a:p>
          <a:p>
            <a:r>
              <a:rPr lang="en-GB" dirty="0"/>
              <a:t>Booth, Wayne C. </a:t>
            </a:r>
            <a:r>
              <a:rPr lang="en-GB" i="1" dirty="0"/>
              <a:t>Modern Dogman and the Rhetoric of Assent</a:t>
            </a:r>
            <a:r>
              <a:rPr lang="en-GB" dirty="0"/>
              <a:t>. Notre Dame and London: University of Notre Dame Press, 1974.</a:t>
            </a:r>
            <a:endParaRPr lang="en-US" dirty="0"/>
          </a:p>
          <a:p>
            <a:r>
              <a:rPr lang="en-GB" dirty="0"/>
              <a:t>Bradley, Raymond and Norman Schwartz. </a:t>
            </a:r>
            <a:r>
              <a:rPr lang="en-GB" i="1" dirty="0"/>
              <a:t>Possible Worlds: An Introduction to Logic and its Philosophy</a:t>
            </a:r>
            <a:r>
              <a:rPr lang="en-GB" dirty="0"/>
              <a:t>. Oxford: Basil Blackwell, 1979.</a:t>
            </a:r>
            <a:endParaRPr lang="en-US" dirty="0"/>
          </a:p>
        </p:txBody>
      </p:sp>
    </p:spTree>
    <p:extLst>
      <p:ext uri="{BB962C8B-B14F-4D97-AF65-F5344CB8AC3E}">
        <p14:creationId xmlns:p14="http://schemas.microsoft.com/office/powerpoint/2010/main" val="37242894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Geach, Peter T. </a:t>
            </a:r>
            <a:r>
              <a:rPr lang="en-GB" i="1" dirty="0"/>
              <a:t>Logic Matters</a:t>
            </a:r>
            <a:r>
              <a:rPr lang="en-GB" dirty="0"/>
              <a:t>. Berkeley and Los Angeles: University of California Press, 1980. (Oxford: Blackwell, 1972).</a:t>
            </a:r>
            <a:endParaRPr lang="en-US" dirty="0"/>
          </a:p>
          <a:p>
            <a:r>
              <a:rPr lang="en-GB" dirty="0"/>
              <a:t>Geach, Peter T. </a:t>
            </a:r>
            <a:r>
              <a:rPr lang="en-GB" i="1" dirty="0"/>
              <a:t>Reason and Argument</a:t>
            </a:r>
            <a:r>
              <a:rPr lang="en-GB" dirty="0"/>
              <a:t>. Berkeley and Los Angeles: University of California Press, 1976.</a:t>
            </a:r>
            <a:endParaRPr lang="en-US" dirty="0"/>
          </a:p>
          <a:p>
            <a:r>
              <a:rPr lang="en-GB" dirty="0"/>
              <a:t>Haack, Susan. </a:t>
            </a:r>
            <a:r>
              <a:rPr lang="en-GB" i="1" dirty="0"/>
              <a:t>Philosophy of Logics</a:t>
            </a:r>
            <a:r>
              <a:rPr lang="en-GB" dirty="0"/>
              <a:t>. Cambridge: Cambridge University Press, 1978.</a:t>
            </a:r>
            <a:endParaRPr lang="en-US" dirty="0"/>
          </a:p>
          <a:p>
            <a:r>
              <a:rPr lang="en-GB" dirty="0"/>
              <a:t>Veatch, Henry. </a:t>
            </a:r>
            <a:r>
              <a:rPr lang="en-GB" i="1" dirty="0"/>
              <a:t>Two Logics</a:t>
            </a:r>
            <a:r>
              <a:rPr lang="en-GB" dirty="0"/>
              <a:t>. Evanston, Illinois: Northwestern University Press, 1969.</a:t>
            </a:r>
            <a:endParaRPr lang="en-US" dirty="0"/>
          </a:p>
          <a:p>
            <a:pPr marL="0" indent="0">
              <a:buNone/>
            </a:pPr>
            <a:endParaRPr lang="en-US" dirty="0"/>
          </a:p>
        </p:txBody>
      </p:sp>
    </p:spTree>
    <p:extLst>
      <p:ext uri="{BB962C8B-B14F-4D97-AF65-F5344CB8AC3E}">
        <p14:creationId xmlns:p14="http://schemas.microsoft.com/office/powerpoint/2010/main" val="26068935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Back to logic!</a:t>
            </a:r>
          </a:p>
          <a:p>
            <a:endParaRPr lang="en-US" dirty="0"/>
          </a:p>
          <a:p>
            <a:r>
              <a:rPr lang="en-US" dirty="0"/>
              <a:t>The uses of </a:t>
            </a:r>
            <a:r>
              <a:rPr lang="en-US" dirty="0" smtClean="0"/>
              <a:t>language are—</a:t>
            </a:r>
          </a:p>
          <a:p>
            <a:r>
              <a:rPr lang="en-US" dirty="0" smtClean="0"/>
              <a:t>to </a:t>
            </a:r>
            <a:r>
              <a:rPr lang="en-US" dirty="0"/>
              <a:t>communicate </a:t>
            </a:r>
            <a:r>
              <a:rPr lang="en-US" dirty="0" smtClean="0"/>
              <a:t>information</a:t>
            </a:r>
            <a:endParaRPr lang="en-US" dirty="0"/>
          </a:p>
          <a:p>
            <a:r>
              <a:rPr lang="en-US" dirty="0" smtClean="0"/>
              <a:t>to </a:t>
            </a:r>
            <a:r>
              <a:rPr lang="en-US" dirty="0"/>
              <a:t>ask </a:t>
            </a:r>
            <a:r>
              <a:rPr lang="en-US" dirty="0" smtClean="0"/>
              <a:t>questions</a:t>
            </a:r>
            <a:endParaRPr lang="en-US" dirty="0"/>
          </a:p>
          <a:p>
            <a:r>
              <a:rPr lang="en-US" dirty="0" smtClean="0"/>
              <a:t>to </a:t>
            </a:r>
            <a:r>
              <a:rPr lang="en-US" dirty="0"/>
              <a:t>express surprise, joy, relief, </a:t>
            </a:r>
            <a:r>
              <a:rPr lang="en-US" dirty="0" smtClean="0"/>
              <a:t>anguish</a:t>
            </a:r>
            <a:endParaRPr lang="en-US" dirty="0"/>
          </a:p>
          <a:p>
            <a:r>
              <a:rPr lang="en-US" dirty="0"/>
              <a:t>t</a:t>
            </a:r>
            <a:r>
              <a:rPr lang="en-US" dirty="0" smtClean="0"/>
              <a:t>o tell the truth and to deceive</a:t>
            </a:r>
            <a:endParaRPr lang="en-US" dirty="0"/>
          </a:p>
          <a:p>
            <a:r>
              <a:rPr lang="en-US" dirty="0" smtClean="0"/>
              <a:t>to </a:t>
            </a:r>
            <a:r>
              <a:rPr lang="en-US" dirty="0"/>
              <a:t>sing songs and tell </a:t>
            </a:r>
            <a:r>
              <a:rPr lang="en-US" dirty="0" smtClean="0"/>
              <a:t>stories</a:t>
            </a:r>
            <a:endParaRPr lang="en-US" dirty="0"/>
          </a:p>
          <a:p>
            <a:r>
              <a:rPr lang="en-US" dirty="0"/>
              <a:t>a</a:t>
            </a:r>
            <a:r>
              <a:rPr lang="en-US" dirty="0" smtClean="0"/>
              <a:t>nd so on…</a:t>
            </a:r>
            <a:endParaRPr lang="en-US" dirty="0"/>
          </a:p>
          <a:p>
            <a:endParaRPr lang="en-US" dirty="0"/>
          </a:p>
        </p:txBody>
      </p:sp>
    </p:spTree>
    <p:extLst>
      <p:ext uri="{BB962C8B-B14F-4D97-AF65-F5344CB8AC3E}">
        <p14:creationId xmlns:p14="http://schemas.microsoft.com/office/powerpoint/2010/main" val="42194520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&amp; Truth</a:t>
            </a:r>
            <a:endParaRPr lang="en-US" dirty="0"/>
          </a:p>
        </p:txBody>
      </p:sp>
      <p:sp>
        <p:nvSpPr>
          <p:cNvPr id="3" name="Content Placeholder 2"/>
          <p:cNvSpPr>
            <a:spLocks noGrp="1"/>
          </p:cNvSpPr>
          <p:nvPr>
            <p:ph sz="quarter" idx="1"/>
          </p:nvPr>
        </p:nvSpPr>
        <p:spPr/>
        <p:txBody>
          <a:bodyPr>
            <a:normAutofit/>
          </a:bodyPr>
          <a:lstStyle/>
          <a:p>
            <a:r>
              <a:rPr lang="en-US" dirty="0" smtClean="0"/>
              <a:t>Language—truth relational or not? </a:t>
            </a:r>
          </a:p>
          <a:p>
            <a:r>
              <a:rPr lang="en-US" dirty="0" smtClean="0"/>
              <a:t>Wishes, questions, etc. are </a:t>
            </a:r>
            <a:r>
              <a:rPr lang="en-US" i="1" dirty="0" smtClean="0"/>
              <a:t>not</a:t>
            </a:r>
            <a:r>
              <a:rPr lang="en-US" dirty="0" smtClean="0"/>
              <a:t> truth relational (e.g. “I wish I had a $1,000,000” or “Do you come here often?”)Opinions, judgements, etc. </a:t>
            </a:r>
            <a:r>
              <a:rPr lang="en-US" i="1" dirty="0" smtClean="0"/>
              <a:t>are</a:t>
            </a:r>
            <a:r>
              <a:rPr lang="en-US" dirty="0" smtClean="0"/>
              <a:t> truth relational (e.g. “I like broccoli” or “Taxation is theft”).</a:t>
            </a:r>
          </a:p>
          <a:p>
            <a:pPr marL="0" indent="0">
              <a:buNone/>
            </a:pPr>
            <a:endParaRPr lang="en-US" dirty="0" smtClean="0"/>
          </a:p>
          <a:p>
            <a:endParaRPr lang="en-US" dirty="0" smtClean="0"/>
          </a:p>
          <a:p>
            <a:endParaRPr lang="en-US" dirty="0" smtClean="0"/>
          </a:p>
          <a:p>
            <a:endParaRPr lang="en-US" dirty="0" smtClean="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130346394"/>
              </p:ext>
            </p:extLst>
          </p:nvPr>
        </p:nvGraphicFramePr>
        <p:xfrm>
          <a:off x="155328" y="5156681"/>
          <a:ext cx="8844762" cy="1554479"/>
        </p:xfrm>
        <a:graphic>
          <a:graphicData uri="http://schemas.openxmlformats.org/drawingml/2006/table">
            <a:tbl>
              <a:tblPr firstRow="1" bandRow="1">
                <a:tableStyleId>{5C22544A-7EE6-4342-B048-85BDC9FD1C3A}</a:tableStyleId>
              </a:tblPr>
              <a:tblGrid>
                <a:gridCol w="4422381"/>
                <a:gridCol w="4422381"/>
              </a:tblGrid>
              <a:tr h="4884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Non-truth-relational language</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Truth-relational language</a:t>
                      </a:r>
                      <a:endParaRPr lang="en-US" dirty="0" smtClean="0"/>
                    </a:p>
                    <a:p>
                      <a:endParaRPr lang="en-US" dirty="0"/>
                    </a:p>
                  </a:txBody>
                  <a:tcPr/>
                </a:tc>
              </a:tr>
              <a:tr h="736873">
                <a:tc>
                  <a:txBody>
                    <a:bodyPr/>
                    <a:lstStyle/>
                    <a:p>
                      <a:r>
                        <a:rPr lang="en-US" dirty="0" smtClean="0"/>
                        <a:t>Orders, commands, requests, wishes, hopes, fears, questions, jokes and so on</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Facts (or putative facts), narratives, moral and political judgements, arguments</a:t>
                      </a:r>
                      <a:endParaRPr lang="en-US" dirty="0" smtClean="0"/>
                    </a:p>
                    <a:p>
                      <a:endParaRPr lang="en-US" dirty="0"/>
                    </a:p>
                  </a:txBody>
                  <a:tcPr/>
                </a:tc>
              </a:tr>
            </a:tbl>
          </a:graphicData>
        </a:graphic>
      </p:graphicFrame>
      <p:sp>
        <p:nvSpPr>
          <p:cNvPr id="5" name="Footer Placeholder 4"/>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25211446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Welcome to Logic! Just a few words before we start</a:t>
            </a:r>
          </a:p>
          <a:p>
            <a:r>
              <a:rPr lang="en-US" dirty="0" smtClean="0"/>
              <a:t>Logic and reason</a:t>
            </a:r>
          </a:p>
          <a:p>
            <a:r>
              <a:rPr lang="en-US" dirty="0" smtClean="0"/>
              <a:t>At times, you may feel that you are losing your grip on the material</a:t>
            </a:r>
          </a:p>
          <a:p>
            <a:r>
              <a:rPr lang="en-US" dirty="0" smtClean="0"/>
              <a:t>If this happens, you should know that what comes later in the course makes the earlier material more comprehensible and that the view rearwards is 20/20</a:t>
            </a:r>
          </a:p>
          <a:p>
            <a:r>
              <a:rPr lang="en-US" dirty="0" smtClean="0"/>
              <a:t>On the other had, you may feel that we are moving too slowly—don’t worry; that feeling won’t last very long! Above all, persist</a:t>
            </a:r>
            <a:endParaRPr lang="en-US" dirty="0"/>
          </a:p>
        </p:txBody>
      </p:sp>
    </p:spTree>
    <p:extLst>
      <p:ext uri="{BB962C8B-B14F-4D97-AF65-F5344CB8AC3E}">
        <p14:creationId xmlns:p14="http://schemas.microsoft.com/office/powerpoint/2010/main" val="15256948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Division of Language</a:t>
            </a:r>
            <a:endParaRPr lang="en-US" dirty="0"/>
          </a:p>
        </p:txBody>
      </p:sp>
      <p:sp>
        <p:nvSpPr>
          <p:cNvPr id="3" name="Content Placeholder 2"/>
          <p:cNvSpPr>
            <a:spLocks noGrp="1"/>
          </p:cNvSpPr>
          <p:nvPr>
            <p:ph sz="quarter" idx="1"/>
          </p:nvPr>
        </p:nvSpPr>
        <p:spPr/>
        <p:txBody>
          <a:bodyPr/>
          <a:lstStyle/>
          <a:p>
            <a:r>
              <a:rPr lang="en-US" dirty="0" smtClean="0"/>
              <a:t>We can divide the truth-relational uses of language into two varieties…</a:t>
            </a:r>
          </a:p>
          <a:p>
            <a:pPr marL="0" indent="0">
              <a:buNone/>
            </a:pPr>
            <a:r>
              <a:rPr lang="en-US" dirty="0"/>
              <a:t>	</a:t>
            </a:r>
            <a:r>
              <a:rPr lang="en-US" dirty="0" smtClean="0"/>
              <a:t>non-argumentative and argumentative</a:t>
            </a:r>
          </a:p>
          <a:p>
            <a:pPr marL="0" indent="0">
              <a:buNone/>
            </a:pPr>
            <a:endParaRPr lang="en-US" dirty="0"/>
          </a:p>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384391701"/>
              </p:ext>
            </p:extLst>
          </p:nvPr>
        </p:nvGraphicFramePr>
        <p:xfrm>
          <a:off x="164464" y="3433548"/>
          <a:ext cx="8826488" cy="1554480"/>
        </p:xfrm>
        <a:graphic>
          <a:graphicData uri="http://schemas.openxmlformats.org/drawingml/2006/table">
            <a:tbl>
              <a:tblPr firstRow="1" bandRow="1">
                <a:tableStyleId>{5C22544A-7EE6-4342-B048-85BDC9FD1C3A}</a:tableStyleId>
              </a:tblPr>
              <a:tblGrid>
                <a:gridCol w="4413244"/>
                <a:gridCol w="4413244"/>
              </a:tblGrid>
              <a:tr h="338480">
                <a:tc>
                  <a:txBody>
                    <a:bodyPr/>
                    <a:lstStyle/>
                    <a:p>
                      <a:r>
                        <a:rPr lang="en-US" dirty="0" smtClean="0"/>
                        <a:t>Non-argumentative</a:t>
                      </a:r>
                      <a:r>
                        <a:rPr lang="en-US" baseline="0" dirty="0" smtClean="0"/>
                        <a:t> </a:t>
                      </a:r>
                      <a:r>
                        <a:rPr lang="en-US" dirty="0" smtClean="0"/>
                        <a:t>language</a:t>
                      </a:r>
                      <a:endParaRPr lang="en-US" dirty="0"/>
                    </a:p>
                  </a:txBody>
                  <a:tcPr/>
                </a:tc>
                <a:tc>
                  <a:txBody>
                    <a:bodyPr/>
                    <a:lstStyle/>
                    <a:p>
                      <a:r>
                        <a:rPr lang="en-US" dirty="0" smtClean="0"/>
                        <a:t>Argumentative language</a:t>
                      </a:r>
                      <a:endParaRPr lang="en-US" dirty="0"/>
                    </a:p>
                  </a:txBody>
                  <a:tcPr/>
                </a:tc>
              </a:tr>
              <a:tr h="338480">
                <a:tc>
                  <a:txBody>
                    <a:bodyPr/>
                    <a:lstStyle/>
                    <a:p>
                      <a:r>
                        <a:rPr lang="en-US" dirty="0" smtClean="0"/>
                        <a:t>Narratives, simple statements of fact, histories</a:t>
                      </a:r>
                      <a:endParaRPr lang="en-US" dirty="0"/>
                    </a:p>
                  </a:txBody>
                  <a:tcPr/>
                </a:tc>
                <a:tc>
                  <a:txBody>
                    <a:bodyPr/>
                    <a:lstStyle/>
                    <a:p>
                      <a:r>
                        <a:rPr lang="en-US" dirty="0" smtClean="0"/>
                        <a:t>Argument—a structure of sentences in which</a:t>
                      </a:r>
                      <a:r>
                        <a:rPr lang="en-US" baseline="0" dirty="0" smtClean="0"/>
                        <a:t> the truth of one sentence (conclusion) is said to ‘follow from’ the truth of others (premises)</a:t>
                      </a:r>
                      <a:endParaRPr lang="en-US" dirty="0"/>
                    </a:p>
                  </a:txBody>
                  <a:tcPr/>
                </a:tc>
              </a:tr>
            </a:tbl>
          </a:graphicData>
        </a:graphic>
      </p:graphicFrame>
      <p:sp>
        <p:nvSpPr>
          <p:cNvPr id="4" name="Footer Placeholder 3"/>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10453448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Aristotle and Locke</a:t>
            </a:r>
            <a:endParaRPr lang="en-US" dirty="0"/>
          </a:p>
        </p:txBody>
      </p:sp>
      <p:sp>
        <p:nvSpPr>
          <p:cNvPr id="3" name="Content Placeholder 2"/>
          <p:cNvSpPr>
            <a:spLocks noGrp="1"/>
          </p:cNvSpPr>
          <p:nvPr>
            <p:ph sz="quarter" idx="1"/>
          </p:nvPr>
        </p:nvSpPr>
        <p:spPr/>
        <p:txBody>
          <a:bodyPr/>
          <a:lstStyle/>
          <a:p>
            <a:r>
              <a:rPr lang="en-US" dirty="0"/>
              <a:t>Human beings have always </a:t>
            </a:r>
            <a:r>
              <a:rPr lang="en-US" dirty="0" smtClean="0"/>
              <a:t>argued. John </a:t>
            </a:r>
            <a:r>
              <a:rPr lang="en-US" dirty="0"/>
              <a:t>Locke remarked that  "God has not been so sparing to men to make them barely two-legged creatures, and left it to Aristotle to make them </a:t>
            </a:r>
            <a:r>
              <a:rPr lang="en-US" dirty="0" smtClean="0"/>
              <a:t>rational”</a:t>
            </a:r>
          </a:p>
          <a:p>
            <a:r>
              <a:rPr lang="en-US" dirty="0" smtClean="0"/>
              <a:t>Aristotle didn’t think he was making men rational; he did, however, hit upon the idea that the goodness or badness of arguments is independent of their content and that there is a small number of types of good argument</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16261672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needs logic?</a:t>
            </a:r>
            <a:endParaRPr lang="en-US" dirty="0"/>
          </a:p>
        </p:txBody>
      </p:sp>
      <p:sp>
        <p:nvSpPr>
          <p:cNvPr id="3" name="Content Placeholder 2"/>
          <p:cNvSpPr>
            <a:spLocks noGrp="1"/>
          </p:cNvSpPr>
          <p:nvPr>
            <p:ph sz="quarter" idx="1"/>
          </p:nvPr>
        </p:nvSpPr>
        <p:spPr/>
        <p:txBody>
          <a:bodyPr>
            <a:normAutofit fontScale="92500"/>
          </a:bodyPr>
          <a:lstStyle/>
          <a:p>
            <a:r>
              <a:rPr lang="en-US" dirty="0" smtClean="0"/>
              <a:t>Anyone who wants to argue well!</a:t>
            </a:r>
          </a:p>
          <a:p>
            <a:r>
              <a:rPr lang="en-US" dirty="0" smtClean="0"/>
              <a:t>When arguments are simple and their subjects uncontroversial most people can get it right </a:t>
            </a:r>
          </a:p>
          <a:p>
            <a:r>
              <a:rPr lang="en-US" dirty="0" smtClean="0"/>
              <a:t>However, when arguments become complex (especially when negatives abound) and/or when the subject matter of the argument is controversial, then our native intuitions are prone to error</a:t>
            </a:r>
          </a:p>
          <a:p>
            <a:r>
              <a:rPr lang="en-US" dirty="0"/>
              <a:t>In learning logic, we are not learning to do something we have no previous experience of </a:t>
            </a:r>
            <a:r>
              <a:rPr lang="en-US" dirty="0" smtClean="0"/>
              <a:t>doing. </a:t>
            </a:r>
            <a:r>
              <a:rPr lang="en-US" dirty="0"/>
              <a:t>We learn to </a:t>
            </a:r>
            <a:r>
              <a:rPr lang="en-US" dirty="0" smtClean="0"/>
              <a:t>appropriate reflectively and </a:t>
            </a:r>
            <a:r>
              <a:rPr lang="en-US" dirty="0"/>
              <a:t>practice </a:t>
            </a:r>
            <a:r>
              <a:rPr lang="en-US" dirty="0" smtClean="0"/>
              <a:t>better what </a:t>
            </a:r>
            <a:r>
              <a:rPr lang="en-US" dirty="0"/>
              <a:t>it is that we already know, unreflectively, how to </a:t>
            </a:r>
            <a:r>
              <a:rPr lang="en-US" dirty="0" smtClean="0"/>
              <a:t>do. </a:t>
            </a:r>
            <a:endParaRPr lang="en-US" dirty="0"/>
          </a:p>
        </p:txBody>
      </p:sp>
      <p:sp>
        <p:nvSpPr>
          <p:cNvPr id="4" name="Footer Placeholder 3"/>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5464094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logic we will learn in this course was formalised by Aristotle. Beginning in the late 19</a:t>
            </a:r>
            <a:r>
              <a:rPr lang="en-US" baseline="30000" dirty="0" smtClean="0"/>
              <a:t>th</a:t>
            </a:r>
            <a:r>
              <a:rPr lang="en-US" dirty="0" smtClean="0"/>
              <a:t> and early 20</a:t>
            </a:r>
            <a:r>
              <a:rPr lang="en-US" baseline="30000" dirty="0" smtClean="0"/>
              <a:t>th</a:t>
            </a:r>
            <a:r>
              <a:rPr lang="en-US" dirty="0" smtClean="0"/>
              <a:t> century, new forms of logic were developed—propositional logic, predicate logic and, somewhat later, modal logic together with deontic and epistemic logics [see Bradley &amp; Swartz] </a:t>
            </a:r>
          </a:p>
        </p:txBody>
      </p:sp>
    </p:spTree>
    <p:extLst>
      <p:ext uri="{BB962C8B-B14F-4D97-AF65-F5344CB8AC3E}">
        <p14:creationId xmlns:p14="http://schemas.microsoft.com/office/powerpoint/2010/main" val="8573662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In practical terms, in evaluating and constructing arguments, I find the older logic to be more </a:t>
            </a:r>
            <a:r>
              <a:rPr lang="en-US" dirty="0" smtClean="0"/>
              <a:t>useful</a:t>
            </a:r>
          </a:p>
          <a:p>
            <a:r>
              <a:rPr lang="en-US" dirty="0" smtClean="0"/>
              <a:t>If you would like a teach-yourself version of propositional and predicate logic, please e-mail me (at </a:t>
            </a:r>
            <a:r>
              <a:rPr lang="en-US" dirty="0" smtClean="0">
                <a:hlinkClick r:id="rId2"/>
              </a:rPr>
              <a:t>gerard.casey@ucd.ie</a:t>
            </a:r>
            <a:r>
              <a:rPr lang="en-US" dirty="0" smtClean="0"/>
              <a:t>) and I’ll send it to you</a:t>
            </a:r>
          </a:p>
          <a:p>
            <a:r>
              <a:rPr lang="en-US" dirty="0" smtClean="0"/>
              <a:t>For a treatment of modal logic, again, see Bradley &amp; Swartz</a:t>
            </a:r>
            <a:endParaRPr lang="en-US" dirty="0"/>
          </a:p>
          <a:p>
            <a:pPr marL="0" indent="0">
              <a:buNone/>
            </a:pPr>
            <a:endParaRPr lang="en-US" dirty="0"/>
          </a:p>
        </p:txBody>
      </p:sp>
    </p:spTree>
    <p:extLst>
      <p:ext uri="{BB962C8B-B14F-4D97-AF65-F5344CB8AC3E}">
        <p14:creationId xmlns:p14="http://schemas.microsoft.com/office/powerpoint/2010/main" val="28424151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Inference—the heart of logic</a:t>
            </a:r>
            <a:endParaRPr lang="en-US" dirty="0"/>
          </a:p>
        </p:txBody>
      </p:sp>
      <p:sp>
        <p:nvSpPr>
          <p:cNvPr id="3" name="Content Placeholder 2"/>
          <p:cNvSpPr>
            <a:spLocks noGrp="1"/>
          </p:cNvSpPr>
          <p:nvPr>
            <p:ph sz="quarter" idx="1"/>
          </p:nvPr>
        </p:nvSpPr>
        <p:spPr/>
        <p:txBody>
          <a:bodyPr/>
          <a:lstStyle/>
          <a:p>
            <a:r>
              <a:rPr lang="en-US" dirty="0" smtClean="0"/>
              <a:t>The idea </a:t>
            </a:r>
            <a:r>
              <a:rPr lang="en-US" dirty="0"/>
              <a:t>of the truth of one sentence ‘following from’ the truth of others is the heart of logic. </a:t>
            </a:r>
            <a:r>
              <a:rPr lang="en-US" dirty="0" smtClean="0"/>
              <a:t>The </a:t>
            </a:r>
            <a:r>
              <a:rPr lang="en-US" dirty="0"/>
              <a:t>technical name </a:t>
            </a:r>
            <a:r>
              <a:rPr lang="en-US" dirty="0" smtClean="0"/>
              <a:t>for this following is </a:t>
            </a:r>
            <a:r>
              <a:rPr lang="en-US" b="1" i="1" dirty="0"/>
              <a:t>inference</a:t>
            </a:r>
            <a:r>
              <a:rPr lang="en-US" dirty="0"/>
              <a:t>. </a:t>
            </a:r>
            <a:endParaRPr lang="en-US" dirty="0" smtClean="0"/>
          </a:p>
          <a:p>
            <a:r>
              <a:rPr lang="en-GB" dirty="0" smtClean="0"/>
              <a:t>Inference </a:t>
            </a:r>
            <a:r>
              <a:rPr lang="en-GB" dirty="0"/>
              <a:t>is the process by which we move from one or more sentences or propositions (I’m going to use the term </a:t>
            </a:r>
            <a:r>
              <a:rPr lang="en-GB" dirty="0" smtClean="0"/>
              <a:t>‘proposition’ </a:t>
            </a:r>
            <a:r>
              <a:rPr lang="en-GB" dirty="0"/>
              <a:t>from now </a:t>
            </a:r>
            <a:r>
              <a:rPr lang="en-GB" dirty="0" smtClean="0"/>
              <a:t>on to refer to truth-related sentences) </a:t>
            </a:r>
            <a:r>
              <a:rPr lang="en-GB" dirty="0"/>
              <a:t>to another proposition which is taken to be implied in it or </a:t>
            </a:r>
            <a:r>
              <a:rPr lang="en-GB" dirty="0" smtClean="0"/>
              <a:t>them </a:t>
            </a:r>
          </a:p>
          <a:p>
            <a:r>
              <a:rPr lang="en-GB" dirty="0"/>
              <a:t>Logic is the scientific study of </a:t>
            </a:r>
            <a:r>
              <a:rPr lang="en-GB" dirty="0" smtClean="0"/>
              <a:t>inference </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24764433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and Informal Argumentation</a:t>
            </a:r>
            <a:endParaRPr lang="en-US" dirty="0"/>
          </a:p>
        </p:txBody>
      </p:sp>
      <p:sp>
        <p:nvSpPr>
          <p:cNvPr id="3" name="Content Placeholder 2"/>
          <p:cNvSpPr>
            <a:spLocks noGrp="1"/>
          </p:cNvSpPr>
          <p:nvPr>
            <p:ph sz="quarter" idx="1"/>
          </p:nvPr>
        </p:nvSpPr>
        <p:spPr/>
        <p:txBody>
          <a:bodyPr/>
          <a:lstStyle/>
          <a:p>
            <a:r>
              <a:rPr lang="en-US" dirty="0" smtClean="0"/>
              <a:t>Restricting our attention to the argumentative use of language, we can distinguish between informal argumentation and formal argumentation</a:t>
            </a:r>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49723981"/>
              </p:ext>
            </p:extLst>
          </p:nvPr>
        </p:nvGraphicFramePr>
        <p:xfrm>
          <a:off x="182742" y="3322958"/>
          <a:ext cx="8799074" cy="2103119"/>
        </p:xfrm>
        <a:graphic>
          <a:graphicData uri="http://schemas.openxmlformats.org/drawingml/2006/table">
            <a:tbl>
              <a:tblPr firstRow="1" bandRow="1">
                <a:tableStyleId>{5C22544A-7EE6-4342-B048-85BDC9FD1C3A}</a:tableStyleId>
              </a:tblPr>
              <a:tblGrid>
                <a:gridCol w="4399537"/>
                <a:gridCol w="4399537"/>
              </a:tblGrid>
              <a:tr h="0">
                <a:tc>
                  <a:txBody>
                    <a:bodyPr/>
                    <a:lstStyle/>
                    <a:p>
                      <a:r>
                        <a:rPr lang="en-US" dirty="0" smtClean="0"/>
                        <a:t>Informal Argumentation</a:t>
                      </a:r>
                      <a:endParaRPr lang="en-US" dirty="0"/>
                    </a:p>
                  </a:txBody>
                  <a:tcPr/>
                </a:tc>
                <a:tc>
                  <a:txBody>
                    <a:bodyPr/>
                    <a:lstStyle/>
                    <a:p>
                      <a:r>
                        <a:rPr lang="en-US" dirty="0" smtClean="0"/>
                        <a:t>Formal Argumentation</a:t>
                      </a:r>
                      <a:endParaRPr lang="en-US" dirty="0"/>
                    </a:p>
                  </a:txBody>
                  <a:tcPr/>
                </a:tc>
              </a:tr>
              <a:tr h="370840">
                <a:tc>
                  <a:txBody>
                    <a:bodyPr/>
                    <a:lstStyle/>
                    <a:p>
                      <a:r>
                        <a:rPr lang="en-US" dirty="0" smtClean="0"/>
                        <a:t>Informal argumentation deals with inferences in which the truth</a:t>
                      </a:r>
                      <a:r>
                        <a:rPr lang="en-US" baseline="0" dirty="0" smtClean="0"/>
                        <a:t> of the conclusion is less than conclusively demonstrated. It’s possible for the premises to be true and yet for the conclusion to be false</a:t>
                      </a:r>
                      <a:endParaRPr lang="en-US" dirty="0"/>
                    </a:p>
                  </a:txBody>
                  <a:tcPr/>
                </a:tc>
                <a:tc>
                  <a:txBody>
                    <a:bodyPr/>
                    <a:lstStyle/>
                    <a:p>
                      <a:r>
                        <a:rPr lang="en-US" dirty="0" smtClean="0"/>
                        <a:t>Formal argumentation deals with inferences in which the truth of the conclusion</a:t>
                      </a:r>
                      <a:r>
                        <a:rPr lang="en-US" baseline="0" dirty="0" smtClean="0"/>
                        <a:t> is conclusively demonstrated. In other words, in a good (</a:t>
                      </a:r>
                      <a:r>
                        <a:rPr lang="en-US" i="1" baseline="0" dirty="0" smtClean="0"/>
                        <a:t>valid</a:t>
                      </a:r>
                      <a:r>
                        <a:rPr lang="en-US" baseline="0" dirty="0" smtClean="0"/>
                        <a:t>) formal argument, </a:t>
                      </a:r>
                      <a:r>
                        <a:rPr lang="en-US" i="1" baseline="0" dirty="0" smtClean="0"/>
                        <a:t>if </a:t>
                      </a:r>
                      <a:r>
                        <a:rPr lang="en-US" baseline="0" dirty="0" smtClean="0"/>
                        <a:t>the premises are true, the conclusion </a:t>
                      </a:r>
                      <a:r>
                        <a:rPr lang="en-US" i="1" baseline="0" dirty="0" smtClean="0"/>
                        <a:t>has to be true </a:t>
                      </a:r>
                      <a:r>
                        <a:rPr lang="en-US" baseline="0" dirty="0" smtClean="0"/>
                        <a:t>as well</a:t>
                      </a:r>
                      <a:endParaRPr lang="en-US" dirty="0"/>
                    </a:p>
                  </a:txBody>
                  <a:tcPr/>
                </a:tc>
              </a:tr>
            </a:tbl>
          </a:graphicData>
        </a:graphic>
      </p:graphicFrame>
      <p:sp>
        <p:nvSpPr>
          <p:cNvPr id="5" name="Footer Placeholder 4"/>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42121792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For more on logic and language, see:</a:t>
            </a:r>
          </a:p>
          <a:p>
            <a:r>
              <a:rPr lang="en-US" dirty="0" smtClean="0"/>
              <a:t>Alexander pp. 21-22</a:t>
            </a:r>
          </a:p>
          <a:p>
            <a:r>
              <a:rPr lang="en-US" dirty="0" smtClean="0"/>
              <a:t>Copi, chapter 2</a:t>
            </a:r>
          </a:p>
          <a:p>
            <a:r>
              <a:rPr lang="en-US" dirty="0" smtClean="0"/>
              <a:t>Kegley &amp; Kegley, pp. 3-4, 51-78</a:t>
            </a:r>
            <a:endParaRPr lang="en-US" dirty="0"/>
          </a:p>
        </p:txBody>
      </p:sp>
    </p:spTree>
    <p:extLst>
      <p:ext uri="{BB962C8B-B14F-4D97-AF65-F5344CB8AC3E}">
        <p14:creationId xmlns:p14="http://schemas.microsoft.com/office/powerpoint/2010/main" val="548990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 vs Content</a:t>
            </a:r>
            <a:endParaRPr lang="en-US" dirty="0"/>
          </a:p>
        </p:txBody>
      </p:sp>
      <p:sp>
        <p:nvSpPr>
          <p:cNvPr id="3" name="Content Placeholder 2"/>
          <p:cNvSpPr>
            <a:spLocks noGrp="1"/>
          </p:cNvSpPr>
          <p:nvPr>
            <p:ph sz="quarter" idx="1"/>
          </p:nvPr>
        </p:nvSpPr>
        <p:spPr/>
        <p:txBody>
          <a:bodyPr/>
          <a:lstStyle/>
          <a:p>
            <a:r>
              <a:rPr lang="en-GB" dirty="0"/>
              <a:t>Logic is first and foremost the study of </a:t>
            </a:r>
            <a:r>
              <a:rPr lang="en-GB" i="1" dirty="0"/>
              <a:t>formal</a:t>
            </a:r>
            <a:r>
              <a:rPr lang="en-GB" dirty="0"/>
              <a:t> </a:t>
            </a:r>
            <a:r>
              <a:rPr lang="en-GB" dirty="0" smtClean="0"/>
              <a:t>argumentation</a:t>
            </a:r>
            <a:endParaRPr lang="en-GB" dirty="0"/>
          </a:p>
          <a:p>
            <a:r>
              <a:rPr lang="en-US" dirty="0" smtClean="0"/>
              <a:t>It is called ‘formal’ because it focuses its attention on the form or structure of the argument, rather than on its matter or content</a:t>
            </a:r>
          </a:p>
          <a:p>
            <a:r>
              <a:rPr lang="en-GB" dirty="0"/>
              <a:t>Formal logic is very powerful and very useful but it is important to realise that it only part of a wider context of </a:t>
            </a:r>
            <a:r>
              <a:rPr lang="en-GB" dirty="0" smtClean="0"/>
              <a:t>argumentation</a:t>
            </a:r>
            <a:endParaRPr lang="en-GB" dirty="0"/>
          </a:p>
          <a:p>
            <a:r>
              <a:rPr lang="en-US" dirty="0" smtClean="0"/>
              <a:t>W</a:t>
            </a:r>
            <a:r>
              <a:rPr lang="en-GB" dirty="0" smtClean="0"/>
              <a:t>e’ll learn some elementary informal logic later in the course</a:t>
            </a:r>
            <a:endParaRPr lang="en-US" dirty="0"/>
          </a:p>
        </p:txBody>
      </p:sp>
      <p:sp>
        <p:nvSpPr>
          <p:cNvPr id="4" name="Footer Placeholder 3"/>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20269075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or Theory?</a:t>
            </a:r>
            <a:endParaRPr lang="en-US" dirty="0"/>
          </a:p>
        </p:txBody>
      </p:sp>
      <p:sp>
        <p:nvSpPr>
          <p:cNvPr id="3" name="Content Placeholder 2"/>
          <p:cNvSpPr>
            <a:spLocks noGrp="1"/>
          </p:cNvSpPr>
          <p:nvPr>
            <p:ph sz="quarter" idx="1"/>
          </p:nvPr>
        </p:nvSpPr>
        <p:spPr/>
        <p:txBody>
          <a:bodyPr/>
          <a:lstStyle/>
          <a:p>
            <a:r>
              <a:rPr lang="en-US" dirty="0" smtClean="0"/>
              <a:t>Formal logic and ‘natural’ reasoning don’t quite match perfectly. Natural reasoning, occurring in and through natural language, tends to be messy, redundant and imprecise. Formal logic, on the other hand, is clear, concise and precise. </a:t>
            </a:r>
          </a:p>
          <a:p>
            <a:r>
              <a:rPr lang="en-US" dirty="0" smtClean="0"/>
              <a:t>Where the two don’t match, which takes priority?</a:t>
            </a:r>
          </a:p>
          <a:p>
            <a:r>
              <a:rPr lang="en-US" dirty="0" smtClean="0"/>
              <a:t>On this question, logicians differ—some think that natural reasoning should accommodate itself to formal logic; others think that logic must accommodate itself to natural reasoning</a:t>
            </a:r>
            <a:endParaRPr lang="en-US" dirty="0"/>
          </a:p>
        </p:txBody>
      </p:sp>
      <p:sp>
        <p:nvSpPr>
          <p:cNvPr id="4" name="Footer Placeholder 3"/>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21769148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 and Critical thinking</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IE" dirty="0" smtClean="0"/>
              <a:t>Some </a:t>
            </a:r>
            <a:r>
              <a:rPr lang="en-IE" dirty="0"/>
              <a:t>ability in formal logic is </a:t>
            </a:r>
            <a:r>
              <a:rPr lang="en-IE" dirty="0" smtClean="0"/>
              <a:t>essential for </a:t>
            </a:r>
            <a:r>
              <a:rPr lang="en-IE" dirty="0"/>
              <a:t>critical thinking, whether this ability is acquired through instruction </a:t>
            </a:r>
            <a:r>
              <a:rPr lang="en-IE" dirty="0" smtClean="0"/>
              <a:t>or </a:t>
            </a:r>
            <a:r>
              <a:rPr lang="en-IE" dirty="0"/>
              <a:t>is naturally </a:t>
            </a:r>
            <a:r>
              <a:rPr lang="en-IE" dirty="0" smtClean="0"/>
              <a:t>present </a:t>
            </a:r>
          </a:p>
          <a:p>
            <a:r>
              <a:rPr lang="en-IE" dirty="0" smtClean="0"/>
              <a:t>Logical </a:t>
            </a:r>
            <a:r>
              <a:rPr lang="en-IE" dirty="0"/>
              <a:t>ability is certainly not the only thing required for critical thinking—I would like to make this point absolutely clear— but without it thinking often goes badly astray, especially when the subject matter of the thought is complex or controversial. To see that this is so, try answering the following questions (Yes/No) as quickly as you </a:t>
            </a:r>
            <a:r>
              <a:rPr lang="en-IE" dirty="0" smtClean="0"/>
              <a:t>can</a:t>
            </a:r>
            <a:r>
              <a:rPr lang="en-US" dirty="0" smtClean="0"/>
              <a:t> </a:t>
            </a:r>
            <a:endParaRPr lang="en-US" dirty="0"/>
          </a:p>
        </p:txBody>
      </p:sp>
    </p:spTree>
    <p:extLst>
      <p:ext uri="{BB962C8B-B14F-4D97-AF65-F5344CB8AC3E}">
        <p14:creationId xmlns:p14="http://schemas.microsoft.com/office/powerpoint/2010/main" val="37836172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or Theory? (cont’d)</a:t>
            </a:r>
            <a:endParaRPr lang="en-US" dirty="0"/>
          </a:p>
        </p:txBody>
      </p:sp>
      <p:sp>
        <p:nvSpPr>
          <p:cNvPr id="3" name="Content Placeholder 2"/>
          <p:cNvSpPr>
            <a:spLocks noGrp="1"/>
          </p:cNvSpPr>
          <p:nvPr>
            <p:ph sz="quarter" idx="1"/>
          </p:nvPr>
        </p:nvSpPr>
        <p:spPr/>
        <p:txBody>
          <a:bodyPr>
            <a:normAutofit/>
          </a:bodyPr>
          <a:lstStyle/>
          <a:p>
            <a:r>
              <a:rPr lang="en-GB" dirty="0" smtClean="0"/>
              <a:t>To put it a little differently, logic emerges </a:t>
            </a:r>
            <a:r>
              <a:rPr lang="en-GB" dirty="0"/>
              <a:t>from our </a:t>
            </a:r>
            <a:r>
              <a:rPr lang="en-GB" dirty="0" smtClean="0"/>
              <a:t>natural practices </a:t>
            </a:r>
            <a:r>
              <a:rPr lang="en-GB" dirty="0"/>
              <a:t>of reasoning and </a:t>
            </a:r>
            <a:r>
              <a:rPr lang="en-GB" dirty="0" smtClean="0"/>
              <a:t>argumentation. Some </a:t>
            </a:r>
            <a:r>
              <a:rPr lang="en-GB" dirty="0"/>
              <a:t>aspects of our argumentative practices are difficult to capture in any formal structure; conversely, some structural details of a given logical system </a:t>
            </a:r>
            <a:r>
              <a:rPr lang="en-GB" dirty="0" smtClean="0"/>
              <a:t>may not </a:t>
            </a:r>
            <a:r>
              <a:rPr lang="en-GB" dirty="0"/>
              <a:t>necessarily be </a:t>
            </a:r>
            <a:r>
              <a:rPr lang="en-GB" dirty="0" smtClean="0"/>
              <a:t>locatable </a:t>
            </a:r>
            <a:r>
              <a:rPr lang="en-GB" dirty="0"/>
              <a:t>in our argumentative </a:t>
            </a:r>
            <a:r>
              <a:rPr lang="en-GB" dirty="0" smtClean="0"/>
              <a:t>practices </a:t>
            </a:r>
          </a:p>
          <a:p>
            <a:r>
              <a:rPr lang="en-GB" dirty="0"/>
              <a:t>I believe that practices, and the intuitions embodied in those practices, come first and that theory must, in the end, accommodate itself to those </a:t>
            </a:r>
            <a:r>
              <a:rPr lang="en-GB" dirty="0" smtClean="0"/>
              <a:t>practices</a:t>
            </a:r>
            <a:r>
              <a:rPr lang="en-US" dirty="0" smtClean="0"/>
              <a:t> </a:t>
            </a:r>
            <a:endParaRPr lang="en-US" dirty="0"/>
          </a:p>
          <a:p>
            <a:endParaRPr lang="en-GB" dirty="0" smtClean="0"/>
          </a:p>
        </p:txBody>
      </p:sp>
      <p:sp>
        <p:nvSpPr>
          <p:cNvPr id="4" name="Footer Placeholder 3"/>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6231797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877167" y="2019429"/>
            <a:ext cx="6889408" cy="3977970"/>
            <a:chOff x="776658" y="923062"/>
            <a:chExt cx="6889408" cy="3977970"/>
          </a:xfrm>
        </p:grpSpPr>
        <p:sp>
          <p:nvSpPr>
            <p:cNvPr id="3" name="Freeform 2"/>
            <p:cNvSpPr/>
            <p:nvPr/>
          </p:nvSpPr>
          <p:spPr>
            <a:xfrm>
              <a:off x="776658" y="1361322"/>
              <a:ext cx="6889408" cy="3539710"/>
            </a:xfrm>
            <a:custGeom>
              <a:avLst/>
              <a:gdLst>
                <a:gd name="connsiteX0" fmla="*/ 1233514 w 6889408"/>
                <a:gd name="connsiteY0" fmla="*/ 201000 h 3539710"/>
                <a:gd name="connsiteX1" fmla="*/ 1105594 w 6889408"/>
                <a:gd name="connsiteY1" fmla="*/ 210136 h 3539710"/>
                <a:gd name="connsiteX2" fmla="*/ 1069046 w 6889408"/>
                <a:gd name="connsiteY2" fmla="*/ 219273 h 3539710"/>
                <a:gd name="connsiteX3" fmla="*/ 1014223 w 6889408"/>
                <a:gd name="connsiteY3" fmla="*/ 264955 h 3539710"/>
                <a:gd name="connsiteX4" fmla="*/ 995949 w 6889408"/>
                <a:gd name="connsiteY4" fmla="*/ 292364 h 3539710"/>
                <a:gd name="connsiteX5" fmla="*/ 950263 w 6889408"/>
                <a:gd name="connsiteY5" fmla="*/ 338046 h 3539710"/>
                <a:gd name="connsiteX6" fmla="*/ 904577 w 6889408"/>
                <a:gd name="connsiteY6" fmla="*/ 411137 h 3539710"/>
                <a:gd name="connsiteX7" fmla="*/ 868028 w 6889408"/>
                <a:gd name="connsiteY7" fmla="*/ 465955 h 3539710"/>
                <a:gd name="connsiteX8" fmla="*/ 858891 w 6889408"/>
                <a:gd name="connsiteY8" fmla="*/ 502501 h 3539710"/>
                <a:gd name="connsiteX9" fmla="*/ 840617 w 6889408"/>
                <a:gd name="connsiteY9" fmla="*/ 557319 h 3539710"/>
                <a:gd name="connsiteX10" fmla="*/ 822343 w 6889408"/>
                <a:gd name="connsiteY10" fmla="*/ 612137 h 3539710"/>
                <a:gd name="connsiteX11" fmla="*/ 804068 w 6889408"/>
                <a:gd name="connsiteY11" fmla="*/ 666956 h 3539710"/>
                <a:gd name="connsiteX12" fmla="*/ 776657 w 6889408"/>
                <a:gd name="connsiteY12" fmla="*/ 721774 h 3539710"/>
                <a:gd name="connsiteX13" fmla="*/ 758383 w 6889408"/>
                <a:gd name="connsiteY13" fmla="*/ 749183 h 3539710"/>
                <a:gd name="connsiteX14" fmla="*/ 749246 w 6889408"/>
                <a:gd name="connsiteY14" fmla="*/ 776592 h 3539710"/>
                <a:gd name="connsiteX15" fmla="*/ 721834 w 6889408"/>
                <a:gd name="connsiteY15" fmla="*/ 904502 h 3539710"/>
                <a:gd name="connsiteX16" fmla="*/ 676148 w 6889408"/>
                <a:gd name="connsiteY16" fmla="*/ 986729 h 3539710"/>
                <a:gd name="connsiteX17" fmla="*/ 648737 w 6889408"/>
                <a:gd name="connsiteY17" fmla="*/ 1014138 h 3539710"/>
                <a:gd name="connsiteX18" fmla="*/ 593914 w 6889408"/>
                <a:gd name="connsiteY18" fmla="*/ 1032411 h 3539710"/>
                <a:gd name="connsiteX19" fmla="*/ 493405 w 6889408"/>
                <a:gd name="connsiteY19" fmla="*/ 1068957 h 3539710"/>
                <a:gd name="connsiteX20" fmla="*/ 438583 w 6889408"/>
                <a:gd name="connsiteY20" fmla="*/ 1087230 h 3539710"/>
                <a:gd name="connsiteX21" fmla="*/ 365485 w 6889408"/>
                <a:gd name="connsiteY21" fmla="*/ 1142048 h 3539710"/>
                <a:gd name="connsiteX22" fmla="*/ 338074 w 6889408"/>
                <a:gd name="connsiteY22" fmla="*/ 1160321 h 3539710"/>
                <a:gd name="connsiteX23" fmla="*/ 310663 w 6889408"/>
                <a:gd name="connsiteY23" fmla="*/ 1196866 h 3539710"/>
                <a:gd name="connsiteX24" fmla="*/ 274114 w 6889408"/>
                <a:gd name="connsiteY24" fmla="*/ 1242548 h 3539710"/>
                <a:gd name="connsiteX25" fmla="*/ 246702 w 6889408"/>
                <a:gd name="connsiteY25" fmla="*/ 1288230 h 3539710"/>
                <a:gd name="connsiteX26" fmla="*/ 219291 w 6889408"/>
                <a:gd name="connsiteY26" fmla="*/ 1370458 h 3539710"/>
                <a:gd name="connsiteX27" fmla="*/ 210154 w 6889408"/>
                <a:gd name="connsiteY27" fmla="*/ 1397867 h 3539710"/>
                <a:gd name="connsiteX28" fmla="*/ 191880 w 6889408"/>
                <a:gd name="connsiteY28" fmla="*/ 1434412 h 3539710"/>
                <a:gd name="connsiteX29" fmla="*/ 182742 w 6889408"/>
                <a:gd name="connsiteY29" fmla="*/ 1461821 h 3539710"/>
                <a:gd name="connsiteX30" fmla="*/ 164468 w 6889408"/>
                <a:gd name="connsiteY30" fmla="*/ 1507503 h 3539710"/>
                <a:gd name="connsiteX31" fmla="*/ 146194 w 6889408"/>
                <a:gd name="connsiteY31" fmla="*/ 1544049 h 3539710"/>
                <a:gd name="connsiteX32" fmla="*/ 118782 w 6889408"/>
                <a:gd name="connsiteY32" fmla="*/ 1608004 h 3539710"/>
                <a:gd name="connsiteX33" fmla="*/ 91371 w 6889408"/>
                <a:gd name="connsiteY33" fmla="*/ 1690231 h 3539710"/>
                <a:gd name="connsiteX34" fmla="*/ 63960 w 6889408"/>
                <a:gd name="connsiteY34" fmla="*/ 1726777 h 3539710"/>
                <a:gd name="connsiteX35" fmla="*/ 45685 w 6889408"/>
                <a:gd name="connsiteY35" fmla="*/ 1799868 h 3539710"/>
                <a:gd name="connsiteX36" fmla="*/ 36548 w 6889408"/>
                <a:gd name="connsiteY36" fmla="*/ 1836413 h 3539710"/>
                <a:gd name="connsiteX37" fmla="*/ 27411 w 6889408"/>
                <a:gd name="connsiteY37" fmla="*/ 1872959 h 3539710"/>
                <a:gd name="connsiteX38" fmla="*/ 18274 w 6889408"/>
                <a:gd name="connsiteY38" fmla="*/ 1900368 h 3539710"/>
                <a:gd name="connsiteX39" fmla="*/ 0 w 6889408"/>
                <a:gd name="connsiteY39" fmla="*/ 2156187 h 3539710"/>
                <a:gd name="connsiteX40" fmla="*/ 9137 w 6889408"/>
                <a:gd name="connsiteY40" fmla="*/ 2475960 h 3539710"/>
                <a:gd name="connsiteX41" fmla="*/ 18274 w 6889408"/>
                <a:gd name="connsiteY41" fmla="*/ 2567324 h 3539710"/>
                <a:gd name="connsiteX42" fmla="*/ 54822 w 6889408"/>
                <a:gd name="connsiteY42" fmla="*/ 2658688 h 3539710"/>
                <a:gd name="connsiteX43" fmla="*/ 63960 w 6889408"/>
                <a:gd name="connsiteY43" fmla="*/ 2686097 h 3539710"/>
                <a:gd name="connsiteX44" fmla="*/ 91371 w 6889408"/>
                <a:gd name="connsiteY44" fmla="*/ 2731779 h 3539710"/>
                <a:gd name="connsiteX45" fmla="*/ 118782 w 6889408"/>
                <a:gd name="connsiteY45" fmla="*/ 2759188 h 3539710"/>
                <a:gd name="connsiteX46" fmla="*/ 137057 w 6889408"/>
                <a:gd name="connsiteY46" fmla="*/ 2786597 h 3539710"/>
                <a:gd name="connsiteX47" fmla="*/ 173605 w 6889408"/>
                <a:gd name="connsiteY47" fmla="*/ 2823143 h 3539710"/>
                <a:gd name="connsiteX48" fmla="*/ 191880 w 6889408"/>
                <a:gd name="connsiteY48" fmla="*/ 2859688 h 3539710"/>
                <a:gd name="connsiteX49" fmla="*/ 255840 w 6889408"/>
                <a:gd name="connsiteY49" fmla="*/ 2923643 h 3539710"/>
                <a:gd name="connsiteX50" fmla="*/ 283251 w 6889408"/>
                <a:gd name="connsiteY50" fmla="*/ 2951052 h 3539710"/>
                <a:gd name="connsiteX51" fmla="*/ 374623 w 6889408"/>
                <a:gd name="connsiteY51" fmla="*/ 2996734 h 3539710"/>
                <a:gd name="connsiteX52" fmla="*/ 493405 w 6889408"/>
                <a:gd name="connsiteY52" fmla="*/ 3069825 h 3539710"/>
                <a:gd name="connsiteX53" fmla="*/ 529954 w 6889408"/>
                <a:gd name="connsiteY53" fmla="*/ 3088098 h 3539710"/>
                <a:gd name="connsiteX54" fmla="*/ 566503 w 6889408"/>
                <a:gd name="connsiteY54" fmla="*/ 3097235 h 3539710"/>
                <a:gd name="connsiteX55" fmla="*/ 639600 w 6889408"/>
                <a:gd name="connsiteY55" fmla="*/ 3142916 h 3539710"/>
                <a:gd name="connsiteX56" fmla="*/ 712697 w 6889408"/>
                <a:gd name="connsiteY56" fmla="*/ 3170326 h 3539710"/>
                <a:gd name="connsiteX57" fmla="*/ 767520 w 6889408"/>
                <a:gd name="connsiteY57" fmla="*/ 3188598 h 3539710"/>
                <a:gd name="connsiteX58" fmla="*/ 794931 w 6889408"/>
                <a:gd name="connsiteY58" fmla="*/ 3216008 h 3539710"/>
                <a:gd name="connsiteX59" fmla="*/ 849754 w 6889408"/>
                <a:gd name="connsiteY59" fmla="*/ 3234280 h 3539710"/>
                <a:gd name="connsiteX60" fmla="*/ 877166 w 6889408"/>
                <a:gd name="connsiteY60" fmla="*/ 3252553 h 3539710"/>
                <a:gd name="connsiteX61" fmla="*/ 941126 w 6889408"/>
                <a:gd name="connsiteY61" fmla="*/ 3279962 h 3539710"/>
                <a:gd name="connsiteX62" fmla="*/ 986811 w 6889408"/>
                <a:gd name="connsiteY62" fmla="*/ 3316508 h 3539710"/>
                <a:gd name="connsiteX63" fmla="*/ 1014223 w 6889408"/>
                <a:gd name="connsiteY63" fmla="*/ 3325644 h 3539710"/>
                <a:gd name="connsiteX64" fmla="*/ 1087320 w 6889408"/>
                <a:gd name="connsiteY64" fmla="*/ 3362190 h 3539710"/>
                <a:gd name="connsiteX65" fmla="*/ 1196966 w 6889408"/>
                <a:gd name="connsiteY65" fmla="*/ 3417008 h 3539710"/>
                <a:gd name="connsiteX66" fmla="*/ 1334023 w 6889408"/>
                <a:gd name="connsiteY66" fmla="*/ 3453554 h 3539710"/>
                <a:gd name="connsiteX67" fmla="*/ 1379709 w 6889408"/>
                <a:gd name="connsiteY67" fmla="*/ 3462690 h 3539710"/>
                <a:gd name="connsiteX68" fmla="*/ 1461943 w 6889408"/>
                <a:gd name="connsiteY68" fmla="*/ 3480963 h 3539710"/>
                <a:gd name="connsiteX69" fmla="*/ 1571589 w 6889408"/>
                <a:gd name="connsiteY69" fmla="*/ 3490099 h 3539710"/>
                <a:gd name="connsiteX70" fmla="*/ 1708646 w 6889408"/>
                <a:gd name="connsiteY70" fmla="*/ 3508372 h 3539710"/>
                <a:gd name="connsiteX71" fmla="*/ 2512715 w 6889408"/>
                <a:gd name="connsiteY71" fmla="*/ 3517508 h 3539710"/>
                <a:gd name="connsiteX72" fmla="*/ 4449790 w 6889408"/>
                <a:gd name="connsiteY72" fmla="*/ 3526645 h 3539710"/>
                <a:gd name="connsiteX73" fmla="*/ 4550299 w 6889408"/>
                <a:gd name="connsiteY73" fmla="*/ 3499236 h 3539710"/>
                <a:gd name="connsiteX74" fmla="*/ 4614259 w 6889408"/>
                <a:gd name="connsiteY74" fmla="*/ 3471826 h 3539710"/>
                <a:gd name="connsiteX75" fmla="*/ 4641670 w 6889408"/>
                <a:gd name="connsiteY75" fmla="*/ 3453554 h 3539710"/>
                <a:gd name="connsiteX76" fmla="*/ 4714767 w 6889408"/>
                <a:gd name="connsiteY76" fmla="*/ 3435281 h 3539710"/>
                <a:gd name="connsiteX77" fmla="*/ 4751316 w 6889408"/>
                <a:gd name="connsiteY77" fmla="*/ 3426144 h 3539710"/>
                <a:gd name="connsiteX78" fmla="*/ 4815276 w 6889408"/>
                <a:gd name="connsiteY78" fmla="*/ 3407872 h 3539710"/>
                <a:gd name="connsiteX79" fmla="*/ 4879236 w 6889408"/>
                <a:gd name="connsiteY79" fmla="*/ 3398735 h 3539710"/>
                <a:gd name="connsiteX80" fmla="*/ 4988882 w 6889408"/>
                <a:gd name="connsiteY80" fmla="*/ 3380463 h 3539710"/>
                <a:gd name="connsiteX81" fmla="*/ 5993968 w 6889408"/>
                <a:gd name="connsiteY81" fmla="*/ 3371326 h 3539710"/>
                <a:gd name="connsiteX82" fmla="*/ 6048791 w 6889408"/>
                <a:gd name="connsiteY82" fmla="*/ 3353053 h 3539710"/>
                <a:gd name="connsiteX83" fmla="*/ 6149300 w 6889408"/>
                <a:gd name="connsiteY83" fmla="*/ 3334781 h 3539710"/>
                <a:gd name="connsiteX84" fmla="*/ 6176711 w 6889408"/>
                <a:gd name="connsiteY84" fmla="*/ 3316508 h 3539710"/>
                <a:gd name="connsiteX85" fmla="*/ 6222397 w 6889408"/>
                <a:gd name="connsiteY85" fmla="*/ 3270826 h 3539710"/>
                <a:gd name="connsiteX86" fmla="*/ 6249808 w 6889408"/>
                <a:gd name="connsiteY86" fmla="*/ 3261689 h 3539710"/>
                <a:gd name="connsiteX87" fmla="*/ 6277220 w 6889408"/>
                <a:gd name="connsiteY87" fmla="*/ 3225144 h 3539710"/>
                <a:gd name="connsiteX88" fmla="*/ 6332042 w 6889408"/>
                <a:gd name="connsiteY88" fmla="*/ 3170326 h 3539710"/>
                <a:gd name="connsiteX89" fmla="*/ 6350317 w 6889408"/>
                <a:gd name="connsiteY89" fmla="*/ 3133780 h 3539710"/>
                <a:gd name="connsiteX90" fmla="*/ 6368591 w 6889408"/>
                <a:gd name="connsiteY90" fmla="*/ 3106371 h 3539710"/>
                <a:gd name="connsiteX91" fmla="*/ 6377728 w 6889408"/>
                <a:gd name="connsiteY91" fmla="*/ 3078962 h 3539710"/>
                <a:gd name="connsiteX92" fmla="*/ 6414277 w 6889408"/>
                <a:gd name="connsiteY92" fmla="*/ 3005871 h 3539710"/>
                <a:gd name="connsiteX93" fmla="*/ 6469100 w 6889408"/>
                <a:gd name="connsiteY93" fmla="*/ 2877961 h 3539710"/>
                <a:gd name="connsiteX94" fmla="*/ 6496511 w 6889408"/>
                <a:gd name="connsiteY94" fmla="*/ 2841416 h 3539710"/>
                <a:gd name="connsiteX95" fmla="*/ 6533060 w 6889408"/>
                <a:gd name="connsiteY95" fmla="*/ 2740915 h 3539710"/>
                <a:gd name="connsiteX96" fmla="*/ 6542197 w 6889408"/>
                <a:gd name="connsiteY96" fmla="*/ 2713506 h 3539710"/>
                <a:gd name="connsiteX97" fmla="*/ 6569608 w 6889408"/>
                <a:gd name="connsiteY97" fmla="*/ 2686097 h 3539710"/>
                <a:gd name="connsiteX98" fmla="*/ 6597020 w 6889408"/>
                <a:gd name="connsiteY98" fmla="*/ 2622142 h 3539710"/>
                <a:gd name="connsiteX99" fmla="*/ 6615294 w 6889408"/>
                <a:gd name="connsiteY99" fmla="*/ 2558188 h 3539710"/>
                <a:gd name="connsiteX100" fmla="*/ 6633568 w 6889408"/>
                <a:gd name="connsiteY100" fmla="*/ 2521642 h 3539710"/>
                <a:gd name="connsiteX101" fmla="*/ 6642705 w 6889408"/>
                <a:gd name="connsiteY101" fmla="*/ 2475960 h 3539710"/>
                <a:gd name="connsiteX102" fmla="*/ 6660980 w 6889408"/>
                <a:gd name="connsiteY102" fmla="*/ 2448551 h 3539710"/>
                <a:gd name="connsiteX103" fmla="*/ 6670117 w 6889408"/>
                <a:gd name="connsiteY103" fmla="*/ 2421142 h 3539710"/>
                <a:gd name="connsiteX104" fmla="*/ 6715803 w 6889408"/>
                <a:gd name="connsiteY104" fmla="*/ 2329778 h 3539710"/>
                <a:gd name="connsiteX105" fmla="*/ 6734077 w 6889408"/>
                <a:gd name="connsiteY105" fmla="*/ 2284096 h 3539710"/>
                <a:gd name="connsiteX106" fmla="*/ 6752351 w 6889408"/>
                <a:gd name="connsiteY106" fmla="*/ 2220141 h 3539710"/>
                <a:gd name="connsiteX107" fmla="*/ 6770626 w 6889408"/>
                <a:gd name="connsiteY107" fmla="*/ 2192732 h 3539710"/>
                <a:gd name="connsiteX108" fmla="*/ 6788900 w 6889408"/>
                <a:gd name="connsiteY108" fmla="*/ 2119641 h 3539710"/>
                <a:gd name="connsiteX109" fmla="*/ 6798037 w 6889408"/>
                <a:gd name="connsiteY109" fmla="*/ 2092232 h 3539710"/>
                <a:gd name="connsiteX110" fmla="*/ 6816311 w 6889408"/>
                <a:gd name="connsiteY110" fmla="*/ 2028277 h 3539710"/>
                <a:gd name="connsiteX111" fmla="*/ 6843723 w 6889408"/>
                <a:gd name="connsiteY111" fmla="*/ 1964323 h 3539710"/>
                <a:gd name="connsiteX112" fmla="*/ 6852860 w 6889408"/>
                <a:gd name="connsiteY112" fmla="*/ 1909504 h 3539710"/>
                <a:gd name="connsiteX113" fmla="*/ 6861997 w 6889408"/>
                <a:gd name="connsiteY113" fmla="*/ 1882095 h 3539710"/>
                <a:gd name="connsiteX114" fmla="*/ 6871134 w 6889408"/>
                <a:gd name="connsiteY114" fmla="*/ 1845550 h 3539710"/>
                <a:gd name="connsiteX115" fmla="*/ 6880271 w 6889408"/>
                <a:gd name="connsiteY115" fmla="*/ 1772459 h 3539710"/>
                <a:gd name="connsiteX116" fmla="*/ 6889408 w 6889408"/>
                <a:gd name="connsiteY116" fmla="*/ 1735913 h 3539710"/>
                <a:gd name="connsiteX117" fmla="*/ 6880271 w 6889408"/>
                <a:gd name="connsiteY117" fmla="*/ 1608004 h 3539710"/>
                <a:gd name="connsiteX118" fmla="*/ 6871134 w 6889408"/>
                <a:gd name="connsiteY118" fmla="*/ 1562322 h 3539710"/>
                <a:gd name="connsiteX119" fmla="*/ 6788900 w 6889408"/>
                <a:gd name="connsiteY119" fmla="*/ 1461821 h 3539710"/>
                <a:gd name="connsiteX120" fmla="*/ 6752351 w 6889408"/>
                <a:gd name="connsiteY120" fmla="*/ 1443549 h 3539710"/>
                <a:gd name="connsiteX121" fmla="*/ 6715803 w 6889408"/>
                <a:gd name="connsiteY121" fmla="*/ 1434412 h 3539710"/>
                <a:gd name="connsiteX122" fmla="*/ 6688391 w 6889408"/>
                <a:gd name="connsiteY122" fmla="*/ 1425276 h 3539710"/>
                <a:gd name="connsiteX123" fmla="*/ 6606157 w 6889408"/>
                <a:gd name="connsiteY123" fmla="*/ 1407003 h 3539710"/>
                <a:gd name="connsiteX124" fmla="*/ 6569608 w 6889408"/>
                <a:gd name="connsiteY124" fmla="*/ 1388730 h 3539710"/>
                <a:gd name="connsiteX125" fmla="*/ 6514785 w 6889408"/>
                <a:gd name="connsiteY125" fmla="*/ 1379594 h 3539710"/>
                <a:gd name="connsiteX126" fmla="*/ 6469100 w 6889408"/>
                <a:gd name="connsiteY126" fmla="*/ 1370458 h 3539710"/>
                <a:gd name="connsiteX127" fmla="*/ 6341180 w 6889408"/>
                <a:gd name="connsiteY127" fmla="*/ 1333912 h 3539710"/>
                <a:gd name="connsiteX128" fmla="*/ 6277220 w 6889408"/>
                <a:gd name="connsiteY128" fmla="*/ 1324776 h 3539710"/>
                <a:gd name="connsiteX129" fmla="*/ 6204122 w 6889408"/>
                <a:gd name="connsiteY129" fmla="*/ 1306503 h 3539710"/>
                <a:gd name="connsiteX130" fmla="*/ 6076202 w 6889408"/>
                <a:gd name="connsiteY130" fmla="*/ 1288230 h 3539710"/>
                <a:gd name="connsiteX131" fmla="*/ 5920871 w 6889408"/>
                <a:gd name="connsiteY131" fmla="*/ 1260821 h 3539710"/>
                <a:gd name="connsiteX132" fmla="*/ 5856911 w 6889408"/>
                <a:gd name="connsiteY132" fmla="*/ 1242548 h 3539710"/>
                <a:gd name="connsiteX133" fmla="*/ 5792951 w 6889408"/>
                <a:gd name="connsiteY133" fmla="*/ 1233412 h 3539710"/>
                <a:gd name="connsiteX134" fmla="*/ 5710716 w 6889408"/>
                <a:gd name="connsiteY134" fmla="*/ 1206003 h 3539710"/>
                <a:gd name="connsiteX135" fmla="*/ 5655894 w 6889408"/>
                <a:gd name="connsiteY135" fmla="*/ 1196866 h 3539710"/>
                <a:gd name="connsiteX136" fmla="*/ 5564522 w 6889408"/>
                <a:gd name="connsiteY136" fmla="*/ 1169457 h 3539710"/>
                <a:gd name="connsiteX137" fmla="*/ 5482288 w 6889408"/>
                <a:gd name="connsiteY137" fmla="*/ 1151184 h 3539710"/>
                <a:gd name="connsiteX138" fmla="*/ 5445739 w 6889408"/>
                <a:gd name="connsiteY138" fmla="*/ 1142048 h 3539710"/>
                <a:gd name="connsiteX139" fmla="*/ 5400053 w 6889408"/>
                <a:gd name="connsiteY139" fmla="*/ 1123775 h 3539710"/>
                <a:gd name="connsiteX140" fmla="*/ 5281271 w 6889408"/>
                <a:gd name="connsiteY140" fmla="*/ 1096366 h 3539710"/>
                <a:gd name="connsiteX141" fmla="*/ 5180762 w 6889408"/>
                <a:gd name="connsiteY141" fmla="*/ 1068957 h 3539710"/>
                <a:gd name="connsiteX142" fmla="*/ 5144213 w 6889408"/>
                <a:gd name="connsiteY142" fmla="*/ 1059820 h 3539710"/>
                <a:gd name="connsiteX143" fmla="*/ 5098528 w 6889408"/>
                <a:gd name="connsiteY143" fmla="*/ 1050684 h 3539710"/>
                <a:gd name="connsiteX144" fmla="*/ 5016293 w 6889408"/>
                <a:gd name="connsiteY144" fmla="*/ 1032411 h 3539710"/>
                <a:gd name="connsiteX145" fmla="*/ 4970608 w 6889408"/>
                <a:gd name="connsiteY145" fmla="*/ 1023275 h 3539710"/>
                <a:gd name="connsiteX146" fmla="*/ 4897510 w 6889408"/>
                <a:gd name="connsiteY146" fmla="*/ 1005002 h 3539710"/>
                <a:gd name="connsiteX147" fmla="*/ 4806139 w 6889408"/>
                <a:gd name="connsiteY147" fmla="*/ 995866 h 3539710"/>
                <a:gd name="connsiteX148" fmla="*/ 4550299 w 6889408"/>
                <a:gd name="connsiteY148" fmla="*/ 941047 h 3539710"/>
                <a:gd name="connsiteX149" fmla="*/ 4376693 w 6889408"/>
                <a:gd name="connsiteY149" fmla="*/ 904502 h 3539710"/>
                <a:gd name="connsiteX150" fmla="*/ 4303596 w 6889408"/>
                <a:gd name="connsiteY150" fmla="*/ 886229 h 3539710"/>
                <a:gd name="connsiteX151" fmla="*/ 4230499 w 6889408"/>
                <a:gd name="connsiteY151" fmla="*/ 877093 h 3539710"/>
                <a:gd name="connsiteX152" fmla="*/ 4120853 w 6889408"/>
                <a:gd name="connsiteY152" fmla="*/ 849683 h 3539710"/>
                <a:gd name="connsiteX153" fmla="*/ 4093441 w 6889408"/>
                <a:gd name="connsiteY153" fmla="*/ 840547 h 3539710"/>
                <a:gd name="connsiteX154" fmla="*/ 3901561 w 6889408"/>
                <a:gd name="connsiteY154" fmla="*/ 822274 h 3539710"/>
                <a:gd name="connsiteX155" fmla="*/ 3782778 w 6889408"/>
                <a:gd name="connsiteY155" fmla="*/ 776592 h 3539710"/>
                <a:gd name="connsiteX156" fmla="*/ 3773641 w 6889408"/>
                <a:gd name="connsiteY156" fmla="*/ 539046 h 3539710"/>
                <a:gd name="connsiteX157" fmla="*/ 3737093 w 6889408"/>
                <a:gd name="connsiteY157" fmla="*/ 456819 h 3539710"/>
                <a:gd name="connsiteX158" fmla="*/ 3718818 w 6889408"/>
                <a:gd name="connsiteY158" fmla="*/ 438546 h 3539710"/>
                <a:gd name="connsiteX159" fmla="*/ 3673133 w 6889408"/>
                <a:gd name="connsiteY159" fmla="*/ 420273 h 3539710"/>
                <a:gd name="connsiteX160" fmla="*/ 3289372 w 6889408"/>
                <a:gd name="connsiteY160" fmla="*/ 402001 h 3539710"/>
                <a:gd name="connsiteX161" fmla="*/ 2987847 w 6889408"/>
                <a:gd name="connsiteY161" fmla="*/ 383728 h 3539710"/>
                <a:gd name="connsiteX162" fmla="*/ 2942161 w 6889408"/>
                <a:gd name="connsiteY162" fmla="*/ 374591 h 3539710"/>
                <a:gd name="connsiteX163" fmla="*/ 2878201 w 6889408"/>
                <a:gd name="connsiteY163" fmla="*/ 365455 h 3539710"/>
                <a:gd name="connsiteX164" fmla="*/ 2795967 w 6889408"/>
                <a:gd name="connsiteY164" fmla="*/ 338046 h 3539710"/>
                <a:gd name="connsiteX165" fmla="*/ 2732007 w 6889408"/>
                <a:gd name="connsiteY165" fmla="*/ 328909 h 3539710"/>
                <a:gd name="connsiteX166" fmla="*/ 2658909 w 6889408"/>
                <a:gd name="connsiteY166" fmla="*/ 301500 h 3539710"/>
                <a:gd name="connsiteX167" fmla="*/ 2585812 w 6889408"/>
                <a:gd name="connsiteY167" fmla="*/ 283228 h 3539710"/>
                <a:gd name="connsiteX168" fmla="*/ 2558401 w 6889408"/>
                <a:gd name="connsiteY168" fmla="*/ 274091 h 3539710"/>
                <a:gd name="connsiteX169" fmla="*/ 2530989 w 6889408"/>
                <a:gd name="connsiteY169" fmla="*/ 255818 h 3539710"/>
                <a:gd name="connsiteX170" fmla="*/ 2503578 w 6889408"/>
                <a:gd name="connsiteY170" fmla="*/ 201000 h 3539710"/>
                <a:gd name="connsiteX171" fmla="*/ 2467029 w 6889408"/>
                <a:gd name="connsiteY171" fmla="*/ 155318 h 3539710"/>
                <a:gd name="connsiteX172" fmla="*/ 2457892 w 6889408"/>
                <a:gd name="connsiteY172" fmla="*/ 127909 h 3539710"/>
                <a:gd name="connsiteX173" fmla="*/ 2339109 w 6889408"/>
                <a:gd name="connsiteY173" fmla="*/ 91363 h 3539710"/>
                <a:gd name="connsiteX174" fmla="*/ 2266012 w 6889408"/>
                <a:gd name="connsiteY174" fmla="*/ 73091 h 3539710"/>
                <a:gd name="connsiteX175" fmla="*/ 2229463 w 6889408"/>
                <a:gd name="connsiteY175" fmla="*/ 63954 h 3539710"/>
                <a:gd name="connsiteX176" fmla="*/ 2202052 w 6889408"/>
                <a:gd name="connsiteY176" fmla="*/ 54818 h 3539710"/>
                <a:gd name="connsiteX177" fmla="*/ 2165503 w 6889408"/>
                <a:gd name="connsiteY177" fmla="*/ 45681 h 3539710"/>
                <a:gd name="connsiteX178" fmla="*/ 2083269 w 6889408"/>
                <a:gd name="connsiteY178" fmla="*/ 18272 h 3539710"/>
                <a:gd name="connsiteX179" fmla="*/ 2055858 w 6889408"/>
                <a:gd name="connsiteY179" fmla="*/ 9136 h 3539710"/>
                <a:gd name="connsiteX180" fmla="*/ 2010172 w 6889408"/>
                <a:gd name="connsiteY180" fmla="*/ 0 h 3539710"/>
                <a:gd name="connsiteX181" fmla="*/ 1544177 w 6889408"/>
                <a:gd name="connsiteY181" fmla="*/ 9136 h 3539710"/>
                <a:gd name="connsiteX182" fmla="*/ 1516766 w 6889408"/>
                <a:gd name="connsiteY182" fmla="*/ 18272 h 3539710"/>
                <a:gd name="connsiteX183" fmla="*/ 1416257 w 6889408"/>
                <a:gd name="connsiteY183" fmla="*/ 36545 h 3539710"/>
                <a:gd name="connsiteX184" fmla="*/ 1334023 w 6889408"/>
                <a:gd name="connsiteY184" fmla="*/ 82227 h 3539710"/>
                <a:gd name="connsiteX185" fmla="*/ 1297474 w 6889408"/>
                <a:gd name="connsiteY185" fmla="*/ 127909 h 3539710"/>
                <a:gd name="connsiteX186" fmla="*/ 1251789 w 6889408"/>
                <a:gd name="connsiteY186" fmla="*/ 173591 h 3539710"/>
                <a:gd name="connsiteX187" fmla="*/ 1233514 w 6889408"/>
                <a:gd name="connsiteY187" fmla="*/ 201000 h 353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6889408" h="3539710">
                  <a:moveTo>
                    <a:pt x="1233514" y="201000"/>
                  </a:moveTo>
                  <a:cubicBezTo>
                    <a:pt x="1209148" y="207091"/>
                    <a:pt x="1148081" y="205416"/>
                    <a:pt x="1105594" y="210136"/>
                  </a:cubicBezTo>
                  <a:cubicBezTo>
                    <a:pt x="1093113" y="211523"/>
                    <a:pt x="1080588" y="214327"/>
                    <a:pt x="1069046" y="219273"/>
                  </a:cubicBezTo>
                  <a:cubicBezTo>
                    <a:pt x="1050411" y="227259"/>
                    <a:pt x="1026421" y="250318"/>
                    <a:pt x="1014223" y="264955"/>
                  </a:cubicBezTo>
                  <a:cubicBezTo>
                    <a:pt x="1007193" y="273390"/>
                    <a:pt x="1003180" y="284100"/>
                    <a:pt x="995949" y="292364"/>
                  </a:cubicBezTo>
                  <a:cubicBezTo>
                    <a:pt x="981767" y="308571"/>
                    <a:pt x="963185" y="320818"/>
                    <a:pt x="950263" y="338046"/>
                  </a:cubicBezTo>
                  <a:cubicBezTo>
                    <a:pt x="886632" y="422877"/>
                    <a:pt x="954747" y="327528"/>
                    <a:pt x="904577" y="411137"/>
                  </a:cubicBezTo>
                  <a:cubicBezTo>
                    <a:pt x="893277" y="429969"/>
                    <a:pt x="868028" y="465955"/>
                    <a:pt x="868028" y="465955"/>
                  </a:cubicBezTo>
                  <a:cubicBezTo>
                    <a:pt x="864982" y="478137"/>
                    <a:pt x="862499" y="490474"/>
                    <a:pt x="858891" y="502501"/>
                  </a:cubicBezTo>
                  <a:cubicBezTo>
                    <a:pt x="853356" y="520950"/>
                    <a:pt x="846708" y="539046"/>
                    <a:pt x="840617" y="557319"/>
                  </a:cubicBezTo>
                  <a:lnTo>
                    <a:pt x="822343" y="612137"/>
                  </a:lnTo>
                  <a:cubicBezTo>
                    <a:pt x="822341" y="612142"/>
                    <a:pt x="804072" y="666951"/>
                    <a:pt x="804068" y="666956"/>
                  </a:cubicBezTo>
                  <a:cubicBezTo>
                    <a:pt x="751697" y="745507"/>
                    <a:pt x="814486" y="646122"/>
                    <a:pt x="776657" y="721774"/>
                  </a:cubicBezTo>
                  <a:cubicBezTo>
                    <a:pt x="771746" y="731595"/>
                    <a:pt x="763294" y="739362"/>
                    <a:pt x="758383" y="749183"/>
                  </a:cubicBezTo>
                  <a:cubicBezTo>
                    <a:pt x="754076" y="757797"/>
                    <a:pt x="751780" y="767301"/>
                    <a:pt x="749246" y="776592"/>
                  </a:cubicBezTo>
                  <a:cubicBezTo>
                    <a:pt x="703215" y="945353"/>
                    <a:pt x="752259" y="767597"/>
                    <a:pt x="721834" y="904502"/>
                  </a:cubicBezTo>
                  <a:cubicBezTo>
                    <a:pt x="715268" y="934046"/>
                    <a:pt x="696338" y="966541"/>
                    <a:pt x="676148" y="986729"/>
                  </a:cubicBezTo>
                  <a:cubicBezTo>
                    <a:pt x="667011" y="995865"/>
                    <a:pt x="660032" y="1007863"/>
                    <a:pt x="648737" y="1014138"/>
                  </a:cubicBezTo>
                  <a:cubicBezTo>
                    <a:pt x="631898" y="1023492"/>
                    <a:pt x="593914" y="1032411"/>
                    <a:pt x="593914" y="1032411"/>
                  </a:cubicBezTo>
                  <a:cubicBezTo>
                    <a:pt x="536450" y="1070718"/>
                    <a:pt x="598096" y="1034062"/>
                    <a:pt x="493405" y="1068957"/>
                  </a:cubicBezTo>
                  <a:lnTo>
                    <a:pt x="438583" y="1087230"/>
                  </a:lnTo>
                  <a:cubicBezTo>
                    <a:pt x="404777" y="1121031"/>
                    <a:pt x="427476" y="1100723"/>
                    <a:pt x="365485" y="1142048"/>
                  </a:cubicBezTo>
                  <a:cubicBezTo>
                    <a:pt x="356348" y="1148139"/>
                    <a:pt x="344663" y="1151536"/>
                    <a:pt x="338074" y="1160321"/>
                  </a:cubicBezTo>
                  <a:cubicBezTo>
                    <a:pt x="328937" y="1172503"/>
                    <a:pt x="320412" y="1185168"/>
                    <a:pt x="310663" y="1196866"/>
                  </a:cubicBezTo>
                  <a:cubicBezTo>
                    <a:pt x="289416" y="1222360"/>
                    <a:pt x="291058" y="1208663"/>
                    <a:pt x="274114" y="1242548"/>
                  </a:cubicBezTo>
                  <a:cubicBezTo>
                    <a:pt x="250392" y="1289989"/>
                    <a:pt x="282397" y="1252539"/>
                    <a:pt x="246702" y="1288230"/>
                  </a:cubicBezTo>
                  <a:lnTo>
                    <a:pt x="219291" y="1370458"/>
                  </a:lnTo>
                  <a:cubicBezTo>
                    <a:pt x="216245" y="1379594"/>
                    <a:pt x="214461" y="1389253"/>
                    <a:pt x="210154" y="1397867"/>
                  </a:cubicBezTo>
                  <a:cubicBezTo>
                    <a:pt x="204063" y="1410049"/>
                    <a:pt x="197246" y="1421894"/>
                    <a:pt x="191880" y="1434412"/>
                  </a:cubicBezTo>
                  <a:cubicBezTo>
                    <a:pt x="188086" y="1443264"/>
                    <a:pt x="186124" y="1452804"/>
                    <a:pt x="182742" y="1461821"/>
                  </a:cubicBezTo>
                  <a:cubicBezTo>
                    <a:pt x="176983" y="1477177"/>
                    <a:pt x="171129" y="1492516"/>
                    <a:pt x="164468" y="1507503"/>
                  </a:cubicBezTo>
                  <a:cubicBezTo>
                    <a:pt x="158936" y="1519949"/>
                    <a:pt x="151830" y="1531650"/>
                    <a:pt x="146194" y="1544049"/>
                  </a:cubicBezTo>
                  <a:cubicBezTo>
                    <a:pt x="136596" y="1565164"/>
                    <a:pt x="126709" y="1586207"/>
                    <a:pt x="118782" y="1608004"/>
                  </a:cubicBezTo>
                  <a:cubicBezTo>
                    <a:pt x="101350" y="1655938"/>
                    <a:pt x="119948" y="1638796"/>
                    <a:pt x="91371" y="1690231"/>
                  </a:cubicBezTo>
                  <a:cubicBezTo>
                    <a:pt x="83975" y="1703542"/>
                    <a:pt x="73097" y="1714595"/>
                    <a:pt x="63960" y="1726777"/>
                  </a:cubicBezTo>
                  <a:lnTo>
                    <a:pt x="45685" y="1799868"/>
                  </a:lnTo>
                  <a:lnTo>
                    <a:pt x="36548" y="1836413"/>
                  </a:lnTo>
                  <a:cubicBezTo>
                    <a:pt x="33502" y="1848595"/>
                    <a:pt x="31382" y="1861047"/>
                    <a:pt x="27411" y="1872959"/>
                  </a:cubicBezTo>
                  <a:lnTo>
                    <a:pt x="18274" y="1900368"/>
                  </a:lnTo>
                  <a:cubicBezTo>
                    <a:pt x="7776" y="1994841"/>
                    <a:pt x="0" y="2050327"/>
                    <a:pt x="0" y="2156187"/>
                  </a:cubicBezTo>
                  <a:cubicBezTo>
                    <a:pt x="0" y="2262822"/>
                    <a:pt x="4402" y="2369431"/>
                    <a:pt x="9137" y="2475960"/>
                  </a:cubicBezTo>
                  <a:cubicBezTo>
                    <a:pt x="10496" y="2506536"/>
                    <a:pt x="10850" y="2537631"/>
                    <a:pt x="18274" y="2567324"/>
                  </a:cubicBezTo>
                  <a:cubicBezTo>
                    <a:pt x="26230" y="2599145"/>
                    <a:pt x="44448" y="2627571"/>
                    <a:pt x="54822" y="2658688"/>
                  </a:cubicBezTo>
                  <a:cubicBezTo>
                    <a:pt x="57868" y="2667824"/>
                    <a:pt x="59653" y="2677483"/>
                    <a:pt x="63960" y="2686097"/>
                  </a:cubicBezTo>
                  <a:cubicBezTo>
                    <a:pt x="71902" y="2701980"/>
                    <a:pt x="80716" y="2717573"/>
                    <a:pt x="91371" y="2731779"/>
                  </a:cubicBezTo>
                  <a:cubicBezTo>
                    <a:pt x="99124" y="2742116"/>
                    <a:pt x="110510" y="2749262"/>
                    <a:pt x="118782" y="2759188"/>
                  </a:cubicBezTo>
                  <a:cubicBezTo>
                    <a:pt x="125812" y="2767623"/>
                    <a:pt x="129910" y="2778260"/>
                    <a:pt x="137057" y="2786597"/>
                  </a:cubicBezTo>
                  <a:cubicBezTo>
                    <a:pt x="148270" y="2799677"/>
                    <a:pt x="163267" y="2809361"/>
                    <a:pt x="173605" y="2823143"/>
                  </a:cubicBezTo>
                  <a:cubicBezTo>
                    <a:pt x="181777" y="2834039"/>
                    <a:pt x="183255" y="2849147"/>
                    <a:pt x="191880" y="2859688"/>
                  </a:cubicBezTo>
                  <a:cubicBezTo>
                    <a:pt x="210973" y="2883022"/>
                    <a:pt x="234520" y="2902325"/>
                    <a:pt x="255840" y="2923643"/>
                  </a:cubicBezTo>
                  <a:cubicBezTo>
                    <a:pt x="264977" y="2932779"/>
                    <a:pt x="271694" y="2945274"/>
                    <a:pt x="283251" y="2951052"/>
                  </a:cubicBezTo>
                  <a:cubicBezTo>
                    <a:pt x="313708" y="2966279"/>
                    <a:pt x="346290" y="2977846"/>
                    <a:pt x="374623" y="2996734"/>
                  </a:cubicBezTo>
                  <a:cubicBezTo>
                    <a:pt x="412893" y="3022246"/>
                    <a:pt x="453083" y="3049666"/>
                    <a:pt x="493405" y="3069825"/>
                  </a:cubicBezTo>
                  <a:cubicBezTo>
                    <a:pt x="505588" y="3075916"/>
                    <a:pt x="517200" y="3083316"/>
                    <a:pt x="529954" y="3088098"/>
                  </a:cubicBezTo>
                  <a:cubicBezTo>
                    <a:pt x="541712" y="3092507"/>
                    <a:pt x="554320" y="3094189"/>
                    <a:pt x="566503" y="3097235"/>
                  </a:cubicBezTo>
                  <a:cubicBezTo>
                    <a:pt x="590869" y="3112462"/>
                    <a:pt x="611726" y="3135947"/>
                    <a:pt x="639600" y="3142916"/>
                  </a:cubicBezTo>
                  <a:cubicBezTo>
                    <a:pt x="718738" y="3162701"/>
                    <a:pt x="633053" y="3138472"/>
                    <a:pt x="712697" y="3170326"/>
                  </a:cubicBezTo>
                  <a:cubicBezTo>
                    <a:pt x="730582" y="3177479"/>
                    <a:pt x="767520" y="3188598"/>
                    <a:pt x="767520" y="3188598"/>
                  </a:cubicBezTo>
                  <a:cubicBezTo>
                    <a:pt x="776657" y="3197735"/>
                    <a:pt x="783635" y="3209733"/>
                    <a:pt x="794931" y="3216008"/>
                  </a:cubicBezTo>
                  <a:cubicBezTo>
                    <a:pt x="811770" y="3225362"/>
                    <a:pt x="832151" y="3226457"/>
                    <a:pt x="849754" y="3234280"/>
                  </a:cubicBezTo>
                  <a:cubicBezTo>
                    <a:pt x="859789" y="3238740"/>
                    <a:pt x="867344" y="3247642"/>
                    <a:pt x="877166" y="3252553"/>
                  </a:cubicBezTo>
                  <a:cubicBezTo>
                    <a:pt x="925896" y="3276916"/>
                    <a:pt x="884088" y="3241939"/>
                    <a:pt x="941126" y="3279962"/>
                  </a:cubicBezTo>
                  <a:cubicBezTo>
                    <a:pt x="957352" y="3290779"/>
                    <a:pt x="970274" y="3306173"/>
                    <a:pt x="986811" y="3316508"/>
                  </a:cubicBezTo>
                  <a:cubicBezTo>
                    <a:pt x="994979" y="3321612"/>
                    <a:pt x="1005455" y="3321659"/>
                    <a:pt x="1014223" y="3325644"/>
                  </a:cubicBezTo>
                  <a:cubicBezTo>
                    <a:pt x="1039023" y="3336916"/>
                    <a:pt x="1063667" y="3348676"/>
                    <a:pt x="1087320" y="3362190"/>
                  </a:cubicBezTo>
                  <a:cubicBezTo>
                    <a:pt x="1136812" y="3390468"/>
                    <a:pt x="1147658" y="3400573"/>
                    <a:pt x="1196966" y="3417008"/>
                  </a:cubicBezTo>
                  <a:cubicBezTo>
                    <a:pt x="1228505" y="3427520"/>
                    <a:pt x="1303492" y="3446509"/>
                    <a:pt x="1334023" y="3453554"/>
                  </a:cubicBezTo>
                  <a:cubicBezTo>
                    <a:pt x="1349156" y="3457046"/>
                    <a:pt x="1364523" y="3459436"/>
                    <a:pt x="1379709" y="3462690"/>
                  </a:cubicBezTo>
                  <a:cubicBezTo>
                    <a:pt x="1407166" y="3468573"/>
                    <a:pt x="1434145" y="3476992"/>
                    <a:pt x="1461943" y="3480963"/>
                  </a:cubicBezTo>
                  <a:cubicBezTo>
                    <a:pt x="1498250" y="3486149"/>
                    <a:pt x="1535040" y="3487054"/>
                    <a:pt x="1571589" y="3490099"/>
                  </a:cubicBezTo>
                  <a:cubicBezTo>
                    <a:pt x="1623272" y="3500435"/>
                    <a:pt x="1649159" y="3507158"/>
                    <a:pt x="1708646" y="3508372"/>
                  </a:cubicBezTo>
                  <a:lnTo>
                    <a:pt x="2512715" y="3517508"/>
                  </a:lnTo>
                  <a:cubicBezTo>
                    <a:pt x="3480918" y="3554041"/>
                    <a:pt x="2835449" y="3536797"/>
                    <a:pt x="4449790" y="3526645"/>
                  </a:cubicBezTo>
                  <a:cubicBezTo>
                    <a:pt x="4532231" y="3506036"/>
                    <a:pt x="4499060" y="3516313"/>
                    <a:pt x="4550299" y="3499236"/>
                  </a:cubicBezTo>
                  <a:cubicBezTo>
                    <a:pt x="4619110" y="3453365"/>
                    <a:pt x="4531661" y="3507222"/>
                    <a:pt x="4614259" y="3471826"/>
                  </a:cubicBezTo>
                  <a:cubicBezTo>
                    <a:pt x="4624352" y="3467501"/>
                    <a:pt x="4631350" y="3457306"/>
                    <a:pt x="4641670" y="3453554"/>
                  </a:cubicBezTo>
                  <a:cubicBezTo>
                    <a:pt x="4665274" y="3444972"/>
                    <a:pt x="4690401" y="3441372"/>
                    <a:pt x="4714767" y="3435281"/>
                  </a:cubicBezTo>
                  <a:cubicBezTo>
                    <a:pt x="4726950" y="3432235"/>
                    <a:pt x="4739402" y="3430115"/>
                    <a:pt x="4751316" y="3426144"/>
                  </a:cubicBezTo>
                  <a:cubicBezTo>
                    <a:pt x="4774804" y="3418315"/>
                    <a:pt x="4790032" y="3412461"/>
                    <a:pt x="4815276" y="3407872"/>
                  </a:cubicBezTo>
                  <a:cubicBezTo>
                    <a:pt x="4836465" y="3404020"/>
                    <a:pt x="4857916" y="3401781"/>
                    <a:pt x="4879236" y="3398735"/>
                  </a:cubicBezTo>
                  <a:cubicBezTo>
                    <a:pt x="4923261" y="3384062"/>
                    <a:pt x="4924428" y="3381546"/>
                    <a:pt x="4988882" y="3380463"/>
                  </a:cubicBezTo>
                  <a:lnTo>
                    <a:pt x="5993968" y="3371326"/>
                  </a:lnTo>
                  <a:cubicBezTo>
                    <a:pt x="6012242" y="3365235"/>
                    <a:pt x="6029790" y="3356219"/>
                    <a:pt x="6048791" y="3353053"/>
                  </a:cubicBezTo>
                  <a:cubicBezTo>
                    <a:pt x="6118933" y="3341364"/>
                    <a:pt x="6085447" y="3347550"/>
                    <a:pt x="6149300" y="3334781"/>
                  </a:cubicBezTo>
                  <a:cubicBezTo>
                    <a:pt x="6158437" y="3328690"/>
                    <a:pt x="6168447" y="3323739"/>
                    <a:pt x="6176711" y="3316508"/>
                  </a:cubicBezTo>
                  <a:cubicBezTo>
                    <a:pt x="6192919" y="3302327"/>
                    <a:pt x="6201966" y="3277636"/>
                    <a:pt x="6222397" y="3270826"/>
                  </a:cubicBezTo>
                  <a:lnTo>
                    <a:pt x="6249808" y="3261689"/>
                  </a:lnTo>
                  <a:cubicBezTo>
                    <a:pt x="6258945" y="3249507"/>
                    <a:pt x="6267033" y="3236462"/>
                    <a:pt x="6277220" y="3225144"/>
                  </a:cubicBezTo>
                  <a:cubicBezTo>
                    <a:pt x="6294508" y="3205936"/>
                    <a:pt x="6320484" y="3193440"/>
                    <a:pt x="6332042" y="3170326"/>
                  </a:cubicBezTo>
                  <a:cubicBezTo>
                    <a:pt x="6338134" y="3158144"/>
                    <a:pt x="6343559" y="3145605"/>
                    <a:pt x="6350317" y="3133780"/>
                  </a:cubicBezTo>
                  <a:cubicBezTo>
                    <a:pt x="6355765" y="3124246"/>
                    <a:pt x="6363680" y="3116192"/>
                    <a:pt x="6368591" y="3106371"/>
                  </a:cubicBezTo>
                  <a:cubicBezTo>
                    <a:pt x="6372898" y="3097757"/>
                    <a:pt x="6373743" y="3087729"/>
                    <a:pt x="6377728" y="3078962"/>
                  </a:cubicBezTo>
                  <a:cubicBezTo>
                    <a:pt x="6389001" y="3054164"/>
                    <a:pt x="6404160" y="3031162"/>
                    <a:pt x="6414277" y="3005871"/>
                  </a:cubicBezTo>
                  <a:cubicBezTo>
                    <a:pt x="6420627" y="2989997"/>
                    <a:pt x="6450795" y="2907247"/>
                    <a:pt x="6469100" y="2877961"/>
                  </a:cubicBezTo>
                  <a:cubicBezTo>
                    <a:pt x="6477171" y="2865048"/>
                    <a:pt x="6489115" y="2854727"/>
                    <a:pt x="6496511" y="2841416"/>
                  </a:cubicBezTo>
                  <a:cubicBezTo>
                    <a:pt x="6507104" y="2822350"/>
                    <a:pt x="6527021" y="2759030"/>
                    <a:pt x="6533060" y="2740915"/>
                  </a:cubicBezTo>
                  <a:cubicBezTo>
                    <a:pt x="6536106" y="2731779"/>
                    <a:pt x="6535387" y="2720316"/>
                    <a:pt x="6542197" y="2713506"/>
                  </a:cubicBezTo>
                  <a:lnTo>
                    <a:pt x="6569608" y="2686097"/>
                  </a:lnTo>
                  <a:cubicBezTo>
                    <a:pt x="6591036" y="2621819"/>
                    <a:pt x="6563147" y="2701171"/>
                    <a:pt x="6597020" y="2622142"/>
                  </a:cubicBezTo>
                  <a:cubicBezTo>
                    <a:pt x="6619104" y="2570617"/>
                    <a:pt x="6592118" y="2619987"/>
                    <a:pt x="6615294" y="2558188"/>
                  </a:cubicBezTo>
                  <a:cubicBezTo>
                    <a:pt x="6620077" y="2545435"/>
                    <a:pt x="6627477" y="2533824"/>
                    <a:pt x="6633568" y="2521642"/>
                  </a:cubicBezTo>
                  <a:cubicBezTo>
                    <a:pt x="6636614" y="2506415"/>
                    <a:pt x="6637252" y="2490500"/>
                    <a:pt x="6642705" y="2475960"/>
                  </a:cubicBezTo>
                  <a:cubicBezTo>
                    <a:pt x="6646561" y="2465678"/>
                    <a:pt x="6656069" y="2458372"/>
                    <a:pt x="6660980" y="2448551"/>
                  </a:cubicBezTo>
                  <a:cubicBezTo>
                    <a:pt x="6665287" y="2439937"/>
                    <a:pt x="6666081" y="2429886"/>
                    <a:pt x="6670117" y="2421142"/>
                  </a:cubicBezTo>
                  <a:cubicBezTo>
                    <a:pt x="6684387" y="2390226"/>
                    <a:pt x="6703156" y="2361392"/>
                    <a:pt x="6715803" y="2329778"/>
                  </a:cubicBezTo>
                  <a:cubicBezTo>
                    <a:pt x="6721894" y="2314551"/>
                    <a:pt x="6728890" y="2299655"/>
                    <a:pt x="6734077" y="2284096"/>
                  </a:cubicBezTo>
                  <a:cubicBezTo>
                    <a:pt x="6739931" y="2266537"/>
                    <a:pt x="6743553" y="2237735"/>
                    <a:pt x="6752351" y="2220141"/>
                  </a:cubicBezTo>
                  <a:cubicBezTo>
                    <a:pt x="6757262" y="2210320"/>
                    <a:pt x="6764534" y="2201868"/>
                    <a:pt x="6770626" y="2192732"/>
                  </a:cubicBezTo>
                  <a:cubicBezTo>
                    <a:pt x="6776717" y="2168368"/>
                    <a:pt x="6780958" y="2143466"/>
                    <a:pt x="6788900" y="2119641"/>
                  </a:cubicBezTo>
                  <a:cubicBezTo>
                    <a:pt x="6791946" y="2110505"/>
                    <a:pt x="6795391" y="2101492"/>
                    <a:pt x="6798037" y="2092232"/>
                  </a:cubicBezTo>
                  <a:cubicBezTo>
                    <a:pt x="6804660" y="2069053"/>
                    <a:pt x="6806923" y="2050181"/>
                    <a:pt x="6816311" y="2028277"/>
                  </a:cubicBezTo>
                  <a:cubicBezTo>
                    <a:pt x="6850184" y="1949249"/>
                    <a:pt x="6822295" y="2028602"/>
                    <a:pt x="6843723" y="1964323"/>
                  </a:cubicBezTo>
                  <a:cubicBezTo>
                    <a:pt x="6846769" y="1946050"/>
                    <a:pt x="6848841" y="1927588"/>
                    <a:pt x="6852860" y="1909504"/>
                  </a:cubicBezTo>
                  <a:cubicBezTo>
                    <a:pt x="6854949" y="1900103"/>
                    <a:pt x="6859351" y="1891355"/>
                    <a:pt x="6861997" y="1882095"/>
                  </a:cubicBezTo>
                  <a:cubicBezTo>
                    <a:pt x="6865447" y="1870022"/>
                    <a:pt x="6868088" y="1857732"/>
                    <a:pt x="6871134" y="1845550"/>
                  </a:cubicBezTo>
                  <a:cubicBezTo>
                    <a:pt x="6874180" y="1821186"/>
                    <a:pt x="6876234" y="1796678"/>
                    <a:pt x="6880271" y="1772459"/>
                  </a:cubicBezTo>
                  <a:cubicBezTo>
                    <a:pt x="6882335" y="1760073"/>
                    <a:pt x="6889408" y="1748470"/>
                    <a:pt x="6889408" y="1735913"/>
                  </a:cubicBezTo>
                  <a:cubicBezTo>
                    <a:pt x="6889408" y="1693168"/>
                    <a:pt x="6884746" y="1650514"/>
                    <a:pt x="6880271" y="1608004"/>
                  </a:cubicBezTo>
                  <a:cubicBezTo>
                    <a:pt x="6878645" y="1592560"/>
                    <a:pt x="6877560" y="1576459"/>
                    <a:pt x="6871134" y="1562322"/>
                  </a:cubicBezTo>
                  <a:cubicBezTo>
                    <a:pt x="6860968" y="1539959"/>
                    <a:pt x="6812531" y="1473635"/>
                    <a:pt x="6788900" y="1461821"/>
                  </a:cubicBezTo>
                  <a:cubicBezTo>
                    <a:pt x="6776717" y="1455730"/>
                    <a:pt x="6765105" y="1448331"/>
                    <a:pt x="6752351" y="1443549"/>
                  </a:cubicBezTo>
                  <a:cubicBezTo>
                    <a:pt x="6740593" y="1439140"/>
                    <a:pt x="6727878" y="1437862"/>
                    <a:pt x="6715803" y="1434412"/>
                  </a:cubicBezTo>
                  <a:cubicBezTo>
                    <a:pt x="6706542" y="1431766"/>
                    <a:pt x="6697652" y="1427922"/>
                    <a:pt x="6688391" y="1425276"/>
                  </a:cubicBezTo>
                  <a:cubicBezTo>
                    <a:pt x="6658269" y="1416670"/>
                    <a:pt x="6637577" y="1413286"/>
                    <a:pt x="6606157" y="1407003"/>
                  </a:cubicBezTo>
                  <a:cubicBezTo>
                    <a:pt x="6593974" y="1400912"/>
                    <a:pt x="6582654" y="1392644"/>
                    <a:pt x="6569608" y="1388730"/>
                  </a:cubicBezTo>
                  <a:cubicBezTo>
                    <a:pt x="6551863" y="1383407"/>
                    <a:pt x="6533013" y="1382908"/>
                    <a:pt x="6514785" y="1379594"/>
                  </a:cubicBezTo>
                  <a:cubicBezTo>
                    <a:pt x="6499506" y="1376816"/>
                    <a:pt x="6484119" y="1374410"/>
                    <a:pt x="6469100" y="1370458"/>
                  </a:cubicBezTo>
                  <a:cubicBezTo>
                    <a:pt x="6426214" y="1359173"/>
                    <a:pt x="6385080" y="1340183"/>
                    <a:pt x="6341180" y="1333912"/>
                  </a:cubicBezTo>
                  <a:cubicBezTo>
                    <a:pt x="6319860" y="1330867"/>
                    <a:pt x="6298338" y="1328999"/>
                    <a:pt x="6277220" y="1324776"/>
                  </a:cubicBezTo>
                  <a:cubicBezTo>
                    <a:pt x="6252592" y="1319851"/>
                    <a:pt x="6228833" y="1310996"/>
                    <a:pt x="6204122" y="1306503"/>
                  </a:cubicBezTo>
                  <a:cubicBezTo>
                    <a:pt x="6161744" y="1298798"/>
                    <a:pt x="6118439" y="1296677"/>
                    <a:pt x="6076202" y="1288230"/>
                  </a:cubicBezTo>
                  <a:cubicBezTo>
                    <a:pt x="5963713" y="1265734"/>
                    <a:pt x="6015579" y="1274349"/>
                    <a:pt x="5920871" y="1260821"/>
                  </a:cubicBezTo>
                  <a:cubicBezTo>
                    <a:pt x="5899551" y="1254730"/>
                    <a:pt x="5878592" y="1247193"/>
                    <a:pt x="5856911" y="1242548"/>
                  </a:cubicBezTo>
                  <a:cubicBezTo>
                    <a:pt x="5835853" y="1238036"/>
                    <a:pt x="5813845" y="1238635"/>
                    <a:pt x="5792951" y="1233412"/>
                  </a:cubicBezTo>
                  <a:cubicBezTo>
                    <a:pt x="5764919" y="1226405"/>
                    <a:pt x="5738635" y="1213447"/>
                    <a:pt x="5710716" y="1206003"/>
                  </a:cubicBezTo>
                  <a:cubicBezTo>
                    <a:pt x="5692815" y="1201230"/>
                    <a:pt x="5673867" y="1201359"/>
                    <a:pt x="5655894" y="1196866"/>
                  </a:cubicBezTo>
                  <a:cubicBezTo>
                    <a:pt x="5625045" y="1189154"/>
                    <a:pt x="5595273" y="1177549"/>
                    <a:pt x="5564522" y="1169457"/>
                  </a:cubicBezTo>
                  <a:cubicBezTo>
                    <a:pt x="5537366" y="1162311"/>
                    <a:pt x="5509649" y="1157497"/>
                    <a:pt x="5482288" y="1151184"/>
                  </a:cubicBezTo>
                  <a:cubicBezTo>
                    <a:pt x="5470052" y="1148360"/>
                    <a:pt x="5457653" y="1146019"/>
                    <a:pt x="5445739" y="1142048"/>
                  </a:cubicBezTo>
                  <a:cubicBezTo>
                    <a:pt x="5430179" y="1136862"/>
                    <a:pt x="5415763" y="1128488"/>
                    <a:pt x="5400053" y="1123775"/>
                  </a:cubicBezTo>
                  <a:cubicBezTo>
                    <a:pt x="5254991" y="1080260"/>
                    <a:pt x="5490321" y="1166039"/>
                    <a:pt x="5281271" y="1096366"/>
                  </a:cubicBezTo>
                  <a:cubicBezTo>
                    <a:pt x="5230031" y="1079288"/>
                    <a:pt x="5263206" y="1089567"/>
                    <a:pt x="5180762" y="1068957"/>
                  </a:cubicBezTo>
                  <a:cubicBezTo>
                    <a:pt x="5168579" y="1065911"/>
                    <a:pt x="5156527" y="1062283"/>
                    <a:pt x="5144213" y="1059820"/>
                  </a:cubicBezTo>
                  <a:lnTo>
                    <a:pt x="5098528" y="1050684"/>
                  </a:lnTo>
                  <a:lnTo>
                    <a:pt x="5016293" y="1032411"/>
                  </a:lnTo>
                  <a:cubicBezTo>
                    <a:pt x="5001108" y="1029157"/>
                    <a:pt x="4985740" y="1026767"/>
                    <a:pt x="4970608" y="1023275"/>
                  </a:cubicBezTo>
                  <a:cubicBezTo>
                    <a:pt x="4946135" y="1017628"/>
                    <a:pt x="4922284" y="1009131"/>
                    <a:pt x="4897510" y="1005002"/>
                  </a:cubicBezTo>
                  <a:cubicBezTo>
                    <a:pt x="4867318" y="999970"/>
                    <a:pt x="4836596" y="998911"/>
                    <a:pt x="4806139" y="995866"/>
                  </a:cubicBezTo>
                  <a:cubicBezTo>
                    <a:pt x="4650435" y="956943"/>
                    <a:pt x="4812928" y="996332"/>
                    <a:pt x="4550299" y="941047"/>
                  </a:cubicBezTo>
                  <a:cubicBezTo>
                    <a:pt x="4492430" y="928865"/>
                    <a:pt x="4434064" y="918844"/>
                    <a:pt x="4376693" y="904502"/>
                  </a:cubicBezTo>
                  <a:cubicBezTo>
                    <a:pt x="4352327" y="898411"/>
                    <a:pt x="4328281" y="890857"/>
                    <a:pt x="4303596" y="886229"/>
                  </a:cubicBezTo>
                  <a:cubicBezTo>
                    <a:pt x="4279461" y="881704"/>
                    <a:pt x="4254865" y="880138"/>
                    <a:pt x="4230499" y="877093"/>
                  </a:cubicBezTo>
                  <a:cubicBezTo>
                    <a:pt x="4147369" y="843844"/>
                    <a:pt x="4223960" y="870303"/>
                    <a:pt x="4120853" y="849683"/>
                  </a:cubicBezTo>
                  <a:cubicBezTo>
                    <a:pt x="4111409" y="847794"/>
                    <a:pt x="4102917" y="842270"/>
                    <a:pt x="4093441" y="840547"/>
                  </a:cubicBezTo>
                  <a:cubicBezTo>
                    <a:pt x="4041882" y="831174"/>
                    <a:pt x="3946269" y="825713"/>
                    <a:pt x="3901561" y="822274"/>
                  </a:cubicBezTo>
                  <a:cubicBezTo>
                    <a:pt x="3782416" y="802419"/>
                    <a:pt x="3803635" y="839152"/>
                    <a:pt x="3782778" y="776592"/>
                  </a:cubicBezTo>
                  <a:cubicBezTo>
                    <a:pt x="3779732" y="697410"/>
                    <a:pt x="3781038" y="617941"/>
                    <a:pt x="3773641" y="539046"/>
                  </a:cubicBezTo>
                  <a:cubicBezTo>
                    <a:pt x="3770948" y="510325"/>
                    <a:pt x="3755189" y="479437"/>
                    <a:pt x="3737093" y="456819"/>
                  </a:cubicBezTo>
                  <a:cubicBezTo>
                    <a:pt x="3731711" y="450092"/>
                    <a:pt x="3726298" y="442820"/>
                    <a:pt x="3718818" y="438546"/>
                  </a:cubicBezTo>
                  <a:cubicBezTo>
                    <a:pt x="3704577" y="430409"/>
                    <a:pt x="3688490" y="426031"/>
                    <a:pt x="3673133" y="420273"/>
                  </a:cubicBezTo>
                  <a:cubicBezTo>
                    <a:pt x="3549446" y="373894"/>
                    <a:pt x="3452392" y="407346"/>
                    <a:pt x="3289372" y="402001"/>
                  </a:cubicBezTo>
                  <a:cubicBezTo>
                    <a:pt x="3105899" y="395986"/>
                    <a:pt x="3129501" y="396604"/>
                    <a:pt x="2987847" y="383728"/>
                  </a:cubicBezTo>
                  <a:cubicBezTo>
                    <a:pt x="2972618" y="380682"/>
                    <a:pt x="2957480" y="377144"/>
                    <a:pt x="2942161" y="374591"/>
                  </a:cubicBezTo>
                  <a:cubicBezTo>
                    <a:pt x="2920918" y="371051"/>
                    <a:pt x="2899390" y="369307"/>
                    <a:pt x="2878201" y="365455"/>
                  </a:cubicBezTo>
                  <a:cubicBezTo>
                    <a:pt x="2781613" y="347896"/>
                    <a:pt x="2910945" y="366789"/>
                    <a:pt x="2795967" y="338046"/>
                  </a:cubicBezTo>
                  <a:cubicBezTo>
                    <a:pt x="2775074" y="332823"/>
                    <a:pt x="2753327" y="331955"/>
                    <a:pt x="2732007" y="328909"/>
                  </a:cubicBezTo>
                  <a:cubicBezTo>
                    <a:pt x="2712239" y="321003"/>
                    <a:pt x="2681409" y="307636"/>
                    <a:pt x="2658909" y="301500"/>
                  </a:cubicBezTo>
                  <a:cubicBezTo>
                    <a:pt x="2634678" y="294892"/>
                    <a:pt x="2609639" y="291170"/>
                    <a:pt x="2585812" y="283228"/>
                  </a:cubicBezTo>
                  <a:cubicBezTo>
                    <a:pt x="2576675" y="280182"/>
                    <a:pt x="2567016" y="278398"/>
                    <a:pt x="2558401" y="274091"/>
                  </a:cubicBezTo>
                  <a:cubicBezTo>
                    <a:pt x="2548579" y="269180"/>
                    <a:pt x="2540126" y="261909"/>
                    <a:pt x="2530989" y="255818"/>
                  </a:cubicBezTo>
                  <a:cubicBezTo>
                    <a:pt x="2478618" y="177267"/>
                    <a:pt x="2541407" y="276652"/>
                    <a:pt x="2503578" y="201000"/>
                  </a:cubicBezTo>
                  <a:cubicBezTo>
                    <a:pt x="2492051" y="177948"/>
                    <a:pt x="2484027" y="172314"/>
                    <a:pt x="2467029" y="155318"/>
                  </a:cubicBezTo>
                  <a:cubicBezTo>
                    <a:pt x="2463983" y="146182"/>
                    <a:pt x="2463908" y="135429"/>
                    <a:pt x="2457892" y="127909"/>
                  </a:cubicBezTo>
                  <a:cubicBezTo>
                    <a:pt x="2433896" y="97916"/>
                    <a:pt x="2358487" y="96207"/>
                    <a:pt x="2339109" y="91363"/>
                  </a:cubicBezTo>
                  <a:lnTo>
                    <a:pt x="2266012" y="73091"/>
                  </a:lnTo>
                  <a:cubicBezTo>
                    <a:pt x="2253829" y="70046"/>
                    <a:pt x="2241377" y="67925"/>
                    <a:pt x="2229463" y="63954"/>
                  </a:cubicBezTo>
                  <a:cubicBezTo>
                    <a:pt x="2220326" y="60909"/>
                    <a:pt x="2211313" y="57464"/>
                    <a:pt x="2202052" y="54818"/>
                  </a:cubicBezTo>
                  <a:cubicBezTo>
                    <a:pt x="2189977" y="51368"/>
                    <a:pt x="2177531" y="49289"/>
                    <a:pt x="2165503" y="45681"/>
                  </a:cubicBezTo>
                  <a:cubicBezTo>
                    <a:pt x="2165406" y="45652"/>
                    <a:pt x="2097023" y="22856"/>
                    <a:pt x="2083269" y="18272"/>
                  </a:cubicBezTo>
                  <a:cubicBezTo>
                    <a:pt x="2074132" y="15227"/>
                    <a:pt x="2065302" y="11025"/>
                    <a:pt x="2055858" y="9136"/>
                  </a:cubicBezTo>
                  <a:lnTo>
                    <a:pt x="2010172" y="0"/>
                  </a:lnTo>
                  <a:lnTo>
                    <a:pt x="1544177" y="9136"/>
                  </a:lnTo>
                  <a:cubicBezTo>
                    <a:pt x="1534552" y="9492"/>
                    <a:pt x="1526210" y="16383"/>
                    <a:pt x="1516766" y="18272"/>
                  </a:cubicBezTo>
                  <a:cubicBezTo>
                    <a:pt x="1353049" y="51013"/>
                    <a:pt x="1524619" y="9458"/>
                    <a:pt x="1416257" y="36545"/>
                  </a:cubicBezTo>
                  <a:cubicBezTo>
                    <a:pt x="1353420" y="78433"/>
                    <a:pt x="1382270" y="66147"/>
                    <a:pt x="1334023" y="82227"/>
                  </a:cubicBezTo>
                  <a:cubicBezTo>
                    <a:pt x="1277779" y="166587"/>
                    <a:pt x="1349553" y="62817"/>
                    <a:pt x="1297474" y="127909"/>
                  </a:cubicBezTo>
                  <a:cubicBezTo>
                    <a:pt x="1273107" y="158364"/>
                    <a:pt x="1288338" y="155318"/>
                    <a:pt x="1251789" y="173591"/>
                  </a:cubicBezTo>
                  <a:cubicBezTo>
                    <a:pt x="1249065" y="174953"/>
                    <a:pt x="1257880" y="194909"/>
                    <a:pt x="1233514" y="201000"/>
                  </a:cubicBezTo>
                  <a:close/>
                </a:path>
              </a:pathLst>
            </a:custGeom>
            <a:noFill/>
            <a:ln w="38100" cmpd="sng">
              <a:solidFill>
                <a:srgbClr val="FF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Rectangle 3"/>
            <p:cNvSpPr/>
            <p:nvPr/>
          </p:nvSpPr>
          <p:spPr>
            <a:xfrm>
              <a:off x="1139101" y="2157610"/>
              <a:ext cx="6377689" cy="2362654"/>
            </a:xfrm>
            <a:prstGeom prst="rect">
              <a:avLst/>
            </a:prstGeom>
            <a:no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p:cNvSpPr txBox="1"/>
            <p:nvPr/>
          </p:nvSpPr>
          <p:spPr>
            <a:xfrm>
              <a:off x="3289498" y="923062"/>
              <a:ext cx="2241215" cy="646331"/>
            </a:xfrm>
            <a:prstGeom prst="rect">
              <a:avLst/>
            </a:prstGeom>
            <a:noFill/>
          </p:spPr>
          <p:txBody>
            <a:bodyPr wrap="square" rtlCol="0">
              <a:spAutoFit/>
            </a:bodyPr>
            <a:lstStyle/>
            <a:p>
              <a:r>
                <a:rPr lang="en-US" dirty="0" smtClean="0">
                  <a:solidFill>
                    <a:srgbClr val="FF0000"/>
                  </a:solidFill>
                </a:rPr>
                <a:t>‘Natural’ Argumentation</a:t>
              </a:r>
              <a:endParaRPr lang="en-US" dirty="0">
                <a:solidFill>
                  <a:srgbClr val="FF0000"/>
                </a:solidFill>
              </a:endParaRPr>
            </a:p>
          </p:txBody>
        </p:sp>
        <p:sp>
          <p:nvSpPr>
            <p:cNvPr id="6" name="TextBox 5"/>
            <p:cNvSpPr txBox="1"/>
            <p:nvPr/>
          </p:nvSpPr>
          <p:spPr>
            <a:xfrm>
              <a:off x="5471820" y="1511279"/>
              <a:ext cx="2044970" cy="646331"/>
            </a:xfrm>
            <a:prstGeom prst="rect">
              <a:avLst/>
            </a:prstGeom>
            <a:noFill/>
          </p:spPr>
          <p:txBody>
            <a:bodyPr wrap="square" rtlCol="0">
              <a:spAutoFit/>
            </a:bodyPr>
            <a:lstStyle/>
            <a:p>
              <a:r>
                <a:rPr lang="en-US" dirty="0" smtClean="0"/>
                <a:t>Formal Logic</a:t>
              </a:r>
            </a:p>
            <a:p>
              <a:endParaRPr lang="en-US" dirty="0"/>
            </a:p>
          </p:txBody>
        </p:sp>
      </p:grpSp>
      <p:sp>
        <p:nvSpPr>
          <p:cNvPr id="2" name="TextBox 1"/>
          <p:cNvSpPr txBox="1"/>
          <p:nvPr/>
        </p:nvSpPr>
        <p:spPr>
          <a:xfrm>
            <a:off x="2119818" y="931911"/>
            <a:ext cx="4760454" cy="646331"/>
          </a:xfrm>
          <a:prstGeom prst="rect">
            <a:avLst/>
          </a:prstGeom>
          <a:noFill/>
        </p:spPr>
        <p:txBody>
          <a:bodyPr wrap="square" rtlCol="0">
            <a:spAutoFit/>
          </a:bodyPr>
          <a:lstStyle/>
          <a:p>
            <a:pPr algn="ctr"/>
            <a:r>
              <a:rPr lang="en-US" dirty="0" smtClean="0"/>
              <a:t>‘Natural’ Argumentation and Formal Logic       do </a:t>
            </a:r>
            <a:r>
              <a:rPr lang="en-US" i="1" dirty="0" smtClean="0"/>
              <a:t>not </a:t>
            </a:r>
            <a:r>
              <a:rPr lang="en-US" dirty="0" smtClean="0"/>
              <a:t>have the same boundaries</a:t>
            </a:r>
            <a:endParaRPr lang="en-US" dirty="0"/>
          </a:p>
        </p:txBody>
      </p:sp>
      <p:sp>
        <p:nvSpPr>
          <p:cNvPr id="7" name="Footer Placeholder 6"/>
          <p:cNvSpPr>
            <a:spLocks noGrp="1"/>
          </p:cNvSpPr>
          <p:nvPr>
            <p:ph type="ftr" sz="quarter" idx="11"/>
          </p:nvPr>
        </p:nvSpPr>
        <p:spPr/>
        <p:txBody>
          <a:bodyPr/>
          <a:lstStyle/>
          <a:p>
            <a:r>
              <a:rPr lang="en-US" dirty="0" smtClean="0"/>
              <a:t>Gerard Casey</a:t>
            </a:r>
            <a:endParaRPr lang="en-US" dirty="0"/>
          </a:p>
        </p:txBody>
      </p:sp>
    </p:spTree>
    <p:extLst>
      <p:ext uri="{BB962C8B-B14F-4D97-AF65-F5344CB8AC3E}">
        <p14:creationId xmlns:p14="http://schemas.microsoft.com/office/powerpoint/2010/main" val="25759460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Little Test</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IE" dirty="0"/>
              <a:t>A: If it is true that all students are intelligent, does it have to be false that some students are not intelligent? </a:t>
            </a:r>
            <a:r>
              <a:rPr lang="en-IE" dirty="0" smtClean="0"/>
              <a:t>[ Y   N]</a:t>
            </a:r>
            <a:endParaRPr lang="en-US" dirty="0"/>
          </a:p>
          <a:p>
            <a:pPr marL="0" indent="0">
              <a:buNone/>
            </a:pPr>
            <a:r>
              <a:rPr lang="en-IE" dirty="0"/>
              <a:t> </a:t>
            </a:r>
            <a:endParaRPr lang="en-US" dirty="0"/>
          </a:p>
          <a:p>
            <a:r>
              <a:rPr lang="en-IE" dirty="0"/>
              <a:t>B: If it is true that </a:t>
            </a:r>
            <a:r>
              <a:rPr lang="en-IE" dirty="0" smtClean="0"/>
              <a:t>no </a:t>
            </a:r>
            <a:r>
              <a:rPr lang="en-IE" dirty="0"/>
              <a:t>badly constructed logic examples are confusing, does it have to be false that some badly constructed logic examples </a:t>
            </a:r>
            <a:r>
              <a:rPr lang="en-IE" dirty="0" smtClean="0"/>
              <a:t>are </a:t>
            </a:r>
            <a:r>
              <a:rPr lang="en-IE" dirty="0"/>
              <a:t>confusing? </a:t>
            </a:r>
            <a:r>
              <a:rPr lang="en-IE" dirty="0" smtClean="0"/>
              <a:t>[Y   N]</a:t>
            </a:r>
          </a:p>
          <a:p>
            <a:endParaRPr lang="en-US" dirty="0"/>
          </a:p>
          <a:p>
            <a:r>
              <a:rPr lang="en-IE" dirty="0" smtClean="0"/>
              <a:t>C</a:t>
            </a:r>
            <a:r>
              <a:rPr lang="en-IE" dirty="0"/>
              <a:t>: If it is false that all abortions are examples of non</a:t>
            </a:r>
            <a:r>
              <a:rPr lang="en-IE" dirty="0" smtClean="0"/>
              <a:t>-homicide, </a:t>
            </a:r>
            <a:r>
              <a:rPr lang="en-IE" dirty="0"/>
              <a:t>does it have to be true that some abortions are not examples of </a:t>
            </a:r>
            <a:r>
              <a:rPr lang="en-IE" dirty="0" smtClean="0"/>
              <a:t>homicide? [Y   N] </a:t>
            </a:r>
            <a:endParaRPr lang="en-US" dirty="0"/>
          </a:p>
          <a:p>
            <a:endParaRPr lang="en-US" dirty="0"/>
          </a:p>
        </p:txBody>
      </p:sp>
    </p:spTree>
    <p:extLst>
      <p:ext uri="{BB962C8B-B14F-4D97-AF65-F5344CB8AC3E}">
        <p14:creationId xmlns:p14="http://schemas.microsoft.com/office/powerpoint/2010/main" val="29276094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IE" dirty="0"/>
              <a:t>The answer to all three questions is ‘Yes</a:t>
            </a:r>
            <a:r>
              <a:rPr lang="en-IE" dirty="0" smtClean="0"/>
              <a:t>’</a:t>
            </a:r>
            <a:r>
              <a:rPr lang="en-IE" dirty="0"/>
              <a:t>!</a:t>
            </a:r>
            <a:r>
              <a:rPr lang="en-IE" dirty="0" smtClean="0"/>
              <a:t> </a:t>
            </a:r>
          </a:p>
          <a:p>
            <a:r>
              <a:rPr lang="en-IE" dirty="0" smtClean="0"/>
              <a:t>A</a:t>
            </a:r>
            <a:r>
              <a:rPr lang="en-IE" dirty="0"/>
              <a:t>, B, and C all exhibit </a:t>
            </a:r>
            <a:r>
              <a:rPr lang="en-IE" i="1" dirty="0"/>
              <a:t>exactly the same</a:t>
            </a:r>
            <a:r>
              <a:rPr lang="en-IE" dirty="0"/>
              <a:t> logically </a:t>
            </a:r>
            <a:r>
              <a:rPr lang="en-IE" dirty="0" smtClean="0"/>
              <a:t>valid structure </a:t>
            </a:r>
            <a:endParaRPr lang="en-IE" dirty="0"/>
          </a:p>
          <a:p>
            <a:r>
              <a:rPr lang="en-IE" dirty="0" smtClean="0"/>
              <a:t>[If you saw this and got all the answers correct, well done!]</a:t>
            </a:r>
          </a:p>
        </p:txBody>
      </p:sp>
    </p:spTree>
    <p:extLst>
      <p:ext uri="{BB962C8B-B14F-4D97-AF65-F5344CB8AC3E}">
        <p14:creationId xmlns:p14="http://schemas.microsoft.com/office/powerpoint/2010/main" val="29097468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IE" dirty="0"/>
              <a:t>A is relatively easy to </a:t>
            </a:r>
            <a:r>
              <a:rPr lang="en-IE" dirty="0" smtClean="0"/>
              <a:t>grasp</a:t>
            </a:r>
            <a:endParaRPr lang="en-IE" dirty="0"/>
          </a:p>
          <a:p>
            <a:r>
              <a:rPr lang="en-IE" dirty="0" smtClean="0"/>
              <a:t>B</a:t>
            </a:r>
            <a:r>
              <a:rPr lang="en-IE" dirty="0"/>
              <a:t>, though exhibiting the same logical structure as A, has a slightly more complex semantic content and that inhibits our ability to see through to the pattern </a:t>
            </a:r>
            <a:r>
              <a:rPr lang="en-IE" dirty="0" smtClean="0"/>
              <a:t>underneath</a:t>
            </a:r>
            <a:endParaRPr lang="en-IE" dirty="0"/>
          </a:p>
          <a:p>
            <a:r>
              <a:rPr lang="en-IE" dirty="0" smtClean="0"/>
              <a:t>C </a:t>
            </a:r>
            <a:r>
              <a:rPr lang="en-IE" dirty="0"/>
              <a:t>again has the same structure as A and B but the topic is both emotionally charged in a way that the topics of A and B are not and the three negatives tend to reduce comprehension drastically so that, unless one can penetrate to the logical structure underneath, one is likely to be unable to answer the question correctly</a:t>
            </a:r>
          </a:p>
          <a:p>
            <a:endParaRPr lang="en-US" dirty="0"/>
          </a:p>
        </p:txBody>
      </p:sp>
    </p:spTree>
    <p:extLst>
      <p:ext uri="{BB962C8B-B14F-4D97-AF65-F5344CB8AC3E}">
        <p14:creationId xmlns:p14="http://schemas.microsoft.com/office/powerpoint/2010/main" val="4620155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IE" dirty="0"/>
              <a:t>[For those who like to know such things, what we have here is the rule of contradiction on the square of opposition] </a:t>
            </a:r>
            <a:endParaRPr lang="en-US" dirty="0"/>
          </a:p>
          <a:p>
            <a:endParaRPr lang="en-US" dirty="0"/>
          </a:p>
        </p:txBody>
      </p:sp>
    </p:spTree>
    <p:extLst>
      <p:ext uri="{BB962C8B-B14F-4D97-AF65-F5344CB8AC3E}">
        <p14:creationId xmlns:p14="http://schemas.microsoft.com/office/powerpoint/2010/main" val="20001285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Reading Material</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following list of books is provided so that you may find some complementary material on the topics dealt with in this course</a:t>
            </a:r>
          </a:p>
          <a:p>
            <a:r>
              <a:rPr lang="en-US" dirty="0" smtClean="0"/>
              <a:t>Some of the books are quite old (logic doesn’t really change all that much!) and some are more recent</a:t>
            </a:r>
          </a:p>
          <a:p>
            <a:r>
              <a:rPr lang="en-US" dirty="0" smtClean="0"/>
              <a:t>Some treat of issues not covered in this course—I include these books for the intellectually adventurous</a:t>
            </a:r>
            <a:endParaRPr lang="en-US" dirty="0"/>
          </a:p>
        </p:txBody>
      </p:sp>
    </p:spTree>
    <p:extLst>
      <p:ext uri="{BB962C8B-B14F-4D97-AF65-F5344CB8AC3E}">
        <p14:creationId xmlns:p14="http://schemas.microsoft.com/office/powerpoint/2010/main" val="26618481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In some cases, you may find differences between what you find in these books and what appears in this course</a:t>
            </a:r>
          </a:p>
          <a:p>
            <a:r>
              <a:rPr lang="en-US" dirty="0" smtClean="0"/>
              <a:t>This is sometimes merely a matter of style, sometimes a difference in treatment (as between, say, whether immediate inference is always to be judged from the aspect of validity or sometimes merely mechanically)</a:t>
            </a:r>
          </a:p>
          <a:p>
            <a:r>
              <a:rPr lang="en-US" dirty="0" smtClean="0"/>
              <a:t>If the former sentence means nothing to you, don’t worry. All will soon become clear—or, at least, clearer</a:t>
            </a:r>
            <a:endParaRPr lang="en-US" dirty="0"/>
          </a:p>
        </p:txBody>
      </p:sp>
    </p:spTree>
    <p:extLst>
      <p:ext uri="{BB962C8B-B14F-4D97-AF65-F5344CB8AC3E}">
        <p14:creationId xmlns:p14="http://schemas.microsoft.com/office/powerpoint/2010/main" val="23033107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2259</Words>
  <Application>Microsoft Macintosh PowerPoint</Application>
  <PresentationFormat>On-screen Show (4:3)</PresentationFormat>
  <Paragraphs>164</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Civic</vt:lpstr>
      <vt:lpstr>Logic</vt:lpstr>
      <vt:lpstr>Introduction</vt:lpstr>
      <vt:lpstr>Logic and Critical thinking</vt:lpstr>
      <vt:lpstr>A Little Test</vt:lpstr>
      <vt:lpstr>Answers</vt:lpstr>
      <vt:lpstr>PowerPoint Presentation</vt:lpstr>
      <vt:lpstr>PowerPoint Presentation</vt:lpstr>
      <vt:lpstr>Some Reading Material</vt:lpstr>
      <vt:lpstr>PowerPoint Presentation</vt:lpstr>
      <vt:lpstr>PowerPoint Presentation</vt:lpstr>
      <vt:lpstr>PowerPoint Presentation</vt:lpstr>
      <vt:lpstr>Select Booklist</vt:lpstr>
      <vt:lpstr>PowerPoint Presentation</vt:lpstr>
      <vt:lpstr>Books on Informal Logic and Reasoning</vt:lpstr>
      <vt:lpstr>PowerPoint Presentation</vt:lpstr>
      <vt:lpstr>Books to stretch your mind</vt:lpstr>
      <vt:lpstr>PowerPoint Presentation</vt:lpstr>
      <vt:lpstr>PowerPoint Presentation</vt:lpstr>
      <vt:lpstr>Language &amp; Truth</vt:lpstr>
      <vt:lpstr>Second Division of Language</vt:lpstr>
      <vt:lpstr>Aristotle and Locke</vt:lpstr>
      <vt:lpstr>Who needs logic?</vt:lpstr>
      <vt:lpstr>PowerPoint Presentation</vt:lpstr>
      <vt:lpstr>PowerPoint Presentation</vt:lpstr>
      <vt:lpstr>Inference—the heart of logic</vt:lpstr>
      <vt:lpstr>Formal and Informal Argumentation</vt:lpstr>
      <vt:lpstr>PowerPoint Presentation</vt:lpstr>
      <vt:lpstr>Form vs Content</vt:lpstr>
      <vt:lpstr>Practice or Theory?</vt:lpstr>
      <vt:lpstr>Practice or Theory? (cont’d)</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Logic</dc:title>
  <dc:creator>Gerard Casey</dc:creator>
  <cp:lastModifiedBy>Gerard Casey</cp:lastModifiedBy>
  <cp:revision>1</cp:revision>
  <dcterms:created xsi:type="dcterms:W3CDTF">2012-09-24T19:27:59Z</dcterms:created>
  <dcterms:modified xsi:type="dcterms:W3CDTF">2012-09-24T19:28:38Z</dcterms:modified>
</cp:coreProperties>
</file>