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67" r:id="rId9"/>
    <p:sldId id="274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458" autoAdjust="0"/>
  </p:normalViewPr>
  <p:slideViewPr>
    <p:cSldViewPr>
      <p:cViewPr varScale="1">
        <p:scale>
          <a:sx n="71" d="100"/>
          <a:sy n="71" d="100"/>
        </p:scale>
        <p:origin x="-19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E7A8F91-2948-4E56-8746-F310E119DF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51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512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13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7D9E38-7661-421E-A712-403F987CCA9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47237-D9AE-47B2-AFBF-C9DEA79B16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6A8AA-D00D-4F1A-9138-B0B677B95E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B045096-70EC-42B3-BD73-0DFAB5B2F7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6B2B1B1-EC54-44FA-98F6-0E81825F22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AF48D-CAC0-40E5-852B-17F5677108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B9820-F68F-4973-B598-7EAFAFA982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52332-3360-4D8A-B39E-CBFED36056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7F53E-C138-4CAE-B326-2B5A76449A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DDA3A-E2C6-4C61-AE96-A76A65DC6E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442FC-8D8F-4D34-8694-13F5F5E75C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426B3-1B8E-47E1-A4A3-70E47AE23C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9A302-BA90-4EDD-9444-18B6F1F37B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9318275-8811-495E-A08A-B4F973DDF6B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Western Civilization since 1500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38: World War II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Mediterranean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Africa</a:t>
            </a:r>
          </a:p>
          <a:p>
            <a:pPr lvl="1"/>
            <a:r>
              <a:rPr lang="en-US" dirty="0" err="1" smtClean="0"/>
              <a:t>Afrika</a:t>
            </a:r>
            <a:r>
              <a:rPr lang="en-US" dirty="0" smtClean="0"/>
              <a:t> </a:t>
            </a:r>
            <a:r>
              <a:rPr lang="en-US" dirty="0" err="1" smtClean="0"/>
              <a:t>Korps</a:t>
            </a:r>
            <a:endParaRPr lang="en-US" dirty="0" smtClean="0"/>
          </a:p>
          <a:p>
            <a:pPr lvl="1"/>
            <a:r>
              <a:rPr lang="en-US" dirty="0" smtClean="0"/>
              <a:t>Battle of El Alamein</a:t>
            </a:r>
          </a:p>
          <a:p>
            <a:pPr lvl="1"/>
            <a:r>
              <a:rPr lang="en-US" dirty="0" err="1" smtClean="0"/>
              <a:t>U.S.</a:t>
            </a:r>
            <a:r>
              <a:rPr lang="en-US" dirty="0" err="1" smtClean="0">
                <a:sym typeface="Wingdings" pitchFamily="2" charset="2"/>
              </a:rPr>
              <a:t>GermansUK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Italy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“Soft underbelly”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Sicilymainland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Italian government switches sides</a:t>
            </a:r>
            <a:endParaRPr lang="en-US" dirty="0"/>
          </a:p>
        </p:txBody>
      </p:sp>
      <p:pic>
        <p:nvPicPr>
          <p:cNvPr id="5" name="Content Placeholder 4" descr="Invasion-of-Italy-194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57219"/>
            <a:ext cx="4038600" cy="31817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6/6/1944—D-Day</a:t>
            </a:r>
          </a:p>
          <a:p>
            <a:pPr lvl="1"/>
            <a:r>
              <a:rPr lang="en-US" dirty="0" smtClean="0"/>
              <a:t>Operation Overlord</a:t>
            </a:r>
          </a:p>
          <a:p>
            <a:pPr lvl="1"/>
            <a:r>
              <a:rPr lang="en-US" dirty="0" smtClean="0"/>
              <a:t>Normandy invasion</a:t>
            </a:r>
          </a:p>
          <a:p>
            <a:r>
              <a:rPr lang="en-US" dirty="0" smtClean="0"/>
              <a:t>Germans retreat on all fronts</a:t>
            </a:r>
          </a:p>
          <a:p>
            <a:r>
              <a:rPr lang="en-US" dirty="0" smtClean="0"/>
              <a:t>Hitler refuses to negotiate</a:t>
            </a:r>
          </a:p>
          <a:p>
            <a:r>
              <a:rPr lang="en-US" dirty="0" smtClean="0"/>
              <a:t>Race to Berlin</a:t>
            </a:r>
          </a:p>
          <a:p>
            <a:r>
              <a:rPr lang="en-US" dirty="0" smtClean="0"/>
              <a:t>5/8/1945—V-E Day</a:t>
            </a:r>
            <a:endParaRPr lang="en-US" dirty="0"/>
          </a:p>
        </p:txBody>
      </p:sp>
      <p:pic>
        <p:nvPicPr>
          <p:cNvPr id="5" name="Content Placeholder 4" descr="VE_DAY_Piccadily_194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828800"/>
            <a:ext cx="4560876" cy="3124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Asian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Early Japanese gains</a:t>
            </a:r>
          </a:p>
          <a:p>
            <a:r>
              <a:rPr lang="en-US" dirty="0" smtClean="0"/>
              <a:t>Coral Sea and Midway</a:t>
            </a:r>
          </a:p>
          <a:p>
            <a:r>
              <a:rPr lang="en-US" dirty="0" smtClean="0"/>
              <a:t>Island hopping</a:t>
            </a:r>
          </a:p>
          <a:p>
            <a:r>
              <a:rPr lang="en-US" dirty="0" smtClean="0"/>
              <a:t>1945—Philippines</a:t>
            </a:r>
          </a:p>
          <a:p>
            <a:r>
              <a:rPr lang="en-US" dirty="0" smtClean="0"/>
              <a:t>Atomic bomb: Hiroshima, Nagasaki</a:t>
            </a:r>
          </a:p>
          <a:p>
            <a:r>
              <a:rPr lang="en-US" dirty="0" smtClean="0"/>
              <a:t>8/14/1945—V-J Day</a:t>
            </a:r>
            <a:endParaRPr lang="en-US" dirty="0"/>
          </a:p>
        </p:txBody>
      </p:sp>
      <p:pic>
        <p:nvPicPr>
          <p:cNvPr id="5" name="Content Placeholder 4" descr="Battle-of-Midwa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94792"/>
            <a:ext cx="4038600" cy="310661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Conquest of Poland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9/1/1939—German invasion</a:t>
            </a:r>
          </a:p>
          <a:p>
            <a:r>
              <a:rPr lang="en-US" i="1" dirty="0" smtClean="0"/>
              <a:t>Blitzkrieg</a:t>
            </a:r>
            <a:endParaRPr lang="en-US" dirty="0" smtClean="0"/>
          </a:p>
          <a:p>
            <a:r>
              <a:rPr lang="en-US" dirty="0" smtClean="0"/>
              <a:t>9/17/1939—Soviet invasion</a:t>
            </a:r>
          </a:p>
          <a:p>
            <a:r>
              <a:rPr lang="en-US" dirty="0" smtClean="0"/>
              <a:t>Secret provisions of Molotov-Ribbentrop</a:t>
            </a:r>
          </a:p>
          <a:p>
            <a:r>
              <a:rPr lang="en-US" dirty="0" smtClean="0"/>
              <a:t>10/6/1939—campaign ends</a:t>
            </a:r>
            <a:endParaRPr lang="en-US" dirty="0"/>
          </a:p>
        </p:txBody>
      </p:sp>
      <p:pic>
        <p:nvPicPr>
          <p:cNvPr id="5" name="Content Placeholder 4" descr="Poland-193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43908"/>
            <a:ext cx="4038600" cy="320838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Winter, 1939-1940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“Winter War”</a:t>
            </a:r>
          </a:p>
          <a:p>
            <a:pPr lvl="1"/>
            <a:r>
              <a:rPr lang="en-US" dirty="0" smtClean="0"/>
              <a:t>Soviets occupy Baltic states</a:t>
            </a:r>
          </a:p>
          <a:p>
            <a:pPr lvl="1"/>
            <a:r>
              <a:rPr lang="en-US" dirty="0" smtClean="0"/>
              <a:t>Costly invasion of Finland</a:t>
            </a:r>
          </a:p>
          <a:p>
            <a:r>
              <a:rPr lang="en-US" dirty="0" smtClean="0"/>
              <a:t>“Phony War”</a:t>
            </a:r>
          </a:p>
          <a:p>
            <a:pPr lvl="1"/>
            <a:r>
              <a:rPr lang="en-US" dirty="0" smtClean="0"/>
              <a:t>Britain and France idle</a:t>
            </a:r>
          </a:p>
          <a:p>
            <a:pPr lvl="1"/>
            <a:r>
              <a:rPr lang="en-US" dirty="0" smtClean="0"/>
              <a:t>Maginot Line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Sitzkrieg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5" name="Content Placeholder 4" descr="Hitlerwarn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31435" y="1600200"/>
            <a:ext cx="3072130" cy="4495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1940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April—Germany invades Denmark, Norway</a:t>
            </a:r>
          </a:p>
          <a:p>
            <a:r>
              <a:rPr lang="en-US" dirty="0" smtClean="0"/>
              <a:t>May—Germany invades Low Countries, France</a:t>
            </a:r>
          </a:p>
          <a:p>
            <a:pPr lvl="1"/>
            <a:r>
              <a:rPr lang="en-US" dirty="0" smtClean="0"/>
              <a:t>Fooled French</a:t>
            </a:r>
          </a:p>
          <a:p>
            <a:pPr lvl="1"/>
            <a:r>
              <a:rPr lang="en-US" dirty="0" smtClean="0"/>
              <a:t>Dunkirk evacuation</a:t>
            </a:r>
          </a:p>
          <a:p>
            <a:r>
              <a:rPr lang="en-US" dirty="0" smtClean="0"/>
              <a:t>June—Italy enters</a:t>
            </a:r>
            <a:endParaRPr lang="en-US" dirty="0"/>
          </a:p>
        </p:txBody>
      </p:sp>
      <p:pic>
        <p:nvPicPr>
          <p:cNvPr id="5" name="Content Placeholder 4" descr="DUNKIRK194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828800"/>
            <a:ext cx="3048000" cy="40024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1940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June—France surrenders</a:t>
            </a:r>
          </a:p>
          <a:p>
            <a:pPr lvl="1"/>
            <a:r>
              <a:rPr lang="en-US" dirty="0" smtClean="0"/>
              <a:t>Rump Vichy state</a:t>
            </a:r>
          </a:p>
          <a:p>
            <a:pPr lvl="1"/>
            <a:r>
              <a:rPr lang="en-US" dirty="0" smtClean="0"/>
              <a:t>“Free French” government in exile</a:t>
            </a:r>
          </a:p>
          <a:p>
            <a:r>
              <a:rPr lang="en-US" dirty="0" smtClean="0"/>
              <a:t>Summer/Fall—Battle of Britain</a:t>
            </a:r>
          </a:p>
          <a:p>
            <a:pPr lvl="1"/>
            <a:r>
              <a:rPr lang="en-US" dirty="0" smtClean="0"/>
              <a:t>Operation </a:t>
            </a:r>
            <a:r>
              <a:rPr lang="en-US" dirty="0" err="1" smtClean="0"/>
              <a:t>Sealion</a:t>
            </a:r>
            <a:endParaRPr lang="en-US" dirty="0" smtClean="0"/>
          </a:p>
          <a:p>
            <a:pPr lvl="1"/>
            <a:r>
              <a:rPr lang="en-US" dirty="0" smtClean="0"/>
              <a:t>“The Blitz”</a:t>
            </a:r>
            <a:endParaRPr lang="en-US" dirty="0"/>
          </a:p>
        </p:txBody>
      </p:sp>
      <p:pic>
        <p:nvPicPr>
          <p:cNvPr id="5" name="Content Placeholder 4" descr="Stpaulsblitz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2999" y="2057400"/>
            <a:ext cx="3919247" cy="3124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1941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Mussolini in Greece</a:t>
            </a:r>
          </a:p>
          <a:p>
            <a:r>
              <a:rPr lang="en-US" dirty="0" smtClean="0"/>
              <a:t>April—Germany advances</a:t>
            </a:r>
          </a:p>
          <a:p>
            <a:pPr lvl="1"/>
            <a:r>
              <a:rPr lang="en-US" dirty="0" smtClean="0"/>
              <a:t>Yugoslavia</a:t>
            </a:r>
          </a:p>
          <a:p>
            <a:pPr lvl="1"/>
            <a:r>
              <a:rPr lang="en-US" dirty="0" smtClean="0"/>
              <a:t>Greece</a:t>
            </a:r>
          </a:p>
          <a:p>
            <a:pPr lvl="1"/>
            <a:r>
              <a:rPr lang="en-US" dirty="0" smtClean="0"/>
              <a:t>Crete</a:t>
            </a:r>
          </a:p>
          <a:p>
            <a:r>
              <a:rPr lang="en-US" dirty="0" smtClean="0"/>
              <a:t>Oil fields, food supplies</a:t>
            </a:r>
          </a:p>
        </p:txBody>
      </p:sp>
      <p:pic>
        <p:nvPicPr>
          <p:cNvPr id="5" name="Content Placeholder 4" descr="Battle-of-Cret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057400"/>
            <a:ext cx="4038600" cy="25102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Barbarossa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6/22/1941—Germany invades Russia</a:t>
            </a:r>
          </a:p>
          <a:p>
            <a:pPr lvl="1"/>
            <a:r>
              <a:rPr lang="en-US" dirty="0" smtClean="0"/>
              <a:t>Goal: Archangel-Astrakhan line</a:t>
            </a:r>
          </a:p>
          <a:p>
            <a:pPr lvl="1"/>
            <a:r>
              <a:rPr lang="en-US" dirty="0" smtClean="0"/>
              <a:t>Stalin surprised</a:t>
            </a:r>
          </a:p>
          <a:p>
            <a:r>
              <a:rPr lang="en-US" dirty="0" smtClean="0"/>
              <a:t>Rapid advance</a:t>
            </a:r>
          </a:p>
          <a:p>
            <a:r>
              <a:rPr lang="en-US" dirty="0" smtClean="0"/>
              <a:t>Lost six weeks for oil</a:t>
            </a:r>
          </a:p>
          <a:p>
            <a:r>
              <a:rPr lang="en-US" dirty="0" smtClean="0"/>
              <a:t>Moscow in winter</a:t>
            </a:r>
            <a:endParaRPr lang="en-US" dirty="0"/>
          </a:p>
        </p:txBody>
      </p:sp>
      <p:pic>
        <p:nvPicPr>
          <p:cNvPr id="5" name="Content Placeholder 4" descr="Eastern_Front_1941-06_to_1941-09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00743"/>
            <a:ext cx="4038600" cy="30947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Asian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Japanese occupation of Manchuria (1931)</a:t>
            </a:r>
          </a:p>
          <a:p>
            <a:r>
              <a:rPr lang="en-US" dirty="0" smtClean="0"/>
              <a:t>1937—Marco Polo Bridge Incident</a:t>
            </a:r>
          </a:p>
          <a:p>
            <a:r>
              <a:rPr lang="en-US" dirty="0" smtClean="0"/>
              <a:t>Occupation of major Chinese cities</a:t>
            </a:r>
          </a:p>
          <a:p>
            <a:r>
              <a:rPr lang="en-US" dirty="0" smtClean="0"/>
              <a:t>U.S. sanctions</a:t>
            </a:r>
          </a:p>
          <a:p>
            <a:r>
              <a:rPr lang="en-US" dirty="0" smtClean="0"/>
              <a:t>1940—Tripartite Pact</a:t>
            </a:r>
          </a:p>
          <a:p>
            <a:r>
              <a:rPr lang="en-US" dirty="0" smtClean="0"/>
              <a:t>12/7/1941—Pearl Harbor</a:t>
            </a:r>
            <a:endParaRPr lang="en-US" dirty="0"/>
          </a:p>
        </p:txBody>
      </p:sp>
      <p:pic>
        <p:nvPicPr>
          <p:cNvPr id="5" name="Content Placeholder 4" descr="Marco-Polo-Bridge-Inciden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96761"/>
            <a:ext cx="4038600" cy="330267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Eastern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Stalin and the West</a:t>
            </a:r>
          </a:p>
          <a:p>
            <a:pPr lvl="1"/>
            <a:r>
              <a:rPr lang="en-US" dirty="0" smtClean="0"/>
              <a:t>Kept afloat by aid</a:t>
            </a:r>
          </a:p>
          <a:p>
            <a:pPr lvl="1"/>
            <a:r>
              <a:rPr lang="en-US" dirty="0" smtClean="0"/>
              <a:t>Demanded 2</a:t>
            </a:r>
            <a:r>
              <a:rPr lang="en-US" baseline="30000" dirty="0" smtClean="0"/>
              <a:t>nd</a:t>
            </a:r>
            <a:r>
              <a:rPr lang="en-US" dirty="0" smtClean="0"/>
              <a:t> front</a:t>
            </a:r>
          </a:p>
          <a:p>
            <a:pPr lvl="1"/>
            <a:r>
              <a:rPr lang="en-US" dirty="0" smtClean="0"/>
              <a:t>Demanded generous postwar settlement</a:t>
            </a:r>
          </a:p>
          <a:p>
            <a:r>
              <a:rPr lang="en-US" dirty="0" smtClean="0"/>
              <a:t>1942—Siege of Stalingrad</a:t>
            </a:r>
          </a:p>
          <a:p>
            <a:r>
              <a:rPr lang="en-US" dirty="0" smtClean="0"/>
              <a:t>1943—German retreat begins</a:t>
            </a:r>
            <a:endParaRPr lang="en-US" dirty="0"/>
          </a:p>
        </p:txBody>
      </p:sp>
      <p:pic>
        <p:nvPicPr>
          <p:cNvPr id="5" name="Content Placeholder 4" descr="Stalingra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199" y="1981200"/>
            <a:ext cx="4770783" cy="2743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2723</TotalTime>
  <Words>245</Words>
  <Application>Microsoft Office PowerPoint</Application>
  <PresentationFormat>On-screen Show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Mountain Top</vt:lpstr>
      <vt:lpstr>Western Civilization since 1500</vt:lpstr>
      <vt:lpstr>Conquest of Poland</vt:lpstr>
      <vt:lpstr>Winter, 1939-1940</vt:lpstr>
      <vt:lpstr>1940 Campaign</vt:lpstr>
      <vt:lpstr>1940 Campaign</vt:lpstr>
      <vt:lpstr>Spring 1941</vt:lpstr>
      <vt:lpstr>Operation Barbarossa</vt:lpstr>
      <vt:lpstr>Asian Theater</vt:lpstr>
      <vt:lpstr>Eastern Front</vt:lpstr>
      <vt:lpstr>Mediterranean Theater</vt:lpstr>
      <vt:lpstr>Endgame</vt:lpstr>
      <vt:lpstr>Asian Theater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Stuart England</dc:title>
  <dc:creator>jasonje</dc:creator>
  <cp:lastModifiedBy>Jason</cp:lastModifiedBy>
  <cp:revision>16</cp:revision>
  <dcterms:created xsi:type="dcterms:W3CDTF">2004-10-06T21:22:35Z</dcterms:created>
  <dcterms:modified xsi:type="dcterms:W3CDTF">2012-01-14T04:25:46Z</dcterms:modified>
</cp:coreProperties>
</file>