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2" r:id="rId5"/>
    <p:sldId id="305" r:id="rId6"/>
    <p:sldId id="303" r:id="rId7"/>
    <p:sldId id="30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Lecture 30: </a:t>
            </a:r>
            <a:r>
              <a:rPr lang="en-US" dirty="0" smtClean="0"/>
              <a:t>Current Issues in Conservatism </a:t>
            </a:r>
            <a:r>
              <a:rPr lang="en-US" smtClean="0"/>
              <a:t>and Libertarianism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Foreign Policy</a:t>
            </a:r>
          </a:p>
          <a:p>
            <a:endParaRPr lang="en-US" dirty="0" smtClean="0"/>
          </a:p>
          <a:p>
            <a:r>
              <a:rPr lang="en-US" dirty="0" smtClean="0"/>
              <a:t>Federalism &amp; devolution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Immigration</a:t>
            </a:r>
          </a:p>
          <a:p>
            <a:endParaRPr lang="en-US" dirty="0" smtClean="0"/>
          </a:p>
          <a:p>
            <a:r>
              <a:rPr lang="en-US" dirty="0" smtClean="0"/>
              <a:t>IP</a:t>
            </a:r>
          </a:p>
          <a:p>
            <a:endParaRPr lang="en-US" dirty="0" smtClean="0"/>
          </a:p>
          <a:p>
            <a:r>
              <a:rPr lang="en-US" dirty="0" smtClean="0"/>
              <a:t>Cultural commitments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Foreign Policy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Significance of Ron Paul campaigns + consistent </a:t>
            </a:r>
            <a:r>
              <a:rPr lang="en-US" dirty="0" err="1" smtClean="0"/>
              <a:t>paleo</a:t>
            </a:r>
            <a:r>
              <a:rPr lang="en-US" dirty="0" smtClean="0"/>
              <a:t> voices</a:t>
            </a:r>
          </a:p>
          <a:p>
            <a:endParaRPr lang="en-US" dirty="0" smtClean="0"/>
          </a:p>
          <a:p>
            <a:r>
              <a:rPr lang="en-US" dirty="0" smtClean="0"/>
              <a:t>Arguments over Middle East, Ukraine</a:t>
            </a:r>
            <a:endParaRPr lang="en-US" dirty="0" smtClean="0"/>
          </a:p>
        </p:txBody>
      </p:sp>
      <p:pic>
        <p:nvPicPr>
          <p:cNvPr id="5" name="Content Placeholder 4" descr="ron-paul-201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507535"/>
            <a:ext cx="4038600" cy="280336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Federalism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Devolution in Britain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Labour</a:t>
            </a:r>
            <a:endParaRPr lang="en-US" dirty="0" smtClean="0"/>
          </a:p>
          <a:p>
            <a:pPr lvl="1"/>
            <a:r>
              <a:rPr lang="en-US" dirty="0" smtClean="0"/>
              <a:t>SNP &amp; referendum</a:t>
            </a:r>
          </a:p>
          <a:p>
            <a:pPr lvl="1"/>
            <a:r>
              <a:rPr lang="en-US" dirty="0" smtClean="0"/>
              <a:t>Aftermath &amp; 2015 election</a:t>
            </a:r>
          </a:p>
          <a:p>
            <a:endParaRPr lang="en-US" dirty="0" smtClean="0"/>
          </a:p>
          <a:p>
            <a:r>
              <a:rPr lang="en-US" dirty="0" smtClean="0"/>
              <a:t>Nullification in USA</a:t>
            </a:r>
          </a:p>
          <a:p>
            <a:pPr lvl="1"/>
            <a:r>
              <a:rPr lang="en-US" dirty="0" smtClean="0"/>
              <a:t>Marijuana laws</a:t>
            </a:r>
          </a:p>
          <a:p>
            <a:pPr lvl="1"/>
            <a:r>
              <a:rPr lang="en-US" dirty="0" smtClean="0"/>
              <a:t>Gun rights</a:t>
            </a:r>
          </a:p>
          <a:p>
            <a:pPr lvl="1"/>
            <a:r>
              <a:rPr lang="en-US" dirty="0" smtClean="0"/>
              <a:t>NSA spying</a:t>
            </a:r>
          </a:p>
          <a:p>
            <a:pPr lvl="1"/>
            <a:r>
              <a:rPr lang="en-US" dirty="0" smtClean="0"/>
              <a:t>Tenth Amendment Center</a:t>
            </a:r>
            <a:endParaRPr lang="en-US" dirty="0"/>
          </a:p>
        </p:txBody>
      </p:sp>
      <p:pic>
        <p:nvPicPr>
          <p:cNvPr id="5" name="Content Placeholder 4" descr="david-camer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90981" y="1676400"/>
            <a:ext cx="3318471" cy="44196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Immigration</a:t>
            </a:r>
            <a:endParaRPr lang="en-US" dirty="0"/>
          </a:p>
        </p:txBody>
      </p:sp>
      <p:pic>
        <p:nvPicPr>
          <p:cNvPr id="5" name="Content Placeholder 4" descr="peter-brimelow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8566" y="1752600"/>
            <a:ext cx="3528634" cy="437871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Neocons</a:t>
            </a:r>
            <a:r>
              <a:rPr lang="en-US" dirty="0" smtClean="0"/>
              <a:t>: open borders</a:t>
            </a:r>
          </a:p>
          <a:p>
            <a:endParaRPr lang="en-US" dirty="0" smtClean="0"/>
          </a:p>
          <a:p>
            <a:r>
              <a:rPr lang="en-US" dirty="0" err="1" smtClean="0"/>
              <a:t>Paleos</a:t>
            </a:r>
            <a:r>
              <a:rPr lang="en-US" dirty="0" smtClean="0"/>
              <a:t> on restriction</a:t>
            </a:r>
          </a:p>
          <a:p>
            <a:pPr lvl="1"/>
            <a:r>
              <a:rPr lang="en-US" dirty="0" smtClean="0"/>
              <a:t>Chilton Williamson </a:t>
            </a:r>
            <a:endParaRPr lang="en-US" dirty="0" smtClean="0"/>
          </a:p>
          <a:p>
            <a:pPr lvl="1"/>
            <a:r>
              <a:rPr lang="en-US" dirty="0" err="1" smtClean="0"/>
              <a:t>Brimelow</a:t>
            </a:r>
            <a:r>
              <a:rPr lang="en-US" dirty="0" smtClean="0"/>
              <a:t>: </a:t>
            </a:r>
            <a:r>
              <a:rPr lang="en-US" i="1" dirty="0" smtClean="0"/>
              <a:t>Alien Nation</a:t>
            </a:r>
          </a:p>
          <a:p>
            <a:pPr lvl="1"/>
            <a:r>
              <a:rPr lang="en-US" dirty="0" smtClean="0"/>
              <a:t>Buchanan: </a:t>
            </a:r>
            <a:r>
              <a:rPr lang="en-US" i="1" dirty="0" smtClean="0"/>
              <a:t>State of </a:t>
            </a:r>
            <a:r>
              <a:rPr lang="en-US" i="1" dirty="0" smtClean="0"/>
              <a:t>Emergency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Libertarian divisions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Intellectual Property</a:t>
            </a:r>
            <a:endParaRPr lang="en-US" dirty="0"/>
          </a:p>
        </p:txBody>
      </p:sp>
      <p:pic>
        <p:nvPicPr>
          <p:cNvPr id="6" name="Content Placeholder 5" descr="stephan-kinsell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1996990"/>
            <a:ext cx="4038600" cy="3824457"/>
          </a:xfrm>
        </p:spPr>
      </p:pic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Most but not all libertarians </a:t>
            </a:r>
            <a:r>
              <a:rPr lang="en-US" smtClean="0"/>
              <a:t>pro-IP before 2000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Stephan </a:t>
            </a:r>
            <a:r>
              <a:rPr lang="en-US" dirty="0" err="1" smtClean="0"/>
              <a:t>Kinsella</a:t>
            </a:r>
            <a:r>
              <a:rPr lang="en-US" dirty="0" smtClean="0"/>
              <a:t>: </a:t>
            </a:r>
            <a:r>
              <a:rPr lang="en-US" i="1" dirty="0" smtClean="0"/>
              <a:t>Against Intellectual Property</a:t>
            </a:r>
            <a:endParaRPr lang="en-US" dirty="0" smtClean="0"/>
          </a:p>
          <a:p>
            <a:pPr lvl="1"/>
            <a:r>
              <a:rPr lang="en-US" dirty="0" smtClean="0"/>
              <a:t>IP inconsistent with libertarian theory of rights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Cultural Commitments</a:t>
            </a:r>
            <a:endParaRPr lang="en-US" dirty="0"/>
          </a:p>
        </p:txBody>
      </p:sp>
      <p:pic>
        <p:nvPicPr>
          <p:cNvPr id="5" name="Content Placeholder 4" descr="Daniel_Hann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28508" y="1646238"/>
            <a:ext cx="3677983" cy="4525962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religious faith necessary for conservatives?</a:t>
            </a:r>
          </a:p>
          <a:p>
            <a:endParaRPr lang="en-US" dirty="0" smtClean="0"/>
          </a:p>
          <a:p>
            <a:r>
              <a:rPr lang="en-US" dirty="0" smtClean="0"/>
              <a:t>Is the NAP enough for libertarians?</a:t>
            </a:r>
          </a:p>
          <a:p>
            <a:endParaRPr lang="en-US" dirty="0" smtClean="0"/>
          </a:p>
          <a:p>
            <a:r>
              <a:rPr lang="en-US" dirty="0" smtClean="0"/>
              <a:t>Are conservatism and libertarianism compatible? (</a:t>
            </a:r>
            <a:r>
              <a:rPr lang="en-US" dirty="0" err="1" smtClean="0"/>
              <a:t>Hannan</a:t>
            </a:r>
            <a:r>
              <a:rPr lang="en-US" dirty="0" smtClean="0"/>
              <a:t> on RP)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Conservatism has changed</a:t>
            </a:r>
          </a:p>
          <a:p>
            <a:pPr lvl="1"/>
            <a:r>
              <a:rPr lang="en-US" dirty="0" smtClean="0"/>
              <a:t>Reconciled to markets</a:t>
            </a:r>
          </a:p>
          <a:p>
            <a:pPr lvl="1"/>
            <a:r>
              <a:rPr lang="en-US" dirty="0" smtClean="0"/>
              <a:t>Reconciled to democracy</a:t>
            </a:r>
          </a:p>
          <a:p>
            <a:endParaRPr lang="en-US" dirty="0" smtClean="0"/>
          </a:p>
          <a:p>
            <a:r>
              <a:rPr lang="en-US" dirty="0" smtClean="0"/>
              <a:t>Classical liberalism survives in the conservative movement and in libertarianism</a:t>
            </a:r>
          </a:p>
          <a:p>
            <a:endParaRPr lang="en-US" dirty="0" smtClean="0"/>
          </a:p>
          <a:p>
            <a:r>
              <a:rPr lang="en-US" dirty="0" smtClean="0"/>
              <a:t>Plenty to argue about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16142</TotalTime>
  <Words>164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Lecture 30: Current Issues in Conservatism and Libertarianism</vt:lpstr>
      <vt:lpstr>Overview</vt:lpstr>
      <vt:lpstr>Foreign Policy</vt:lpstr>
      <vt:lpstr>Federalism</vt:lpstr>
      <vt:lpstr>Immigration</vt:lpstr>
      <vt:lpstr>Intellectual Property</vt:lpstr>
      <vt:lpstr>Cultural Commitments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59</cp:revision>
  <dcterms:created xsi:type="dcterms:W3CDTF">2015-03-09T21:20:29Z</dcterms:created>
  <dcterms:modified xsi:type="dcterms:W3CDTF">2015-05-25T18:53:09Z</dcterms:modified>
</cp:coreProperties>
</file>