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01" r:id="rId4"/>
    <p:sldId id="304" r:id="rId5"/>
    <p:sldId id="308" r:id="rId6"/>
    <p:sldId id="303" r:id="rId7"/>
    <p:sldId id="302" r:id="rId8"/>
    <p:sldId id="305" r:id="rId9"/>
    <p:sldId id="309" r:id="rId10"/>
    <p:sldId id="306" r:id="rId11"/>
    <p:sldId id="310" r:id="rId12"/>
    <p:sldId id="30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29: The Ron Paul </a:t>
            </a:r>
            <a:r>
              <a:rPr lang="en-US" smtClean="0"/>
              <a:t>Presidential Campaigns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Libertarianism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2012 </a:t>
            </a:r>
            <a:r>
              <a:rPr lang="en-US" dirty="0" smtClean="0"/>
              <a:t>Presidential Campaign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Financial crisis of 2008</a:t>
            </a:r>
          </a:p>
          <a:p>
            <a:endParaRPr lang="en-US" dirty="0" smtClean="0"/>
          </a:p>
          <a:p>
            <a:r>
              <a:rPr lang="en-US" dirty="0" err="1" smtClean="0"/>
              <a:t>Neoconservatism</a:t>
            </a:r>
            <a:r>
              <a:rPr lang="en-US" dirty="0" smtClean="0"/>
              <a:t> as culprit in foreign policy &amp; financial problems</a:t>
            </a:r>
          </a:p>
          <a:p>
            <a:endParaRPr lang="en-US" dirty="0" smtClean="0"/>
          </a:p>
          <a:p>
            <a:r>
              <a:rPr lang="en-US" dirty="0" smtClean="0"/>
              <a:t>McConnell on Paul’s antiwar stance</a:t>
            </a:r>
            <a:endParaRPr lang="en-US" dirty="0"/>
          </a:p>
        </p:txBody>
      </p:sp>
      <p:pic>
        <p:nvPicPr>
          <p:cNvPr id="5" name="Content Placeholder 4" descr="ron-paul-201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507535"/>
            <a:ext cx="4038600" cy="2803367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2012 </a:t>
            </a:r>
            <a:r>
              <a:rPr lang="en-US" dirty="0" smtClean="0"/>
              <a:t>Presidential Campaign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Media response to early polling strength</a:t>
            </a:r>
          </a:p>
          <a:p>
            <a:endParaRPr lang="en-US" dirty="0" smtClean="0"/>
          </a:p>
          <a:p>
            <a:r>
              <a:rPr lang="en-US" dirty="0" smtClean="0"/>
              <a:t>GOP rule change to fix the national convention</a:t>
            </a:r>
          </a:p>
          <a:p>
            <a:endParaRPr lang="en-US" dirty="0" smtClean="0"/>
          </a:p>
          <a:p>
            <a:r>
              <a:rPr lang="en-US" dirty="0" smtClean="0"/>
              <a:t>Retirement from Congress in 2013, new launches</a:t>
            </a:r>
            <a:endParaRPr lang="en-US" dirty="0"/>
          </a:p>
        </p:txBody>
      </p:sp>
      <p:pic>
        <p:nvPicPr>
          <p:cNvPr id="5" name="Content Placeholder 4" descr="ron-paul-201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507535"/>
            <a:ext cx="4038600" cy="2803367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Changed GOP conversation on foreign policy</a:t>
            </a:r>
          </a:p>
          <a:p>
            <a:endParaRPr lang="en-US" dirty="0" smtClean="0"/>
          </a:p>
          <a:p>
            <a:r>
              <a:rPr lang="en-US" dirty="0" smtClean="0"/>
              <a:t>Made monetary policy a live issue</a:t>
            </a:r>
          </a:p>
          <a:p>
            <a:endParaRPr lang="en-US" dirty="0" smtClean="0"/>
          </a:p>
          <a:p>
            <a:r>
              <a:rPr lang="en-US" dirty="0" smtClean="0"/>
              <a:t>Launched “liberty movement”: activism, new candidates (e.g., Justin </a:t>
            </a:r>
            <a:r>
              <a:rPr lang="en-US" dirty="0" err="1" smtClean="0"/>
              <a:t>Amash</a:t>
            </a:r>
            <a:r>
              <a:rPr lang="en-US" smtClean="0"/>
              <a:t>)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Early Career</a:t>
            </a:r>
          </a:p>
          <a:p>
            <a:endParaRPr lang="en-US" dirty="0" smtClean="0"/>
          </a:p>
          <a:p>
            <a:r>
              <a:rPr lang="en-US" dirty="0" smtClean="0"/>
              <a:t>LP Candidacy and “Wilderness” Years</a:t>
            </a:r>
          </a:p>
          <a:p>
            <a:endParaRPr lang="en-US" dirty="0" smtClean="0"/>
          </a:p>
          <a:p>
            <a:r>
              <a:rPr lang="en-US" dirty="0" smtClean="0"/>
              <a:t>2008 Presidential Campaign</a:t>
            </a:r>
          </a:p>
          <a:p>
            <a:endParaRPr lang="en-US" dirty="0" smtClean="0"/>
          </a:p>
          <a:p>
            <a:r>
              <a:rPr lang="en-US" dirty="0" smtClean="0"/>
              <a:t>2012 Presidential Campaign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Ron Paul (b. 1935)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M.D. from Duke (1961)</a:t>
            </a:r>
          </a:p>
          <a:p>
            <a:endParaRPr lang="en-US" dirty="0" smtClean="0"/>
          </a:p>
          <a:p>
            <a:r>
              <a:rPr lang="en-US" dirty="0" smtClean="0"/>
              <a:t>Flight surgeon in USAF, 1963-1965</a:t>
            </a:r>
          </a:p>
          <a:p>
            <a:endParaRPr lang="en-US" dirty="0" smtClean="0"/>
          </a:p>
          <a:p>
            <a:r>
              <a:rPr lang="en-US" dirty="0" smtClean="0"/>
              <a:t>National Air Guard, 1965-1968</a:t>
            </a:r>
          </a:p>
          <a:p>
            <a:endParaRPr lang="en-US" dirty="0" smtClean="0"/>
          </a:p>
          <a:p>
            <a:r>
              <a:rPr lang="en-US" dirty="0" smtClean="0"/>
              <a:t>OB/GYN practice</a:t>
            </a:r>
            <a:endParaRPr lang="en-US" dirty="0"/>
          </a:p>
        </p:txBody>
      </p:sp>
      <p:pic>
        <p:nvPicPr>
          <p:cNvPr id="5" name="Content Placeholder 4" descr="ron-paul-young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15387" y="1752600"/>
            <a:ext cx="3114213" cy="432711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Entry into Politics</a:t>
            </a:r>
            <a:endParaRPr lang="en-US" dirty="0"/>
          </a:p>
        </p:txBody>
      </p:sp>
      <p:pic>
        <p:nvPicPr>
          <p:cNvPr id="5" name="Content Placeholder 4" descr="Ron-Paul-Militar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29200" y="1713106"/>
            <a:ext cx="3326484" cy="4459094"/>
          </a:xfrm>
        </p:spPr>
      </p:pic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Read classical liberals &amp; Austrians in the 1960s</a:t>
            </a:r>
          </a:p>
          <a:p>
            <a:endParaRPr lang="en-US" dirty="0" smtClean="0"/>
          </a:p>
          <a:p>
            <a:r>
              <a:rPr lang="en-US" dirty="0" smtClean="0"/>
              <a:t>Nixon’s “closing the gold window” motivated first congressional run</a:t>
            </a:r>
          </a:p>
          <a:p>
            <a:endParaRPr lang="en-US" dirty="0" smtClean="0"/>
          </a:p>
          <a:p>
            <a:r>
              <a:rPr lang="en-US" dirty="0" smtClean="0"/>
              <a:t>Lost in 1974, won and lost in 1976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Entry into Politics</a:t>
            </a:r>
            <a:endParaRPr lang="en-US" dirty="0"/>
          </a:p>
        </p:txBody>
      </p:sp>
      <p:pic>
        <p:nvPicPr>
          <p:cNvPr id="5" name="Content Placeholder 4" descr="Ron-Paul-Militar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29200" y="1713106"/>
            <a:ext cx="3326484" cy="4459094"/>
          </a:xfrm>
        </p:spPr>
      </p:pic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HoR</a:t>
            </a:r>
            <a:r>
              <a:rPr lang="en-US" dirty="0" smtClean="0"/>
              <a:t> 1979-1985</a:t>
            </a:r>
          </a:p>
          <a:p>
            <a:pPr lvl="1"/>
            <a:r>
              <a:rPr lang="en-US" dirty="0" smtClean="0"/>
              <a:t>Focus on banking</a:t>
            </a:r>
          </a:p>
          <a:p>
            <a:pPr lvl="1"/>
            <a:r>
              <a:rPr lang="en-US" dirty="0" smtClean="0"/>
              <a:t>Spoke against the draft</a:t>
            </a:r>
          </a:p>
          <a:p>
            <a:pPr lvl="1"/>
            <a:r>
              <a:rPr lang="en-US" dirty="0" smtClean="0"/>
              <a:t>Lost Senate primary run to Phil Gramm</a:t>
            </a:r>
          </a:p>
          <a:p>
            <a:endParaRPr lang="en-US" dirty="0" smtClean="0"/>
          </a:p>
          <a:p>
            <a:r>
              <a:rPr lang="en-US" dirty="0" smtClean="0"/>
              <a:t>Foundation for Rational Economics and Education</a:t>
            </a:r>
          </a:p>
          <a:p>
            <a:endParaRPr lang="en-US" dirty="0" smtClean="0"/>
          </a:p>
          <a:p>
            <a:r>
              <a:rPr lang="en-US" dirty="0" smtClean="0"/>
              <a:t>Citizens for a Sound Economy</a:t>
            </a:r>
          </a:p>
          <a:p>
            <a:endParaRPr lang="en-US" dirty="0" smtClean="0"/>
          </a:p>
          <a:p>
            <a:r>
              <a:rPr lang="en-US" dirty="0" smtClean="0"/>
              <a:t>Political and financial publishing, coin business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LP Candidacy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Left GOP in 1987</a:t>
            </a:r>
          </a:p>
          <a:p>
            <a:endParaRPr lang="en-US" dirty="0" smtClean="0"/>
          </a:p>
          <a:p>
            <a:r>
              <a:rPr lang="en-US" dirty="0" smtClean="0"/>
              <a:t>Beat Russell Means for LP presidential nomination in 1988</a:t>
            </a:r>
          </a:p>
          <a:p>
            <a:pPr lvl="1"/>
            <a:r>
              <a:rPr lang="en-US" dirty="0" smtClean="0"/>
              <a:t>Non-intervention</a:t>
            </a:r>
          </a:p>
          <a:p>
            <a:pPr lvl="1"/>
            <a:r>
              <a:rPr lang="en-US" dirty="0" smtClean="0"/>
              <a:t>Federalism on drugs</a:t>
            </a:r>
          </a:p>
          <a:p>
            <a:pPr lvl="1"/>
            <a:r>
              <a:rPr lang="en-US" dirty="0" smtClean="0"/>
              <a:t>Gold standard</a:t>
            </a:r>
          </a:p>
          <a:p>
            <a:pPr lvl="1"/>
            <a:r>
              <a:rPr lang="en-US" dirty="0" smtClean="0"/>
              <a:t>End the Fed</a:t>
            </a:r>
          </a:p>
          <a:p>
            <a:endParaRPr lang="en-US" dirty="0" smtClean="0"/>
          </a:p>
          <a:p>
            <a:r>
              <a:rPr lang="en-US" dirty="0" smtClean="0"/>
              <a:t>0.5% of popular vote (~430,000 votes)</a:t>
            </a:r>
            <a:endParaRPr lang="en-US" dirty="0"/>
          </a:p>
        </p:txBody>
      </p:sp>
      <p:pic>
        <p:nvPicPr>
          <p:cNvPr id="6" name="Content Placeholder 5" descr="ron-paul-1988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1752600"/>
            <a:ext cx="3853626" cy="40386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Predicting Crises</a:t>
            </a:r>
            <a:endParaRPr lang="en-US" dirty="0"/>
          </a:p>
        </p:txBody>
      </p:sp>
      <p:pic>
        <p:nvPicPr>
          <p:cNvPr id="5" name="Content Placeholder 4" descr="ron-paul-200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575119"/>
            <a:ext cx="4038600" cy="2668199"/>
          </a:xfrm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Returned to Congress in 1997</a:t>
            </a:r>
          </a:p>
          <a:p>
            <a:endParaRPr lang="en-US" dirty="0" smtClean="0"/>
          </a:p>
          <a:p>
            <a:r>
              <a:rPr lang="en-US" dirty="0" smtClean="0"/>
              <a:t>At odds with GOP leadership: “Dr. No”</a:t>
            </a:r>
          </a:p>
          <a:p>
            <a:endParaRPr lang="en-US" dirty="0" smtClean="0"/>
          </a:p>
          <a:p>
            <a:r>
              <a:rPr lang="en-US" dirty="0" smtClean="0"/>
              <a:t>Late 1990s warnings of blowback</a:t>
            </a:r>
          </a:p>
          <a:p>
            <a:endParaRPr lang="en-US" dirty="0" smtClean="0"/>
          </a:p>
          <a:p>
            <a:r>
              <a:rPr lang="en-US" dirty="0" smtClean="0"/>
              <a:t>2002 warning of housing bubble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2008 </a:t>
            </a:r>
            <a:r>
              <a:rPr lang="en-US" dirty="0" smtClean="0"/>
              <a:t>Presidential Campaign</a:t>
            </a:r>
            <a:endParaRPr lang="en-US" dirty="0"/>
          </a:p>
        </p:txBody>
      </p:sp>
      <p:pic>
        <p:nvPicPr>
          <p:cNvPr id="5" name="Content Placeholder 4" descr="ron-paul-rudy-giuliani-phot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544960"/>
            <a:ext cx="4038600" cy="2728518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GOP suffered in 2006 because of Iraq</a:t>
            </a:r>
          </a:p>
          <a:p>
            <a:endParaRPr lang="en-US" dirty="0" smtClean="0"/>
          </a:p>
          <a:p>
            <a:r>
              <a:rPr lang="en-US" dirty="0" smtClean="0"/>
              <a:t>Crowded GOP field</a:t>
            </a:r>
          </a:p>
          <a:p>
            <a:endParaRPr lang="en-US" dirty="0" smtClean="0"/>
          </a:p>
          <a:p>
            <a:r>
              <a:rPr lang="en-US" dirty="0" smtClean="0"/>
              <a:t>May 15, 2007: exchange with Giuliani</a:t>
            </a:r>
          </a:p>
          <a:p>
            <a:endParaRPr lang="en-US" dirty="0" smtClean="0"/>
          </a:p>
          <a:p>
            <a:r>
              <a:rPr lang="en-US" dirty="0" smtClean="0"/>
              <a:t>Response: grassroots vs. establishment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2008 </a:t>
            </a:r>
            <a:r>
              <a:rPr lang="en-US" dirty="0" smtClean="0"/>
              <a:t>Presidential Campaign</a:t>
            </a:r>
            <a:endParaRPr lang="en-US" dirty="0"/>
          </a:p>
        </p:txBody>
      </p:sp>
      <p:pic>
        <p:nvPicPr>
          <p:cNvPr id="5" name="Content Placeholder 4" descr="ron-paul-rudy-giuliani-phot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544960"/>
            <a:ext cx="4038600" cy="2728518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Moneybombs</a:t>
            </a:r>
            <a:r>
              <a:rPr lang="en-US" dirty="0" smtClean="0"/>
              <a:t>” on 11/5 and 12/16</a:t>
            </a:r>
          </a:p>
          <a:p>
            <a:endParaRPr lang="en-US" dirty="0" smtClean="0"/>
          </a:p>
          <a:p>
            <a:r>
              <a:rPr lang="en-US" dirty="0" smtClean="0"/>
              <a:t>“Meet the Press” interview, 12/23/07</a:t>
            </a:r>
          </a:p>
          <a:p>
            <a:endParaRPr lang="en-US" dirty="0" smtClean="0"/>
          </a:p>
          <a:p>
            <a:r>
              <a:rPr lang="en-US" dirty="0" smtClean="0"/>
              <a:t>Newsletter attacks</a:t>
            </a:r>
          </a:p>
          <a:p>
            <a:endParaRPr lang="en-US" dirty="0" smtClean="0"/>
          </a:p>
          <a:p>
            <a:r>
              <a:rPr lang="en-US" dirty="0" smtClean="0"/>
              <a:t>Rally for the Republic, 9/2008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16036</TotalTime>
  <Words>316</Words>
  <Application>Microsoft Office PowerPoint</Application>
  <PresentationFormat>On-screen Show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Foundry</vt:lpstr>
      <vt:lpstr>Lecture 29: The Ron Paul Presidential Campaigns</vt:lpstr>
      <vt:lpstr>Overview</vt:lpstr>
      <vt:lpstr>Ron Paul (b. 1935)</vt:lpstr>
      <vt:lpstr>Entry into Politics</vt:lpstr>
      <vt:lpstr>Entry into Politics</vt:lpstr>
      <vt:lpstr>LP Candidacy</vt:lpstr>
      <vt:lpstr>Predicting Crises</vt:lpstr>
      <vt:lpstr>2008 Presidential Campaign</vt:lpstr>
      <vt:lpstr>2008 Presidential Campaign</vt:lpstr>
      <vt:lpstr>2012 Presidential Campaign</vt:lpstr>
      <vt:lpstr>2012 Presidential Campaign</vt:lpstr>
      <vt:lpstr>Impact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57</cp:revision>
  <dcterms:created xsi:type="dcterms:W3CDTF">2015-03-09T21:20:29Z</dcterms:created>
  <dcterms:modified xsi:type="dcterms:W3CDTF">2015-05-25T16:13:07Z</dcterms:modified>
</cp:coreProperties>
</file>