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304" r:id="rId5"/>
    <p:sldId id="305" r:id="rId6"/>
    <p:sldId id="303" r:id="rId7"/>
    <p:sldId id="302" r:id="rId8"/>
    <p:sldId id="306" r:id="rId9"/>
    <p:sldId id="307" r:id="rId10"/>
    <p:sldId id="308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Lecture 28: </a:t>
            </a:r>
            <a:r>
              <a:rPr lang="en-US" dirty="0" smtClean="0"/>
              <a:t>The </a:t>
            </a:r>
            <a:r>
              <a:rPr lang="en-US" dirty="0" err="1" smtClean="0"/>
              <a:t>Paleos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 Buchanan (b. 1938)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 smtClean="0"/>
              <a:t>Right from the Beginning</a:t>
            </a:r>
            <a:r>
              <a:rPr lang="en-US" dirty="0" smtClean="0"/>
              <a:t> (1988)</a:t>
            </a:r>
          </a:p>
          <a:p>
            <a:endParaRPr lang="en-US" i="1" dirty="0" smtClean="0"/>
          </a:p>
          <a:p>
            <a:r>
              <a:rPr lang="en-US" i="1" dirty="0" smtClean="0"/>
              <a:t>A Republic, Not an Empire</a:t>
            </a:r>
            <a:r>
              <a:rPr lang="en-US" dirty="0" smtClean="0"/>
              <a:t> (1999)</a:t>
            </a:r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The Death of the West </a:t>
            </a:r>
            <a:r>
              <a:rPr lang="en-US" dirty="0" smtClean="0"/>
              <a:t>(2002)</a:t>
            </a:r>
          </a:p>
          <a:p>
            <a:endParaRPr lang="en-US" dirty="0" smtClean="0"/>
          </a:p>
          <a:p>
            <a:r>
              <a:rPr lang="en-US" i="1" dirty="0" smtClean="0"/>
              <a:t>Churchill, Hitler, and the Unnecessary War</a:t>
            </a:r>
            <a:r>
              <a:rPr lang="en-US" dirty="0" smtClean="0"/>
              <a:t> (2008)</a:t>
            </a:r>
          </a:p>
          <a:p>
            <a:endParaRPr lang="en-US" i="1" dirty="0" smtClean="0"/>
          </a:p>
          <a:p>
            <a:r>
              <a:rPr lang="en-US" i="1" dirty="0" smtClean="0"/>
              <a:t>The American Conservative</a:t>
            </a:r>
            <a:r>
              <a:rPr lang="en-US" dirty="0" smtClean="0"/>
              <a:t> (2002 - )</a:t>
            </a:r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/>
          </a:p>
        </p:txBody>
      </p:sp>
      <p:pic>
        <p:nvPicPr>
          <p:cNvPr id="5" name="Content Placeholder 4" descr="Patrickjbuchana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5400" y="1736479"/>
            <a:ext cx="3200400" cy="445146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Paleoconservatives</a:t>
            </a:r>
            <a:r>
              <a:rPr lang="en-US" dirty="0" smtClean="0"/>
              <a:t> resisted the influence of neoconservatives from the Reagan administration onward</a:t>
            </a:r>
          </a:p>
          <a:p>
            <a:endParaRPr lang="en-US" dirty="0" smtClean="0"/>
          </a:p>
          <a:p>
            <a:r>
              <a:rPr lang="en-US" dirty="0" smtClean="0"/>
              <a:t>Stephen </a:t>
            </a:r>
            <a:r>
              <a:rPr lang="en-US" dirty="0" err="1" smtClean="0"/>
              <a:t>Tonsor</a:t>
            </a:r>
            <a:r>
              <a:rPr lang="en-US" dirty="0" smtClean="0"/>
              <a:t> on neoconservatives</a:t>
            </a:r>
          </a:p>
          <a:p>
            <a:endParaRPr lang="en-US" dirty="0" smtClean="0"/>
          </a:p>
          <a:p>
            <a:r>
              <a:rPr lang="en-US" dirty="0" smtClean="0"/>
              <a:t>Marginalized but still active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Traditionalism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err="1" smtClean="0">
                <a:sym typeface="Wingdings" pitchFamily="2" charset="2"/>
              </a:rPr>
              <a:t>paleoconservatism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Major </a:t>
            </a:r>
            <a:r>
              <a:rPr lang="en-US" dirty="0" err="1" smtClean="0"/>
              <a:t>paleo</a:t>
            </a:r>
            <a:r>
              <a:rPr lang="en-US" dirty="0" smtClean="0"/>
              <a:t> writers</a:t>
            </a:r>
          </a:p>
          <a:p>
            <a:endParaRPr lang="en-US" dirty="0" smtClean="0"/>
          </a:p>
          <a:p>
            <a:r>
              <a:rPr lang="en-US" dirty="0" smtClean="0"/>
              <a:t>John </a:t>
            </a:r>
            <a:r>
              <a:rPr lang="en-US" dirty="0" smtClean="0"/>
              <a:t>Randolph Club</a:t>
            </a:r>
          </a:p>
          <a:p>
            <a:endParaRPr lang="en-US" dirty="0" smtClean="0"/>
          </a:p>
          <a:p>
            <a:r>
              <a:rPr lang="en-US" dirty="0" smtClean="0"/>
              <a:t>Pat Buchanan presidential campaigns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M.E. Bradford (1934-1993)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Literature professor at Univ. of Dallas</a:t>
            </a:r>
          </a:p>
          <a:p>
            <a:endParaRPr lang="en-US" dirty="0" smtClean="0"/>
          </a:p>
          <a:p>
            <a:r>
              <a:rPr lang="en-US" dirty="0" smtClean="0"/>
              <a:t>NEH nomination leads to fight</a:t>
            </a:r>
          </a:p>
          <a:p>
            <a:endParaRPr lang="en-US" dirty="0" smtClean="0"/>
          </a:p>
          <a:p>
            <a:r>
              <a:rPr lang="en-US" i="1" dirty="0" smtClean="0"/>
              <a:t>A Better Guide Than Reason</a:t>
            </a:r>
          </a:p>
          <a:p>
            <a:endParaRPr lang="en-US" i="1" dirty="0" smtClean="0"/>
          </a:p>
          <a:p>
            <a:r>
              <a:rPr lang="en-US" i="1" dirty="0" smtClean="0"/>
              <a:t>The Reactionary Imperative</a:t>
            </a:r>
          </a:p>
          <a:p>
            <a:endParaRPr lang="en-US" i="1" dirty="0" smtClean="0"/>
          </a:p>
          <a:p>
            <a:r>
              <a:rPr lang="en-US" dirty="0" smtClean="0"/>
              <a:t>“The Heresy of Equality”</a:t>
            </a:r>
          </a:p>
        </p:txBody>
      </p:sp>
      <p:pic>
        <p:nvPicPr>
          <p:cNvPr id="5" name="Content Placeholder 4" descr="MBradford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76800" y="1704344"/>
            <a:ext cx="3505200" cy="431592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Southern </a:t>
            </a:r>
            <a:r>
              <a:rPr lang="en-US" i="1" dirty="0" smtClean="0"/>
              <a:t>Partisan</a:t>
            </a:r>
            <a:r>
              <a:rPr lang="en-US" dirty="0" smtClean="0"/>
              <a:t> (1979-2009)</a:t>
            </a:r>
            <a:endParaRPr lang="en-US" i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Regional and Agrarian flavor</a:t>
            </a:r>
          </a:p>
          <a:p>
            <a:endParaRPr lang="en-US" dirty="0" smtClean="0"/>
          </a:p>
          <a:p>
            <a:r>
              <a:rPr lang="en-US" dirty="0" smtClean="0"/>
              <a:t>“Scalawag Award”</a:t>
            </a:r>
          </a:p>
          <a:p>
            <a:endParaRPr lang="en-US" dirty="0" smtClean="0"/>
          </a:p>
          <a:p>
            <a:r>
              <a:rPr lang="en-US" dirty="0" smtClean="0"/>
              <a:t>Thomas Fleming and Clyde Wilson (b. 1941)</a:t>
            </a:r>
          </a:p>
          <a:p>
            <a:endParaRPr lang="en-US" dirty="0" smtClean="0"/>
          </a:p>
          <a:p>
            <a:r>
              <a:rPr lang="en-US" dirty="0" smtClean="0"/>
              <a:t>Calhoun Papers</a:t>
            </a:r>
            <a:endParaRPr lang="en-US" dirty="0"/>
          </a:p>
        </p:txBody>
      </p:sp>
      <p:pic>
        <p:nvPicPr>
          <p:cNvPr id="5" name="Content Placeholder 4" descr="clyde-wils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90600" y="1697647"/>
            <a:ext cx="2971800" cy="44231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Chronicles (of Culture)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Rockford Institute</a:t>
            </a:r>
          </a:p>
          <a:p>
            <a:endParaRPr lang="en-US" dirty="0" smtClean="0"/>
          </a:p>
          <a:p>
            <a:r>
              <a:rPr lang="en-US" dirty="0" smtClean="0"/>
              <a:t>Thomas Fleming</a:t>
            </a:r>
            <a:endParaRPr lang="en-US" dirty="0" smtClean="0"/>
          </a:p>
          <a:p>
            <a:pPr lvl="1"/>
            <a:r>
              <a:rPr lang="en-US" i="1" dirty="0" smtClean="0"/>
              <a:t>Politics </a:t>
            </a:r>
            <a:r>
              <a:rPr lang="en-US" i="1" dirty="0" smtClean="0"/>
              <a:t>of Human Nature</a:t>
            </a:r>
          </a:p>
          <a:p>
            <a:pPr lvl="1"/>
            <a:r>
              <a:rPr lang="en-US" i="1" dirty="0" smtClean="0"/>
              <a:t>The </a:t>
            </a:r>
            <a:r>
              <a:rPr lang="en-US" i="1" dirty="0" smtClean="0"/>
              <a:t>Morality of Everyday </a:t>
            </a:r>
            <a:r>
              <a:rPr lang="en-US" i="1" dirty="0" smtClean="0"/>
              <a:t>Life</a:t>
            </a:r>
          </a:p>
          <a:p>
            <a:endParaRPr lang="en-US" dirty="0" smtClean="0"/>
          </a:p>
          <a:p>
            <a:r>
              <a:rPr lang="en-US" dirty="0" smtClean="0"/>
              <a:t>Stresses cultural issues and Old Right themes</a:t>
            </a:r>
            <a:endParaRPr lang="en-US" dirty="0"/>
          </a:p>
        </p:txBody>
      </p:sp>
      <p:pic>
        <p:nvPicPr>
          <p:cNvPr id="5" name="Content Placeholder 4" descr="thomasfleming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42205" y="1752600"/>
            <a:ext cx="3474720" cy="4343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Samuel Francis (1947-2005)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Influence of Burnham; stressed machinery of power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Anarcho</a:t>
            </a:r>
            <a:r>
              <a:rPr lang="en-US" dirty="0" smtClean="0"/>
              <a:t>-tyranny”</a:t>
            </a:r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/>
              <a:t>Middle-American Radicals”</a:t>
            </a:r>
          </a:p>
          <a:p>
            <a:pPr>
              <a:buNone/>
            </a:pPr>
            <a:endParaRPr lang="en-US" dirty="0" smtClean="0"/>
          </a:p>
          <a:p>
            <a:r>
              <a:rPr lang="en-US" i="1" dirty="0" smtClean="0"/>
              <a:t>Beautiful Losers</a:t>
            </a:r>
            <a:endParaRPr lang="en-US" i="1" dirty="0"/>
          </a:p>
        </p:txBody>
      </p:sp>
      <p:pic>
        <p:nvPicPr>
          <p:cNvPr id="6" name="Content Placeholder 5" descr="sam-franci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18134" y="1828800"/>
            <a:ext cx="3196666" cy="4267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Joseph </a:t>
            </a:r>
            <a:r>
              <a:rPr lang="en-US" dirty="0" err="1" smtClean="0"/>
              <a:t>Sobran</a:t>
            </a:r>
            <a:r>
              <a:rPr lang="en-US" dirty="0" smtClean="0"/>
              <a:t> (1946-2010)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National Review</a:t>
            </a:r>
            <a:r>
              <a:rPr lang="en-US" dirty="0" smtClean="0"/>
              <a:t>, 1972-1993, fired at </a:t>
            </a:r>
            <a:r>
              <a:rPr lang="en-US" dirty="0" err="1" smtClean="0"/>
              <a:t>neocons</a:t>
            </a:r>
            <a:r>
              <a:rPr lang="en-US" dirty="0" smtClean="0"/>
              <a:t>’ behest</a:t>
            </a:r>
          </a:p>
          <a:p>
            <a:endParaRPr lang="en-US" i="1" dirty="0" smtClean="0"/>
          </a:p>
          <a:p>
            <a:r>
              <a:rPr lang="en-US" i="1" dirty="0" smtClean="0"/>
              <a:t>Anything Called a Program Is Unconstitutional</a:t>
            </a:r>
          </a:p>
          <a:p>
            <a:endParaRPr lang="en-US" i="1" dirty="0" smtClean="0"/>
          </a:p>
          <a:p>
            <a:r>
              <a:rPr lang="en-US" i="1" dirty="0" smtClean="0"/>
              <a:t>Alias Shakespeare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smtClean="0"/>
              <a:t>“Reluctant anarchist”</a:t>
            </a:r>
            <a:endParaRPr lang="en-US" dirty="0"/>
          </a:p>
        </p:txBody>
      </p:sp>
      <p:pic>
        <p:nvPicPr>
          <p:cNvPr id="5" name="Content Placeholder 4" descr="Joseph-Sobran.jpe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84399" y="1752600"/>
            <a:ext cx="3045201" cy="44281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Randolph Club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Paleocon</a:t>
            </a:r>
            <a:r>
              <a:rPr lang="en-US" dirty="0" smtClean="0"/>
              <a:t>-libertarian debating club from 1990</a:t>
            </a:r>
          </a:p>
          <a:p>
            <a:endParaRPr lang="en-US" dirty="0" smtClean="0"/>
          </a:p>
          <a:p>
            <a:r>
              <a:rPr lang="en-US" dirty="0" smtClean="0"/>
              <a:t>“Time to quarrel”</a:t>
            </a:r>
          </a:p>
          <a:p>
            <a:endParaRPr lang="en-US" dirty="0" smtClean="0"/>
          </a:p>
          <a:p>
            <a:r>
              <a:rPr lang="en-US" dirty="0" smtClean="0"/>
              <a:t>Mid-1990s </a:t>
            </a:r>
            <a:r>
              <a:rPr lang="en-US" dirty="0" smtClean="0"/>
              <a:t>rupture</a:t>
            </a:r>
          </a:p>
          <a:p>
            <a:pPr lvl="1"/>
            <a:r>
              <a:rPr lang="en-US" dirty="0" smtClean="0"/>
              <a:t>Deaths of Bradford and </a:t>
            </a:r>
            <a:r>
              <a:rPr lang="en-US" dirty="0" err="1" smtClean="0"/>
              <a:t>Rothbard</a:t>
            </a:r>
            <a:endParaRPr lang="en-US" dirty="0" smtClean="0"/>
          </a:p>
          <a:p>
            <a:pPr lvl="1"/>
            <a:r>
              <a:rPr lang="en-US" dirty="0" smtClean="0"/>
              <a:t>Hans-Hermann Hoppe’s criticism of Francis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 Buchanan (b. 1938)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Journalist, adviser to Nixon and Reagan</a:t>
            </a:r>
          </a:p>
          <a:p>
            <a:endParaRPr lang="en-US" dirty="0" smtClean="0"/>
          </a:p>
          <a:p>
            <a:r>
              <a:rPr lang="en-US" i="1" dirty="0" smtClean="0"/>
              <a:t>Crossfire</a:t>
            </a:r>
            <a:r>
              <a:rPr lang="en-US" dirty="0" smtClean="0"/>
              <a:t> (1987-1999)</a:t>
            </a:r>
          </a:p>
          <a:p>
            <a:endParaRPr lang="en-US" i="1" dirty="0" smtClean="0"/>
          </a:p>
          <a:p>
            <a:r>
              <a:rPr lang="en-US" dirty="0" smtClean="0"/>
              <a:t>Presidential campaigns in 1992, 1996, 2000</a:t>
            </a:r>
            <a:endParaRPr lang="en-US" dirty="0"/>
          </a:p>
        </p:txBody>
      </p:sp>
      <p:pic>
        <p:nvPicPr>
          <p:cNvPr id="5" name="Content Placeholder 4" descr="Patrickjbuchana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5400" y="1736479"/>
            <a:ext cx="3200400" cy="445146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17115</TotalTime>
  <Words>278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Lecture 28: The Paleos</vt:lpstr>
      <vt:lpstr>Overview</vt:lpstr>
      <vt:lpstr>M.E. Bradford (1934-1993)</vt:lpstr>
      <vt:lpstr>Southern Partisan (1979-2009)</vt:lpstr>
      <vt:lpstr>Chronicles (of Culture)</vt:lpstr>
      <vt:lpstr>Samuel Francis (1947-2005)</vt:lpstr>
      <vt:lpstr>Joseph Sobran (1946-2010)</vt:lpstr>
      <vt:lpstr>John Randolph Club</vt:lpstr>
      <vt:lpstr>Pat Buchanan (b. 1938)</vt:lpstr>
      <vt:lpstr>Pat Buchanan (b. 1938)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61</cp:revision>
  <dcterms:created xsi:type="dcterms:W3CDTF">2015-03-09T21:20:29Z</dcterms:created>
  <dcterms:modified xsi:type="dcterms:W3CDTF">2015-05-24T22:24:28Z</dcterms:modified>
</cp:coreProperties>
</file>