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308" r:id="rId4"/>
    <p:sldId id="310" r:id="rId5"/>
    <p:sldId id="309" r:id="rId6"/>
    <p:sldId id="301" r:id="rId7"/>
    <p:sldId id="304" r:id="rId8"/>
    <p:sldId id="303" r:id="rId9"/>
    <p:sldId id="305" r:id="rId10"/>
    <p:sldId id="302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5/23/2015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5/23/2015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5/23/2015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5/23/2015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E4EF901-39F8-4F2B-BCA6-4ACF657AFFE7}" type="datetimeFigureOut">
              <a:rPr lang="en-US" smtClean="0"/>
              <a:pPr/>
              <a:t>5/23/2015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Lecture 26: The “</a:t>
            </a:r>
            <a:r>
              <a:rPr lang="en-US" smtClean="0"/>
              <a:t>Religious Right”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Liberty Classroom: History of Conservatism and Libertarianism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Activists and Think Tanks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STOP ERA and Eagle Forum</a:t>
            </a:r>
          </a:p>
          <a:p>
            <a:endParaRPr lang="en-US" dirty="0" smtClean="0"/>
          </a:p>
          <a:p>
            <a:r>
              <a:rPr lang="en-US" dirty="0" smtClean="0"/>
              <a:t>Moral Majority</a:t>
            </a:r>
          </a:p>
          <a:p>
            <a:endParaRPr lang="en-US" dirty="0" smtClean="0"/>
          </a:p>
          <a:p>
            <a:r>
              <a:rPr lang="en-US" dirty="0" smtClean="0"/>
              <a:t>Christian </a:t>
            </a:r>
            <a:r>
              <a:rPr lang="en-US" dirty="0" smtClean="0"/>
              <a:t>Coalition</a:t>
            </a:r>
          </a:p>
          <a:p>
            <a:endParaRPr lang="en-US" dirty="0" smtClean="0"/>
          </a:p>
          <a:p>
            <a:r>
              <a:rPr lang="en-US" dirty="0" smtClean="0"/>
              <a:t>Operation </a:t>
            </a:r>
            <a:r>
              <a:rPr lang="en-US" dirty="0" smtClean="0"/>
              <a:t>Rescue</a:t>
            </a: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Chalcedon Foundation</a:t>
            </a:r>
          </a:p>
          <a:p>
            <a:endParaRPr lang="en-US" dirty="0" smtClean="0"/>
          </a:p>
          <a:p>
            <a:r>
              <a:rPr lang="en-US" dirty="0" smtClean="0"/>
              <a:t>American Vision</a:t>
            </a:r>
          </a:p>
          <a:p>
            <a:endParaRPr lang="en-US" dirty="0" smtClean="0"/>
          </a:p>
          <a:p>
            <a:r>
              <a:rPr lang="en-US" dirty="0" smtClean="0"/>
              <a:t>Acton Institute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Christians organized as a significant force on the Right from the 1970s</a:t>
            </a:r>
          </a:p>
          <a:p>
            <a:pPr lvl="1"/>
            <a:r>
              <a:rPr lang="en-US" dirty="0" smtClean="0"/>
              <a:t>Roman Catholic and Calvinist intellectuals</a:t>
            </a:r>
          </a:p>
          <a:p>
            <a:pPr lvl="1"/>
            <a:r>
              <a:rPr lang="en-US" dirty="0" smtClean="0"/>
              <a:t>Evangelical activists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Evangelical cultural retreat</a:t>
            </a:r>
          </a:p>
          <a:p>
            <a:endParaRPr lang="en-US" dirty="0" smtClean="0"/>
          </a:p>
          <a:p>
            <a:r>
              <a:rPr lang="en-US" dirty="0" smtClean="0"/>
              <a:t>R.J. </a:t>
            </a:r>
            <a:r>
              <a:rPr lang="en-US" dirty="0" err="1" smtClean="0"/>
              <a:t>Rushdoony</a:t>
            </a:r>
            <a:r>
              <a:rPr lang="en-US" dirty="0" smtClean="0"/>
              <a:t> and Christian Reconstruction</a:t>
            </a:r>
          </a:p>
          <a:p>
            <a:endParaRPr lang="en-US" dirty="0" smtClean="0"/>
          </a:p>
          <a:p>
            <a:r>
              <a:rPr lang="en-US" dirty="0" smtClean="0"/>
              <a:t>Christian neoconservatives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Grassroots activism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Evangelical Cultural Retreat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Scopes Trial (1925)</a:t>
            </a:r>
          </a:p>
          <a:p>
            <a:endParaRPr lang="en-US" dirty="0" smtClean="0"/>
          </a:p>
          <a:p>
            <a:r>
              <a:rPr lang="en-US" dirty="0" smtClean="0"/>
              <a:t>1960s and </a:t>
            </a:r>
            <a:r>
              <a:rPr lang="en-US" i="1" dirty="0" smtClean="0"/>
              <a:t>Roe v. Wade</a:t>
            </a:r>
            <a:r>
              <a:rPr lang="en-US" dirty="0" smtClean="0"/>
              <a:t> cause stirrings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Dispensational </a:t>
            </a:r>
            <a:r>
              <a:rPr lang="en-US" dirty="0" err="1" smtClean="0"/>
              <a:t>premillennialism</a:t>
            </a:r>
            <a:endParaRPr lang="en-US" dirty="0" smtClean="0"/>
          </a:p>
          <a:p>
            <a:pPr lvl="1"/>
            <a:r>
              <a:rPr lang="en-US" dirty="0" smtClean="0"/>
              <a:t>Hal Lindsey: </a:t>
            </a:r>
            <a:r>
              <a:rPr lang="en-US" i="1" dirty="0" smtClean="0"/>
              <a:t>Late Great Planet Earth</a:t>
            </a:r>
            <a:endParaRPr lang="en-US" dirty="0" smtClean="0"/>
          </a:p>
          <a:p>
            <a:pPr lvl="1"/>
            <a:r>
              <a:rPr lang="en-US" dirty="0" smtClean="0"/>
              <a:t>“Don’t polish brass on a sinking ship”</a:t>
            </a:r>
          </a:p>
          <a:p>
            <a:endParaRPr lang="en-US" dirty="0" smtClean="0"/>
          </a:p>
          <a:p>
            <a:r>
              <a:rPr lang="en-US" dirty="0" smtClean="0"/>
              <a:t>Cultural engagement from Catholics and Calvinists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L. Brent </a:t>
            </a:r>
            <a:r>
              <a:rPr lang="en-US" dirty="0" err="1" smtClean="0"/>
              <a:t>Bozell</a:t>
            </a:r>
            <a:r>
              <a:rPr lang="en-US" dirty="0" smtClean="0"/>
              <a:t>, Jr. (1926-1997)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Catholic convert, WFB’s bro-in-law</a:t>
            </a:r>
          </a:p>
          <a:p>
            <a:endParaRPr lang="en-US" dirty="0" smtClean="0"/>
          </a:p>
          <a:p>
            <a:r>
              <a:rPr lang="en-US" i="1" dirty="0" smtClean="0"/>
              <a:t>Triumph</a:t>
            </a:r>
            <a:r>
              <a:rPr lang="en-US" dirty="0" smtClean="0"/>
              <a:t> (1966-1976)</a:t>
            </a:r>
          </a:p>
          <a:p>
            <a:endParaRPr lang="en-US" i="1" dirty="0" smtClean="0"/>
          </a:p>
          <a:p>
            <a:r>
              <a:rPr lang="en-US" dirty="0" smtClean="0"/>
              <a:t>Vietnam critic</a:t>
            </a:r>
            <a:endParaRPr lang="en-US" dirty="0" smtClean="0"/>
          </a:p>
          <a:p>
            <a:endParaRPr lang="en-US" i="1" dirty="0" smtClean="0"/>
          </a:p>
          <a:p>
            <a:r>
              <a:rPr lang="en-US" dirty="0" smtClean="0"/>
              <a:t>Pro-life activism</a:t>
            </a:r>
            <a:endParaRPr lang="en-US" dirty="0"/>
          </a:p>
        </p:txBody>
      </p:sp>
      <p:pic>
        <p:nvPicPr>
          <p:cNvPr id="5" name="Content Placeholder 4" descr="Bozell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76799" y="1752600"/>
            <a:ext cx="3870325" cy="40386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Francis Schaeffer (1912-1984)</a:t>
            </a:r>
            <a:endParaRPr lang="en-US"/>
          </a:p>
        </p:txBody>
      </p:sp>
      <p:pic>
        <p:nvPicPr>
          <p:cNvPr id="5" name="Content Placeholder 4" descr="francis-schaeffer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81677" y="1905000"/>
            <a:ext cx="3616656" cy="4038599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Student of Cornelius Van </a:t>
            </a:r>
            <a:r>
              <a:rPr lang="en-US" dirty="0" err="1" smtClean="0"/>
              <a:t>Til</a:t>
            </a:r>
            <a:r>
              <a:rPr lang="en-US" dirty="0" smtClean="0"/>
              <a:t> (1895-1987) and J. Gresham </a:t>
            </a:r>
            <a:r>
              <a:rPr lang="en-US" dirty="0" err="1" smtClean="0"/>
              <a:t>Machen</a:t>
            </a:r>
            <a:r>
              <a:rPr lang="en-US" dirty="0" smtClean="0"/>
              <a:t> (1881-1937)</a:t>
            </a:r>
          </a:p>
          <a:p>
            <a:endParaRPr lang="en-US" dirty="0" smtClean="0"/>
          </a:p>
          <a:p>
            <a:r>
              <a:rPr lang="en-US" dirty="0" err="1" smtClean="0"/>
              <a:t>L’Abri</a:t>
            </a:r>
            <a:r>
              <a:rPr lang="en-US" dirty="0" smtClean="0"/>
              <a:t> (1955)</a:t>
            </a:r>
          </a:p>
          <a:p>
            <a:endParaRPr lang="en-US" dirty="0" smtClean="0"/>
          </a:p>
          <a:p>
            <a:r>
              <a:rPr lang="en-US" dirty="0" smtClean="0"/>
              <a:t>Traced Western decline across disciplines</a:t>
            </a:r>
          </a:p>
          <a:p>
            <a:endParaRPr lang="en-US" dirty="0" smtClean="0"/>
          </a:p>
          <a:p>
            <a:r>
              <a:rPr lang="en-US" i="1" dirty="0" smtClean="0"/>
              <a:t>How Should We Then Live?</a:t>
            </a:r>
            <a:r>
              <a:rPr lang="en-US" dirty="0" smtClean="0"/>
              <a:t> (1976)</a:t>
            </a:r>
            <a:endParaRPr lang="en-US" i="1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Christian Reconstruction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R.J. </a:t>
            </a:r>
            <a:r>
              <a:rPr lang="en-US" dirty="0" err="1" smtClean="0"/>
              <a:t>Rushdoony</a:t>
            </a:r>
            <a:r>
              <a:rPr lang="en-US" dirty="0" smtClean="0"/>
              <a:t> (1916-2001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Student of Van </a:t>
            </a:r>
            <a:r>
              <a:rPr lang="en-US" dirty="0" err="1" smtClean="0"/>
              <a:t>Til</a:t>
            </a:r>
            <a:endParaRPr lang="en-US" dirty="0" smtClean="0"/>
          </a:p>
          <a:p>
            <a:pPr lvl="1"/>
            <a:r>
              <a:rPr lang="en-US" i="1" dirty="0" smtClean="0"/>
              <a:t>Messianic Character of American Education</a:t>
            </a:r>
          </a:p>
          <a:p>
            <a:pPr lvl="1"/>
            <a:r>
              <a:rPr lang="en-US" i="1" dirty="0" smtClean="0"/>
              <a:t>Institutes of Biblical Law</a:t>
            </a:r>
          </a:p>
          <a:p>
            <a:endParaRPr lang="en-US" dirty="0" smtClean="0"/>
          </a:p>
          <a:p>
            <a:r>
              <a:rPr lang="en-US" dirty="0" smtClean="0"/>
              <a:t>CR tenets</a:t>
            </a:r>
          </a:p>
          <a:p>
            <a:pPr lvl="1"/>
            <a:r>
              <a:rPr lang="en-US" dirty="0" smtClean="0"/>
              <a:t>Calvinism</a:t>
            </a:r>
          </a:p>
          <a:p>
            <a:pPr lvl="1"/>
            <a:r>
              <a:rPr lang="en-US" dirty="0" smtClean="0"/>
              <a:t>Postmillennialism</a:t>
            </a:r>
          </a:p>
          <a:p>
            <a:pPr lvl="1"/>
            <a:r>
              <a:rPr lang="en-US" dirty="0" err="1" smtClean="0"/>
              <a:t>Presuppositionalism</a:t>
            </a:r>
            <a:endParaRPr lang="en-US" dirty="0" smtClean="0"/>
          </a:p>
          <a:p>
            <a:pPr lvl="1"/>
            <a:r>
              <a:rPr lang="en-US" dirty="0" err="1" smtClean="0"/>
              <a:t>Theonomy</a:t>
            </a:r>
            <a:endParaRPr lang="en-US" dirty="0"/>
          </a:p>
        </p:txBody>
      </p:sp>
      <p:pic>
        <p:nvPicPr>
          <p:cNvPr id="5" name="Content Placeholder 4" descr="RJRushdoony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41807" y="1828800"/>
            <a:ext cx="3413198" cy="41148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Christian Reconstruction</a:t>
            </a:r>
            <a:endParaRPr lang="en-US" dirty="0"/>
          </a:p>
        </p:txBody>
      </p:sp>
      <p:pic>
        <p:nvPicPr>
          <p:cNvPr id="5" name="Content Placeholder 4" descr="Greg_Bahnsen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15053" y="1828800"/>
            <a:ext cx="3449900" cy="4343400"/>
          </a:xfrm>
        </p:spPr>
      </p:pic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Greg </a:t>
            </a:r>
            <a:r>
              <a:rPr lang="en-US" dirty="0" err="1" smtClean="0"/>
              <a:t>Bahnsen</a:t>
            </a:r>
            <a:r>
              <a:rPr lang="en-US" dirty="0" smtClean="0"/>
              <a:t> (1948-1995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Reformed Theological Seminary</a:t>
            </a:r>
          </a:p>
          <a:p>
            <a:pPr lvl="1"/>
            <a:r>
              <a:rPr lang="en-US" i="1" dirty="0" err="1" smtClean="0"/>
              <a:t>Theonomy</a:t>
            </a:r>
            <a:r>
              <a:rPr lang="en-US" i="1" dirty="0" smtClean="0"/>
              <a:t> in Christian Ethics</a:t>
            </a:r>
            <a:endParaRPr lang="en-US" dirty="0" smtClean="0"/>
          </a:p>
          <a:p>
            <a:pPr lvl="1"/>
            <a:r>
              <a:rPr lang="en-US" dirty="0" smtClean="0"/>
              <a:t>Apologetics</a:t>
            </a:r>
          </a:p>
          <a:p>
            <a:endParaRPr lang="en-US" dirty="0" smtClean="0"/>
          </a:p>
          <a:p>
            <a:r>
              <a:rPr lang="en-US" dirty="0" smtClean="0"/>
              <a:t>David Chilton (1951-1997)</a:t>
            </a:r>
          </a:p>
          <a:p>
            <a:pPr lvl="1"/>
            <a:r>
              <a:rPr lang="en-US" i="1" dirty="0" smtClean="0"/>
              <a:t>Productive Christians in an Age of Guilt-Manipulators</a:t>
            </a:r>
          </a:p>
          <a:p>
            <a:pPr lvl="1"/>
            <a:r>
              <a:rPr lang="en-US" i="1" dirty="0" smtClean="0"/>
              <a:t>Paradise Restored</a:t>
            </a:r>
            <a:endParaRPr lang="en-US" i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Richard John </a:t>
            </a:r>
            <a:r>
              <a:rPr lang="en-US" dirty="0" err="1" smtClean="0"/>
              <a:t>Neuhaus</a:t>
            </a:r>
            <a:r>
              <a:rPr lang="en-US" dirty="0" smtClean="0"/>
              <a:t> (1936-2009)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Lutheran </a:t>
            </a:r>
            <a:r>
              <a:rPr lang="en-US" dirty="0" smtClean="0">
                <a:sym typeface="Wingdings" pitchFamily="2" charset="2"/>
              </a:rPr>
              <a:t> Catholic</a:t>
            </a:r>
          </a:p>
          <a:p>
            <a:endParaRPr lang="en-US" dirty="0" smtClean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Rockford Institute  Institute on Religion and Public Life</a:t>
            </a:r>
          </a:p>
          <a:p>
            <a:endParaRPr lang="en-US" dirty="0" smtClean="0">
              <a:sym typeface="Wingdings" pitchFamily="2" charset="2"/>
            </a:endParaRPr>
          </a:p>
          <a:p>
            <a:r>
              <a:rPr lang="en-US" i="1" dirty="0" smtClean="0">
                <a:sym typeface="Wingdings" pitchFamily="2" charset="2"/>
              </a:rPr>
              <a:t>The Naked Public Square</a:t>
            </a:r>
          </a:p>
          <a:p>
            <a:endParaRPr lang="en-US" i="1" dirty="0" smtClean="0">
              <a:sym typeface="Wingdings" pitchFamily="2" charset="2"/>
            </a:endParaRPr>
          </a:p>
          <a:p>
            <a:r>
              <a:rPr lang="en-US" i="1" dirty="0" smtClean="0">
                <a:sym typeface="Wingdings" pitchFamily="2" charset="2"/>
              </a:rPr>
              <a:t>Piety and Politics</a:t>
            </a:r>
            <a:endParaRPr lang="en-US" dirty="0" smtClean="0">
              <a:sym typeface="Wingdings" pitchFamily="2" charset="2"/>
            </a:endParaRPr>
          </a:p>
          <a:p>
            <a:endParaRPr lang="en-US" i="1" dirty="0" smtClean="0">
              <a:sym typeface="Wingdings" pitchFamily="2" charset="2"/>
            </a:endParaRPr>
          </a:p>
          <a:p>
            <a:r>
              <a:rPr lang="en-US" i="1" dirty="0" smtClean="0">
                <a:sym typeface="Wingdings" pitchFamily="2" charset="2"/>
              </a:rPr>
              <a:t>First Things</a:t>
            </a:r>
          </a:p>
          <a:p>
            <a:endParaRPr lang="en-US" dirty="0" smtClean="0">
              <a:sym typeface="Wingdings" pitchFamily="2" charset="2"/>
            </a:endParaRPr>
          </a:p>
          <a:p>
            <a:endParaRPr lang="en-US" dirty="0"/>
          </a:p>
        </p:txBody>
      </p:sp>
      <p:pic>
        <p:nvPicPr>
          <p:cNvPr id="6" name="Content Placeholder 5" descr="Richard-John-Neuhaus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18253" y="1646238"/>
            <a:ext cx="3116493" cy="4525962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Neocon</a:t>
            </a:r>
            <a:r>
              <a:rPr lang="en-US" dirty="0" smtClean="0"/>
              <a:t> Christians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Michael Novak (b. 1933</a:t>
            </a:r>
            <a:r>
              <a:rPr lang="en-US" dirty="0" smtClean="0"/>
              <a:t>): </a:t>
            </a:r>
            <a:r>
              <a:rPr lang="en-US" i="1" dirty="0" smtClean="0"/>
              <a:t>Business as a Calling</a:t>
            </a:r>
            <a:r>
              <a:rPr lang="en-US" dirty="0" smtClean="0"/>
              <a:t>; </a:t>
            </a:r>
            <a:r>
              <a:rPr lang="en-US" i="1" dirty="0" smtClean="0"/>
              <a:t>The Universal Hunger for Liberty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George </a:t>
            </a:r>
            <a:r>
              <a:rPr lang="en-US" dirty="0" err="1" smtClean="0"/>
              <a:t>Weigel</a:t>
            </a:r>
            <a:r>
              <a:rPr lang="en-US" dirty="0" smtClean="0"/>
              <a:t> (b. 1951</a:t>
            </a:r>
            <a:r>
              <a:rPr lang="en-US" dirty="0" smtClean="0"/>
              <a:t>): </a:t>
            </a:r>
            <a:r>
              <a:rPr lang="en-US" i="1" dirty="0" smtClean="0"/>
              <a:t>Catholicism and the Renewal of American Democracy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George Gilder (b. 1939): </a:t>
            </a:r>
            <a:r>
              <a:rPr lang="en-US" i="1" dirty="0" smtClean="0"/>
              <a:t>Wealth and Poverty</a:t>
            </a:r>
            <a:endParaRPr lang="en-US" dirty="0"/>
          </a:p>
        </p:txBody>
      </p:sp>
      <p:pic>
        <p:nvPicPr>
          <p:cNvPr id="5" name="Content Placeholder 4" descr="michael-novak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127058" y="1752599"/>
            <a:ext cx="3178742" cy="4450239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16134</TotalTime>
  <Words>299</Words>
  <Application>Microsoft Office PowerPoint</Application>
  <PresentationFormat>On-screen Show (4:3)</PresentationFormat>
  <Paragraphs>89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Foundry</vt:lpstr>
      <vt:lpstr>Lecture 26: The “Religious Right”</vt:lpstr>
      <vt:lpstr>Overview</vt:lpstr>
      <vt:lpstr>Evangelical Cultural Retreat</vt:lpstr>
      <vt:lpstr>L. Brent Bozell, Jr. (1926-1997)</vt:lpstr>
      <vt:lpstr>Francis Schaeffer (1912-1984)</vt:lpstr>
      <vt:lpstr>Christian Reconstruction</vt:lpstr>
      <vt:lpstr>Christian Reconstruction</vt:lpstr>
      <vt:lpstr>Richard John Neuhaus (1936-2009)</vt:lpstr>
      <vt:lpstr>Neocon Christians</vt:lpstr>
      <vt:lpstr>Activists and Think Tanks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1: Definitions and Foundations</dc:title>
  <dc:creator>Jason Jewell</dc:creator>
  <cp:lastModifiedBy>Jason</cp:lastModifiedBy>
  <cp:revision>56</cp:revision>
  <dcterms:created xsi:type="dcterms:W3CDTF">2015-03-09T21:20:29Z</dcterms:created>
  <dcterms:modified xsi:type="dcterms:W3CDTF">2015-05-23T21:30:38Z</dcterms:modified>
</cp:coreProperties>
</file>