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06" r:id="rId5"/>
    <p:sldId id="307" r:id="rId6"/>
    <p:sldId id="304" r:id="rId7"/>
    <p:sldId id="308" r:id="rId8"/>
    <p:sldId id="303" r:id="rId9"/>
    <p:sldId id="309" r:id="rId10"/>
    <p:sldId id="305" r:id="rId11"/>
    <p:sldId id="302" r:id="rId12"/>
    <p:sldId id="310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24: </a:t>
            </a:r>
            <a:r>
              <a:rPr lang="en-US" dirty="0" err="1" smtClean="0"/>
              <a:t>Straussians</a:t>
            </a:r>
            <a:r>
              <a:rPr lang="en-US" dirty="0" smtClean="0"/>
              <a:t> and Neoconservatives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Daniel P. Moynihan (1927-2003)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Asst. Sec. of Labor in 1960s, ambassador to UN &amp; India, then 4-term senator for NY</a:t>
            </a:r>
          </a:p>
          <a:p>
            <a:endParaRPr lang="en-US" dirty="0" smtClean="0"/>
          </a:p>
          <a:p>
            <a:r>
              <a:rPr lang="en-US" i="1" dirty="0" smtClean="0"/>
              <a:t>The Negro Family: The Case for National Action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Moderated on foreign policy in later career</a:t>
            </a:r>
            <a:endParaRPr lang="en-US" dirty="0"/>
          </a:p>
        </p:txBody>
      </p:sp>
      <p:pic>
        <p:nvPicPr>
          <p:cNvPr id="5" name="Content Placeholder 4" descr="daniel-moynih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65452" y="1676400"/>
            <a:ext cx="3240348" cy="4516164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Norman </a:t>
            </a:r>
            <a:r>
              <a:rPr lang="en-US" dirty="0" err="1" smtClean="0"/>
              <a:t>Podhoretz</a:t>
            </a:r>
            <a:r>
              <a:rPr lang="en-US" dirty="0" smtClean="0"/>
              <a:t> (b. 1930)</a:t>
            </a:r>
            <a:endParaRPr lang="en-US" dirty="0"/>
          </a:p>
        </p:txBody>
      </p:sp>
      <p:pic>
        <p:nvPicPr>
          <p:cNvPr id="5" name="Content Placeholder 4" descr="norman-podhoretz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92281" y="1905000"/>
            <a:ext cx="3521849" cy="4191000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Editor of </a:t>
            </a:r>
            <a:r>
              <a:rPr lang="en-US" i="1" dirty="0" smtClean="0"/>
              <a:t>Commentary</a:t>
            </a:r>
            <a:r>
              <a:rPr lang="en-US" dirty="0" smtClean="0"/>
              <a:t>,1960-1995</a:t>
            </a:r>
          </a:p>
          <a:p>
            <a:endParaRPr lang="en-US" dirty="0" smtClean="0"/>
          </a:p>
          <a:p>
            <a:r>
              <a:rPr lang="en-US" dirty="0" smtClean="0"/>
              <a:t>Moved Right in mid-1960s</a:t>
            </a:r>
          </a:p>
          <a:p>
            <a:endParaRPr lang="en-US" dirty="0" smtClean="0"/>
          </a:p>
          <a:p>
            <a:r>
              <a:rPr lang="en-US" dirty="0" smtClean="0"/>
              <a:t>Jabs at the Left</a:t>
            </a:r>
          </a:p>
          <a:p>
            <a:pPr lvl="1"/>
            <a:r>
              <a:rPr lang="en-US" i="1" dirty="0" smtClean="0"/>
              <a:t>Making It</a:t>
            </a:r>
          </a:p>
          <a:p>
            <a:pPr lvl="1"/>
            <a:r>
              <a:rPr lang="en-US" i="1" dirty="0" smtClean="0"/>
              <a:t>Breaking Ranks</a:t>
            </a:r>
          </a:p>
          <a:p>
            <a:pPr lvl="1"/>
            <a:r>
              <a:rPr lang="en-US" i="1" dirty="0" smtClean="0"/>
              <a:t>Ex-Friends</a:t>
            </a:r>
          </a:p>
          <a:p>
            <a:endParaRPr lang="en-US" dirty="0" smtClean="0"/>
          </a:p>
          <a:p>
            <a:r>
              <a:rPr lang="en-US" dirty="0" smtClean="0"/>
              <a:t>Debated anti-Semitism with Buckley in 1990s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Neocons</a:t>
            </a:r>
            <a:r>
              <a:rPr lang="en-US" dirty="0" smtClean="0"/>
              <a:t> and Foreign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“Strong foreign policy”</a:t>
            </a:r>
          </a:p>
          <a:p>
            <a:endParaRPr lang="en-US" dirty="0" smtClean="0"/>
          </a:p>
          <a:p>
            <a:r>
              <a:rPr lang="en-US" dirty="0" smtClean="0"/>
              <a:t>USA must aid Israel</a:t>
            </a:r>
          </a:p>
          <a:p>
            <a:pPr lvl="1"/>
            <a:r>
              <a:rPr lang="en-US" dirty="0" smtClean="0"/>
              <a:t>Part of every issue of </a:t>
            </a:r>
            <a:r>
              <a:rPr lang="en-US" i="1" dirty="0" smtClean="0"/>
              <a:t>Commentary</a:t>
            </a:r>
            <a:endParaRPr lang="en-US" dirty="0" smtClean="0"/>
          </a:p>
          <a:p>
            <a:pPr lvl="1"/>
            <a:r>
              <a:rPr lang="en-US" dirty="0" smtClean="0"/>
              <a:t>Iran and Iraq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Hawkish anti-communism</a:t>
            </a:r>
          </a:p>
          <a:p>
            <a:pPr lvl="1"/>
            <a:r>
              <a:rPr lang="en-US" dirty="0" smtClean="0"/>
              <a:t>Felt burned by events in SE Asia</a:t>
            </a:r>
          </a:p>
          <a:p>
            <a:pPr lvl="1"/>
            <a:r>
              <a:rPr lang="en-US" dirty="0" smtClean="0"/>
              <a:t>Disliked Carter’s focus on human rights</a:t>
            </a:r>
          </a:p>
          <a:p>
            <a:pPr lvl="1"/>
            <a:r>
              <a:rPr lang="en-US" dirty="0" smtClean="0"/>
              <a:t>Argued against SALT</a:t>
            </a:r>
          </a:p>
          <a:p>
            <a:pPr lvl="1"/>
            <a:r>
              <a:rPr lang="en-US" dirty="0" err="1" smtClean="0"/>
              <a:t>Jeane</a:t>
            </a:r>
            <a:r>
              <a:rPr lang="en-US" dirty="0" smtClean="0"/>
              <a:t> Kirkpatrick: “authoritarian” vs. “totalitarian” regimes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Straussians</a:t>
            </a:r>
            <a:r>
              <a:rPr lang="en-US" dirty="0" smtClean="0"/>
              <a:t> influence conservative movement with emphasis on centralized liberal democracy</a:t>
            </a:r>
          </a:p>
          <a:p>
            <a:endParaRPr lang="en-US" dirty="0" smtClean="0"/>
          </a:p>
          <a:p>
            <a:r>
              <a:rPr lang="en-US" dirty="0" smtClean="0"/>
              <a:t>Neoconservatives focused on social issues and foreign policy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Leo Strauss</a:t>
            </a:r>
          </a:p>
          <a:p>
            <a:endParaRPr lang="en-US" dirty="0" smtClean="0"/>
          </a:p>
          <a:p>
            <a:r>
              <a:rPr lang="en-US" dirty="0" smtClean="0"/>
              <a:t>Fallout of Great Society</a:t>
            </a:r>
          </a:p>
          <a:p>
            <a:endParaRPr lang="en-US" dirty="0" smtClean="0"/>
          </a:p>
          <a:p>
            <a:r>
              <a:rPr lang="en-US" dirty="0" smtClean="0"/>
              <a:t>Tenets of </a:t>
            </a:r>
            <a:r>
              <a:rPr lang="en-US" dirty="0" err="1" smtClean="0"/>
              <a:t>Neoconservatism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Leading Neoconservative Figures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Leo Strauss (1899-1973)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University of Chicago</a:t>
            </a:r>
          </a:p>
          <a:p>
            <a:endParaRPr lang="en-US" dirty="0" smtClean="0"/>
          </a:p>
          <a:p>
            <a:r>
              <a:rPr lang="en-US" dirty="0" smtClean="0"/>
              <a:t>Emphasis on classical political philosophy and natural right</a:t>
            </a:r>
          </a:p>
          <a:p>
            <a:pPr lvl="1"/>
            <a:r>
              <a:rPr lang="en-US" dirty="0" smtClean="0"/>
              <a:t>Ancients: </a:t>
            </a:r>
            <a:r>
              <a:rPr lang="en-US" dirty="0" smtClean="0"/>
              <a:t>ideal system</a:t>
            </a:r>
            <a:endParaRPr lang="en-US" dirty="0" smtClean="0"/>
          </a:p>
          <a:p>
            <a:pPr lvl="1"/>
            <a:r>
              <a:rPr lang="en-US" dirty="0" smtClean="0"/>
              <a:t>Moderns: </a:t>
            </a:r>
            <a:r>
              <a:rPr lang="en-US" dirty="0" smtClean="0"/>
              <a:t>self-interest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Hermeneutic of reading Great Books</a:t>
            </a:r>
            <a:endParaRPr lang="en-US" dirty="0"/>
          </a:p>
        </p:txBody>
      </p:sp>
      <p:pic>
        <p:nvPicPr>
          <p:cNvPr id="5" name="Content Placeholder 4" descr="Leo-Straus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81600" y="1771748"/>
            <a:ext cx="3048000" cy="438455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Leo Strauss (1899-1973)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Complained of historicism</a:t>
            </a:r>
          </a:p>
          <a:p>
            <a:pPr lvl="1"/>
            <a:r>
              <a:rPr lang="en-US" dirty="0" smtClean="0"/>
              <a:t>Burke </a:t>
            </a:r>
            <a:r>
              <a:rPr lang="en-US" dirty="0" smtClean="0">
                <a:sym typeface="Wingdings" pitchFamily="2" charset="2"/>
              </a:rPr>
              <a:t> Hegel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Invites Nietzsche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Athens vs. Jerusalem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/>
              <a:t>Theory</a:t>
            </a:r>
            <a:r>
              <a:rPr lang="en-US" dirty="0" smtClean="0"/>
              <a:t> </a:t>
            </a:r>
            <a:r>
              <a:rPr lang="en-US" dirty="0" smtClean="0"/>
              <a:t>of esoteric writing</a:t>
            </a:r>
            <a:endParaRPr lang="en-US" dirty="0"/>
          </a:p>
        </p:txBody>
      </p:sp>
      <p:pic>
        <p:nvPicPr>
          <p:cNvPr id="5" name="Content Placeholder 4" descr="Leo-Straus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81600" y="1771748"/>
            <a:ext cx="3048000" cy="438455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Straussians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East Coast</a:t>
            </a:r>
          </a:p>
          <a:p>
            <a:pPr lvl="1"/>
            <a:r>
              <a:rPr lang="en-US" dirty="0" smtClean="0"/>
              <a:t>Introspective; focus on philosophical life</a:t>
            </a:r>
          </a:p>
          <a:p>
            <a:pPr lvl="1"/>
            <a:r>
              <a:rPr lang="en-US" dirty="0" smtClean="0"/>
              <a:t>Allan Bloom (1930-1992)</a:t>
            </a:r>
          </a:p>
          <a:p>
            <a:endParaRPr lang="en-US" dirty="0" smtClean="0"/>
          </a:p>
          <a:p>
            <a:r>
              <a:rPr lang="en-US" dirty="0" smtClean="0"/>
              <a:t>West Coast</a:t>
            </a:r>
          </a:p>
          <a:p>
            <a:pPr lvl="1"/>
            <a:r>
              <a:rPr lang="en-US" dirty="0" smtClean="0"/>
              <a:t>More political; emphasize USA as a “proposition nation”</a:t>
            </a:r>
          </a:p>
          <a:p>
            <a:pPr lvl="1"/>
            <a:r>
              <a:rPr lang="en-US" dirty="0" smtClean="0"/>
              <a:t>Harry Jaffa (1918-2015): Lincoln </a:t>
            </a:r>
            <a:r>
              <a:rPr lang="en-US" dirty="0" err="1" smtClean="0"/>
              <a:t>refounded</a:t>
            </a:r>
            <a:r>
              <a:rPr lang="en-US" dirty="0" smtClean="0"/>
              <a:t> America</a:t>
            </a:r>
          </a:p>
        </p:txBody>
      </p:sp>
      <p:pic>
        <p:nvPicPr>
          <p:cNvPr id="8" name="Content Placeholder 7" descr="Harry-Jaff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889919"/>
            <a:ext cx="4038600" cy="4038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Failures of the 1960s</a:t>
            </a:r>
            <a:endParaRPr lang="en-US" dirty="0"/>
          </a:p>
        </p:txBody>
      </p:sp>
      <p:pic>
        <p:nvPicPr>
          <p:cNvPr id="5" name="Content Placeholder 4" descr="Lyndon-Johnso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86420" y="1676400"/>
            <a:ext cx="3327497" cy="4419599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Conservatives on defensive</a:t>
            </a:r>
          </a:p>
          <a:p>
            <a:pPr lvl="1"/>
            <a:r>
              <a:rPr lang="en-US" dirty="0" smtClean="0"/>
              <a:t>Civil Rights</a:t>
            </a:r>
          </a:p>
          <a:p>
            <a:pPr lvl="1"/>
            <a:r>
              <a:rPr lang="en-US" dirty="0" smtClean="0"/>
              <a:t>Great Society programs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Opportunities for counterattack</a:t>
            </a:r>
          </a:p>
          <a:p>
            <a:pPr lvl="1"/>
            <a:r>
              <a:rPr lang="en-US" dirty="0" smtClean="0"/>
              <a:t>Black radicalism</a:t>
            </a:r>
          </a:p>
          <a:p>
            <a:pPr lvl="1"/>
            <a:r>
              <a:rPr lang="en-US" dirty="0" smtClean="0"/>
              <a:t>New Left &amp; student protests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Neoconservatism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Second wave of leftists to defect</a:t>
            </a:r>
          </a:p>
          <a:p>
            <a:pPr lvl="1"/>
            <a:r>
              <a:rPr lang="en-US" dirty="0" smtClean="0"/>
              <a:t>Attacked “new conservatives” in the 1950s</a:t>
            </a:r>
          </a:p>
          <a:p>
            <a:pPr lvl="1"/>
            <a:r>
              <a:rPr lang="en-US" dirty="0" smtClean="0"/>
              <a:t>Disillusioned by domestic policy failures in 1960s and 1970s: “liberals mugged by reality”</a:t>
            </a:r>
          </a:p>
          <a:p>
            <a:endParaRPr lang="en-US" dirty="0" smtClean="0"/>
          </a:p>
          <a:p>
            <a:r>
              <a:rPr lang="en-US" dirty="0" smtClean="0"/>
              <a:t>Characteristics</a:t>
            </a:r>
          </a:p>
          <a:p>
            <a:pPr lvl="1"/>
            <a:r>
              <a:rPr lang="en-US" dirty="0" smtClean="0"/>
              <a:t>Social-science methodology</a:t>
            </a:r>
          </a:p>
          <a:p>
            <a:pPr lvl="1"/>
            <a:r>
              <a:rPr lang="en-US" dirty="0" smtClean="0"/>
              <a:t>Accepted social and economic inequality</a:t>
            </a:r>
          </a:p>
          <a:p>
            <a:pPr lvl="1"/>
            <a:r>
              <a:rPr lang="en-US" dirty="0" smtClean="0"/>
              <a:t>Supported welfare state</a:t>
            </a:r>
          </a:p>
          <a:p>
            <a:pPr lvl="1"/>
            <a:r>
              <a:rPr lang="en-US" dirty="0" smtClean="0"/>
              <a:t>Foreign-policy hawks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Irving </a:t>
            </a:r>
            <a:r>
              <a:rPr lang="en-US" dirty="0" err="1" smtClean="0"/>
              <a:t>Kristol</a:t>
            </a:r>
            <a:r>
              <a:rPr lang="en-US" dirty="0" smtClean="0"/>
              <a:t> (1920-2009)</a:t>
            </a:r>
            <a:endParaRPr lang="en-US" dirty="0"/>
          </a:p>
        </p:txBody>
      </p:sp>
      <p:pic>
        <p:nvPicPr>
          <p:cNvPr id="6" name="Content Placeholder 5" descr="IrvingKristol198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81245" y="1676400"/>
            <a:ext cx="3596640" cy="4495800"/>
          </a:xfrm>
        </p:spPr>
      </p:pic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Youthful </a:t>
            </a:r>
            <a:r>
              <a:rPr lang="en-US" dirty="0" err="1" smtClean="0"/>
              <a:t>Trotskyist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Anti-communist from late 1940s</a:t>
            </a:r>
          </a:p>
          <a:p>
            <a:endParaRPr lang="en-US" dirty="0" smtClean="0"/>
          </a:p>
          <a:p>
            <a:r>
              <a:rPr lang="en-US" dirty="0" smtClean="0"/>
              <a:t>Broke with left over Vietnam</a:t>
            </a:r>
          </a:p>
          <a:p>
            <a:endParaRPr lang="en-US" dirty="0" smtClean="0"/>
          </a:p>
          <a:p>
            <a:r>
              <a:rPr lang="en-US" dirty="0" smtClean="0"/>
              <a:t>Periodicals</a:t>
            </a:r>
          </a:p>
          <a:p>
            <a:pPr lvl="1"/>
            <a:r>
              <a:rPr lang="en-US" i="1" dirty="0" smtClean="0"/>
              <a:t>Commentary</a:t>
            </a:r>
          </a:p>
          <a:p>
            <a:pPr lvl="1"/>
            <a:r>
              <a:rPr lang="en-US" i="1" dirty="0" smtClean="0"/>
              <a:t>Encounter</a:t>
            </a:r>
          </a:p>
          <a:p>
            <a:pPr lvl="1"/>
            <a:r>
              <a:rPr lang="en-US" i="1" dirty="0" smtClean="0"/>
              <a:t>Public Interest</a:t>
            </a:r>
          </a:p>
          <a:p>
            <a:pPr lvl="1"/>
            <a:r>
              <a:rPr lang="en-US" i="1" dirty="0" smtClean="0"/>
              <a:t>Wall Street Journal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Irving </a:t>
            </a:r>
            <a:r>
              <a:rPr lang="en-US" dirty="0" err="1" smtClean="0"/>
              <a:t>Kristol</a:t>
            </a:r>
            <a:r>
              <a:rPr lang="en-US" dirty="0" smtClean="0"/>
              <a:t> (1920-2009)</a:t>
            </a:r>
            <a:endParaRPr lang="en-US" dirty="0"/>
          </a:p>
        </p:txBody>
      </p:sp>
      <p:pic>
        <p:nvPicPr>
          <p:cNvPr id="6" name="Content Placeholder 5" descr="IrvingKristol198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81245" y="1676400"/>
            <a:ext cx="3596640" cy="4495800"/>
          </a:xfrm>
        </p:spPr>
      </p:pic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Books</a:t>
            </a:r>
          </a:p>
          <a:p>
            <a:pPr lvl="1"/>
            <a:r>
              <a:rPr lang="en-US" i="1" dirty="0" smtClean="0"/>
              <a:t>On the Democratic Idea in America</a:t>
            </a:r>
          </a:p>
          <a:p>
            <a:pPr lvl="1"/>
            <a:r>
              <a:rPr lang="en-US" i="1" dirty="0" smtClean="0"/>
              <a:t>Two Cheers for Capitalism</a:t>
            </a:r>
          </a:p>
          <a:p>
            <a:pPr lvl="1"/>
            <a:r>
              <a:rPr lang="en-US" i="1" dirty="0" smtClean="0"/>
              <a:t>Reflections of a Neoconservative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16081</TotalTime>
  <Words>364</Words>
  <Application>Microsoft Office PowerPoint</Application>
  <PresentationFormat>On-screen Show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Foundry</vt:lpstr>
      <vt:lpstr>Lecture 24: Straussians and Neoconservatives</vt:lpstr>
      <vt:lpstr>Overview</vt:lpstr>
      <vt:lpstr>Leo Strauss (1899-1973)</vt:lpstr>
      <vt:lpstr>Leo Strauss (1899-1973)</vt:lpstr>
      <vt:lpstr>Straussians</vt:lpstr>
      <vt:lpstr>Failures of the 1960s</vt:lpstr>
      <vt:lpstr>Neoconservatism</vt:lpstr>
      <vt:lpstr>Irving Kristol (1920-2009)</vt:lpstr>
      <vt:lpstr>Irving Kristol (1920-2009)</vt:lpstr>
      <vt:lpstr>Daniel P. Moynihan (1927-2003)</vt:lpstr>
      <vt:lpstr>Norman Podhoretz (b. 1930)</vt:lpstr>
      <vt:lpstr>Neocons and Foreign Policy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52</cp:revision>
  <dcterms:created xsi:type="dcterms:W3CDTF">2015-03-09T21:20:29Z</dcterms:created>
  <dcterms:modified xsi:type="dcterms:W3CDTF">2015-05-23T16:27:40Z</dcterms:modified>
</cp:coreProperties>
</file>