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4" r:id="rId5"/>
    <p:sldId id="306" r:id="rId6"/>
    <p:sldId id="307" r:id="rId7"/>
    <p:sldId id="308" r:id="rId8"/>
    <p:sldId id="303" r:id="rId9"/>
    <p:sldId id="309" r:id="rId10"/>
    <p:sldId id="302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5/22/2015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22: Anticommunism and McCarthy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Joseph McCarthy (1908-1957)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Used anti-communist feeling as a vehicle for personal advancement</a:t>
            </a:r>
          </a:p>
          <a:p>
            <a:endParaRPr lang="en-US" dirty="0" smtClean="0"/>
          </a:p>
          <a:p>
            <a:r>
              <a:rPr lang="en-US" dirty="0" smtClean="0"/>
              <a:t>Alleged Red infiltration of State Dept., Truman administration, Army</a:t>
            </a:r>
          </a:p>
          <a:p>
            <a:endParaRPr lang="en-US" dirty="0" smtClean="0"/>
          </a:p>
          <a:p>
            <a:r>
              <a:rPr lang="en-US" dirty="0" smtClean="0"/>
              <a:t>Buckley &amp; </a:t>
            </a:r>
            <a:r>
              <a:rPr lang="en-US" dirty="0" err="1" smtClean="0"/>
              <a:t>Bozell</a:t>
            </a:r>
            <a:r>
              <a:rPr lang="en-US" dirty="0" smtClean="0"/>
              <a:t>: </a:t>
            </a:r>
            <a:r>
              <a:rPr lang="en-US" i="1" dirty="0" smtClean="0"/>
              <a:t>McCarthy and His Enemies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1954 censure</a:t>
            </a:r>
            <a:endParaRPr lang="en-US" dirty="0" smtClean="0"/>
          </a:p>
        </p:txBody>
      </p:sp>
      <p:pic>
        <p:nvPicPr>
          <p:cNvPr id="5" name="Content Placeholder 4" descr="Joseph_McCarth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74287" y="1646238"/>
            <a:ext cx="3786426" cy="452596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Anti-communism a theme that unified the postwar Right (including libertarians)</a:t>
            </a:r>
          </a:p>
          <a:p>
            <a:endParaRPr lang="en-US" dirty="0" smtClean="0"/>
          </a:p>
          <a:p>
            <a:r>
              <a:rPr lang="en-US" dirty="0" smtClean="0"/>
              <a:t>Burnham and Soviet espionage persuade many conservatives of the need for activist foreign policy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“Red Decade” and the Cold War</a:t>
            </a:r>
          </a:p>
          <a:p>
            <a:endParaRPr lang="en-US" dirty="0" smtClean="0"/>
          </a:p>
          <a:p>
            <a:r>
              <a:rPr lang="en-US" dirty="0" smtClean="0"/>
              <a:t>James Burnham</a:t>
            </a:r>
          </a:p>
          <a:p>
            <a:endParaRPr lang="en-US" dirty="0" smtClean="0"/>
          </a:p>
          <a:p>
            <a:r>
              <a:rPr lang="en-US" dirty="0" smtClean="0"/>
              <a:t>Alger Hiss Case</a:t>
            </a:r>
          </a:p>
          <a:p>
            <a:endParaRPr lang="en-US" dirty="0" smtClean="0"/>
          </a:p>
          <a:p>
            <a:r>
              <a:rPr lang="en-US" dirty="0" smtClean="0"/>
              <a:t>Joseph McCarthy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of Anti-Communism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“Red Scare” after WWI</a:t>
            </a:r>
          </a:p>
          <a:p>
            <a:endParaRPr lang="en-US" dirty="0" smtClean="0"/>
          </a:p>
          <a:p>
            <a:r>
              <a:rPr lang="en-US" dirty="0" smtClean="0"/>
              <a:t>Soviet sympathy in 1920s and 1930s</a:t>
            </a:r>
          </a:p>
          <a:p>
            <a:pPr lvl="1"/>
            <a:r>
              <a:rPr lang="en-US" dirty="0" smtClean="0"/>
              <a:t>Walter </a:t>
            </a:r>
            <a:r>
              <a:rPr lang="en-US" dirty="0" err="1" smtClean="0"/>
              <a:t>Duranty</a:t>
            </a:r>
            <a:endParaRPr lang="en-US" dirty="0" smtClean="0"/>
          </a:p>
          <a:p>
            <a:pPr lvl="1"/>
            <a:r>
              <a:rPr lang="en-US" dirty="0" smtClean="0"/>
              <a:t>“Open Letter”</a:t>
            </a:r>
          </a:p>
          <a:p>
            <a:endParaRPr lang="en-US" dirty="0" smtClean="0"/>
          </a:p>
          <a:p>
            <a:r>
              <a:rPr lang="en-US" dirty="0" smtClean="0"/>
              <a:t>Eugene Lyons</a:t>
            </a:r>
          </a:p>
          <a:p>
            <a:pPr lvl="1"/>
            <a:r>
              <a:rPr lang="en-US" dirty="0" smtClean="0"/>
              <a:t>Radical in Moscow, 1927-1933</a:t>
            </a:r>
          </a:p>
          <a:p>
            <a:pPr lvl="1"/>
            <a:r>
              <a:rPr lang="en-US" i="1" dirty="0" smtClean="0"/>
              <a:t>The Red Decade</a:t>
            </a:r>
            <a:r>
              <a:rPr lang="en-US" dirty="0" smtClean="0"/>
              <a:t> (1941)</a:t>
            </a:r>
          </a:p>
          <a:p>
            <a:endParaRPr lang="en-US" i="1" dirty="0" smtClean="0"/>
          </a:p>
          <a:p>
            <a:r>
              <a:rPr lang="en-US" dirty="0" smtClean="0"/>
              <a:t>Responses to communist advances from 1945: Who lost China? Liberals!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 Burnham (</a:t>
            </a:r>
            <a:r>
              <a:rPr lang="en-US" dirty="0" smtClean="0"/>
              <a:t>1905-1987)</a:t>
            </a:r>
            <a:endParaRPr lang="en-US" dirty="0"/>
          </a:p>
        </p:txBody>
      </p:sp>
      <p:pic>
        <p:nvPicPr>
          <p:cNvPr id="5" name="Content Placeholder 4" descr="James_Burnham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84103" y="1981200"/>
            <a:ext cx="3316724" cy="4038600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NYU philosopher, editor of </a:t>
            </a:r>
            <a:r>
              <a:rPr lang="en-US" i="1" dirty="0" smtClean="0"/>
              <a:t>National Review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Trotskyist</a:t>
            </a:r>
            <a:r>
              <a:rPr lang="en-US" dirty="0" smtClean="0"/>
              <a:t> in the 1930s</a:t>
            </a:r>
          </a:p>
          <a:p>
            <a:endParaRPr lang="en-US" dirty="0" smtClean="0"/>
          </a:p>
          <a:p>
            <a:r>
              <a:rPr lang="en-US" i="1" dirty="0" smtClean="0"/>
              <a:t>The Managerial Revolution</a:t>
            </a:r>
            <a:r>
              <a:rPr lang="en-US" dirty="0" smtClean="0"/>
              <a:t> (1941)</a:t>
            </a:r>
          </a:p>
          <a:p>
            <a:endParaRPr lang="en-US" i="1" dirty="0" smtClean="0"/>
          </a:p>
          <a:p>
            <a:r>
              <a:rPr lang="en-US" i="1" dirty="0" smtClean="0"/>
              <a:t>The Machiavellians</a:t>
            </a:r>
            <a:r>
              <a:rPr lang="en-US" dirty="0" smtClean="0"/>
              <a:t> (1943)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 Burnham (</a:t>
            </a:r>
            <a:r>
              <a:rPr lang="en-US" dirty="0" smtClean="0"/>
              <a:t>1905-1987)</a:t>
            </a:r>
            <a:endParaRPr lang="en-US" dirty="0"/>
          </a:p>
        </p:txBody>
      </p:sp>
      <p:pic>
        <p:nvPicPr>
          <p:cNvPr id="5" name="Content Placeholder 4" descr="James_Burnham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84103" y="1981200"/>
            <a:ext cx="3316724" cy="4038600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Urged rollback of Soviet communism</a:t>
            </a:r>
          </a:p>
          <a:p>
            <a:pPr lvl="1"/>
            <a:r>
              <a:rPr lang="en-US" i="1" dirty="0" smtClean="0"/>
              <a:t>The Struggle for the World</a:t>
            </a:r>
          </a:p>
          <a:p>
            <a:pPr lvl="1"/>
            <a:r>
              <a:rPr lang="en-US" i="1" dirty="0" smtClean="0"/>
              <a:t>The Coming Defeat of Communism</a:t>
            </a:r>
          </a:p>
          <a:p>
            <a:pPr lvl="1"/>
            <a:r>
              <a:rPr lang="en-US" i="1" dirty="0" smtClean="0"/>
              <a:t>Containment of Liberation?</a:t>
            </a:r>
          </a:p>
          <a:p>
            <a:pPr lvl="1"/>
            <a:r>
              <a:rPr lang="en-US" i="1" dirty="0" smtClean="0"/>
              <a:t>The Web of Subversion</a:t>
            </a:r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 Burnham (</a:t>
            </a:r>
            <a:r>
              <a:rPr lang="en-US" dirty="0" smtClean="0"/>
              <a:t>1905-1987)</a:t>
            </a:r>
            <a:endParaRPr lang="en-US" dirty="0"/>
          </a:p>
        </p:txBody>
      </p:sp>
      <p:pic>
        <p:nvPicPr>
          <p:cNvPr id="5" name="Content Placeholder 4" descr="James_Burnham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84103" y="1981200"/>
            <a:ext cx="3316724" cy="4038600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Congress and the American Tradition</a:t>
            </a:r>
            <a:r>
              <a:rPr lang="en-US" dirty="0" smtClean="0"/>
              <a:t> (1959): managers taking over in USA</a:t>
            </a:r>
          </a:p>
          <a:p>
            <a:endParaRPr lang="en-US" i="1" dirty="0" smtClean="0"/>
          </a:p>
          <a:p>
            <a:r>
              <a:rPr lang="en-US" i="1" dirty="0" smtClean="0"/>
              <a:t>Suicide of the West</a:t>
            </a:r>
            <a:r>
              <a:rPr lang="en-US" dirty="0" smtClean="0"/>
              <a:t> (1964): liberalism is psychology of Western decline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 Burnham (</a:t>
            </a:r>
            <a:r>
              <a:rPr lang="en-US" dirty="0" smtClean="0"/>
              <a:t>1905-1987)</a:t>
            </a:r>
            <a:endParaRPr lang="en-US" dirty="0"/>
          </a:p>
        </p:txBody>
      </p:sp>
      <p:pic>
        <p:nvPicPr>
          <p:cNvPr id="5" name="Content Placeholder 4" descr="James_Burnham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84103" y="1981200"/>
            <a:ext cx="3316724" cy="4038600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Francis on Burnham’s influence on conservatism</a:t>
            </a:r>
          </a:p>
          <a:p>
            <a:pPr lvl="1"/>
            <a:r>
              <a:rPr lang="en-US" dirty="0" smtClean="0"/>
              <a:t>Conflict drives history</a:t>
            </a:r>
          </a:p>
          <a:p>
            <a:pPr lvl="1"/>
            <a:r>
              <a:rPr lang="en-US" dirty="0" smtClean="0"/>
              <a:t>Modernist vision</a:t>
            </a:r>
          </a:p>
          <a:p>
            <a:pPr lvl="1"/>
            <a:r>
              <a:rPr lang="en-US" dirty="0" smtClean="0"/>
              <a:t>Pro-Cold War without being globalist</a:t>
            </a:r>
          </a:p>
          <a:p>
            <a:pPr lvl="1"/>
            <a:r>
              <a:rPr lang="en-US" dirty="0" smtClean="0"/>
              <a:t>Managerial thesis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Alger Hiss Case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Whittaker </a:t>
            </a:r>
            <a:r>
              <a:rPr lang="en-US" dirty="0" smtClean="0"/>
              <a:t>Chambers (1901-1961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Editor of </a:t>
            </a:r>
            <a:r>
              <a:rPr lang="en-US" i="1" dirty="0" smtClean="0"/>
              <a:t>Time</a:t>
            </a:r>
            <a:endParaRPr lang="en-US" dirty="0" smtClean="0"/>
          </a:p>
          <a:p>
            <a:pPr lvl="1"/>
            <a:r>
              <a:rPr lang="en-US" dirty="0" smtClean="0"/>
              <a:t>CP member in 1930s</a:t>
            </a:r>
          </a:p>
          <a:p>
            <a:endParaRPr lang="en-US" dirty="0" smtClean="0"/>
          </a:p>
          <a:p>
            <a:r>
              <a:rPr lang="en-US" dirty="0" smtClean="0"/>
              <a:t>Alger Hiss (1904-1996)</a:t>
            </a:r>
          </a:p>
          <a:p>
            <a:pPr lvl="1"/>
            <a:r>
              <a:rPr lang="en-US" dirty="0" smtClean="0"/>
              <a:t>State Dept. official</a:t>
            </a:r>
          </a:p>
          <a:p>
            <a:pPr lvl="1"/>
            <a:r>
              <a:rPr lang="en-US" dirty="0" smtClean="0"/>
              <a:t>Named by Chambers to HUAC in 1948</a:t>
            </a:r>
            <a:endParaRPr lang="en-US" dirty="0"/>
          </a:p>
        </p:txBody>
      </p:sp>
      <p:pic>
        <p:nvPicPr>
          <p:cNvPr id="6" name="Content Placeholder 5" descr="Whittaker_Chamber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0495" y="1646238"/>
            <a:ext cx="3432009" cy="452596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Alger Hiss Case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Chambers’s</a:t>
            </a:r>
            <a:r>
              <a:rPr lang="en-US" dirty="0" smtClean="0"/>
              <a:t> evidence of espionage; whisper campaign</a:t>
            </a:r>
          </a:p>
          <a:p>
            <a:endParaRPr lang="en-US" dirty="0" smtClean="0"/>
          </a:p>
          <a:p>
            <a:r>
              <a:rPr lang="en-US" dirty="0" smtClean="0"/>
              <a:t>Hiss’s perjury trials (1948, 1950)</a:t>
            </a:r>
          </a:p>
          <a:p>
            <a:endParaRPr lang="en-US" dirty="0" smtClean="0"/>
          </a:p>
          <a:p>
            <a:r>
              <a:rPr lang="en-US" i="1" dirty="0" smtClean="0"/>
              <a:t>Witness</a:t>
            </a:r>
            <a:r>
              <a:rPr lang="en-US" dirty="0" smtClean="0"/>
              <a:t> (1952)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err="1" smtClean="0"/>
              <a:t>Venona</a:t>
            </a:r>
            <a:r>
              <a:rPr lang="en-US" dirty="0" smtClean="0"/>
              <a:t> documents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Allen Weinstein: </a:t>
            </a:r>
            <a:r>
              <a:rPr lang="en-US" i="1" dirty="0" smtClean="0"/>
              <a:t>Perjury</a:t>
            </a:r>
            <a:r>
              <a:rPr lang="en-US" dirty="0" smtClean="0"/>
              <a:t> (1978, 1997)</a:t>
            </a:r>
            <a:endParaRPr lang="en-US" dirty="0"/>
          </a:p>
        </p:txBody>
      </p:sp>
      <p:pic>
        <p:nvPicPr>
          <p:cNvPr id="6" name="Content Placeholder 5" descr="Whittaker_Chamber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0495" y="1646238"/>
            <a:ext cx="3432009" cy="452596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16046</TotalTime>
  <Words>312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22: Anticommunism and McCarthy</vt:lpstr>
      <vt:lpstr>Overview</vt:lpstr>
      <vt:lpstr>Growth of Anti-Communism</vt:lpstr>
      <vt:lpstr>James Burnham (1905-1987)</vt:lpstr>
      <vt:lpstr>James Burnham (1905-1987)</vt:lpstr>
      <vt:lpstr>James Burnham (1905-1987)</vt:lpstr>
      <vt:lpstr>James Burnham (1905-1987)</vt:lpstr>
      <vt:lpstr>Alger Hiss Case</vt:lpstr>
      <vt:lpstr>Alger Hiss Case</vt:lpstr>
      <vt:lpstr>Joseph McCarthy (1908-1957)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50</cp:revision>
  <dcterms:created xsi:type="dcterms:W3CDTF">2015-03-09T21:20:29Z</dcterms:created>
  <dcterms:modified xsi:type="dcterms:W3CDTF">2015-05-22T17:23:15Z</dcterms:modified>
</cp:coreProperties>
</file>