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309" r:id="rId4"/>
    <p:sldId id="304" r:id="rId5"/>
    <p:sldId id="306" r:id="rId6"/>
    <p:sldId id="303" r:id="rId7"/>
    <p:sldId id="305" r:id="rId8"/>
    <p:sldId id="307" r:id="rId9"/>
    <p:sldId id="308" r:id="rId10"/>
    <p:sldId id="302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5/22/2015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5/22/2015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5/22/2015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5/22/2015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E4EF901-39F8-4F2B-BCA6-4ACF657AFFE7}" type="datetimeFigureOut">
              <a:rPr lang="en-US" smtClean="0"/>
              <a:pPr/>
              <a:t>5/22/2015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Lecture 21: American Postwar Traditionalists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Liberty Classroom: History of Conservatism and Libertarianism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Robert </a:t>
            </a:r>
            <a:r>
              <a:rPr lang="en-US" dirty="0" err="1" smtClean="0"/>
              <a:t>Nisbet</a:t>
            </a:r>
            <a:r>
              <a:rPr lang="en-US" dirty="0" smtClean="0"/>
              <a:t> (1913-1996)</a:t>
            </a:r>
            <a:endParaRPr lang="en-US" dirty="0"/>
          </a:p>
        </p:txBody>
      </p:sp>
      <p:pic>
        <p:nvPicPr>
          <p:cNvPr id="5" name="Content Placeholder 4" descr="robnisbet.pn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524139"/>
            <a:ext cx="4038600" cy="2770159"/>
          </a:xfrm>
        </p:spPr>
      </p:pic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Sociology professor at UC-Riverside, Columbia</a:t>
            </a:r>
          </a:p>
          <a:p>
            <a:endParaRPr lang="en-US" dirty="0" smtClean="0"/>
          </a:p>
          <a:p>
            <a:r>
              <a:rPr lang="en-US" dirty="0" smtClean="0"/>
              <a:t>Conservative origins of sociology</a:t>
            </a:r>
          </a:p>
          <a:p>
            <a:endParaRPr lang="en-US" dirty="0" smtClean="0"/>
          </a:p>
          <a:p>
            <a:r>
              <a:rPr lang="en-US" i="1" dirty="0" smtClean="0"/>
              <a:t>The Quest for Community</a:t>
            </a:r>
            <a:r>
              <a:rPr lang="en-US" dirty="0" smtClean="0"/>
              <a:t> (1953)</a:t>
            </a:r>
            <a:endParaRPr lang="en-US" i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“New Conservatives” articulated a traditionalist alternative to the mainstream liberal narrative of American history.</a:t>
            </a:r>
          </a:p>
          <a:p>
            <a:endParaRPr lang="en-US" dirty="0" smtClean="0"/>
          </a:p>
          <a:p>
            <a:r>
              <a:rPr lang="en-US" dirty="0" smtClean="0"/>
              <a:t>Stressed classical, Christian, and European antecedents for American social and political institutions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Religious Revival of the 1950s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Richard Weaver</a:t>
            </a:r>
          </a:p>
          <a:p>
            <a:endParaRPr lang="en-US" dirty="0" smtClean="0"/>
          </a:p>
          <a:p>
            <a:r>
              <a:rPr lang="en-US" dirty="0" smtClean="0"/>
              <a:t>Russell Kirk</a:t>
            </a:r>
          </a:p>
          <a:p>
            <a:endParaRPr lang="en-US" dirty="0" smtClean="0"/>
          </a:p>
          <a:p>
            <a:r>
              <a:rPr lang="en-US" dirty="0" smtClean="0"/>
              <a:t>Robert </a:t>
            </a:r>
            <a:r>
              <a:rPr lang="en-US" dirty="0" err="1" smtClean="0"/>
              <a:t>Nisbet</a:t>
            </a: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Religious Revival of 1950s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Billy Graham</a:t>
            </a:r>
          </a:p>
          <a:p>
            <a:endParaRPr lang="en-US" dirty="0" smtClean="0"/>
          </a:p>
          <a:p>
            <a:r>
              <a:rPr lang="en-US" dirty="0" smtClean="0"/>
              <a:t>Eisenhower</a:t>
            </a:r>
          </a:p>
          <a:p>
            <a:endParaRPr lang="en-US" dirty="0" smtClean="0"/>
          </a:p>
          <a:p>
            <a:r>
              <a:rPr lang="en-US" dirty="0" smtClean="0"/>
              <a:t>Reinhold Niebuhr</a:t>
            </a:r>
          </a:p>
          <a:p>
            <a:endParaRPr lang="en-US" dirty="0" smtClean="0"/>
          </a:p>
          <a:p>
            <a:r>
              <a:rPr lang="en-US" dirty="0" smtClean="0"/>
              <a:t>Natural law revival (e.g., Leo Strauss)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Richard Weaver (1910-1963)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Studied with Ransom &amp; Davidson at </a:t>
            </a:r>
            <a:r>
              <a:rPr lang="en-US" dirty="0" err="1" smtClean="0"/>
              <a:t>Vandy</a:t>
            </a:r>
            <a:r>
              <a:rPr lang="en-US" dirty="0" smtClean="0"/>
              <a:t>; Brooks at LSU</a:t>
            </a:r>
          </a:p>
          <a:p>
            <a:endParaRPr lang="en-US" dirty="0" smtClean="0"/>
          </a:p>
          <a:p>
            <a:r>
              <a:rPr lang="en-US" dirty="0" smtClean="0"/>
              <a:t>University of Chicago</a:t>
            </a:r>
          </a:p>
          <a:p>
            <a:endParaRPr lang="en-US" dirty="0" smtClean="0"/>
          </a:p>
          <a:p>
            <a:r>
              <a:rPr lang="en-US" dirty="0" smtClean="0"/>
              <a:t>“Agrarianism in Exile”</a:t>
            </a:r>
            <a:endParaRPr lang="en-US" dirty="0" smtClean="0"/>
          </a:p>
        </p:txBody>
      </p:sp>
      <p:pic>
        <p:nvPicPr>
          <p:cNvPr id="5" name="Content Placeholder 4" descr="Richard M Weaver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084680" y="1905000"/>
            <a:ext cx="2910417" cy="419100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Richard Weaver (1910-1963)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 smtClean="0"/>
              <a:t>Ideas Have Consequences</a:t>
            </a:r>
            <a:r>
              <a:rPr lang="en-US" dirty="0" smtClean="0"/>
              <a:t> (1948)</a:t>
            </a:r>
          </a:p>
          <a:p>
            <a:endParaRPr lang="en-US" i="1" dirty="0" smtClean="0"/>
          </a:p>
          <a:p>
            <a:r>
              <a:rPr lang="en-US" i="1" dirty="0" smtClean="0"/>
              <a:t>The Ethics of Rhetoric</a:t>
            </a:r>
            <a:r>
              <a:rPr lang="en-US" dirty="0" smtClean="0"/>
              <a:t> (1953</a:t>
            </a:r>
            <a:r>
              <a:rPr lang="en-US" dirty="0" smtClean="0"/>
              <a:t>)</a:t>
            </a:r>
          </a:p>
          <a:p>
            <a:endParaRPr lang="en-US" i="1" dirty="0" smtClean="0"/>
          </a:p>
          <a:p>
            <a:r>
              <a:rPr lang="en-US" dirty="0" smtClean="0"/>
              <a:t>Defenses of the South</a:t>
            </a:r>
          </a:p>
          <a:p>
            <a:pPr lvl="1"/>
            <a:r>
              <a:rPr lang="en-US" i="1" dirty="0" smtClean="0"/>
              <a:t>Visions of Order</a:t>
            </a:r>
          </a:p>
          <a:p>
            <a:pPr lvl="1"/>
            <a:r>
              <a:rPr lang="en-US" i="1" dirty="0" smtClean="0"/>
              <a:t>The Southern Tradition at Bay</a:t>
            </a:r>
          </a:p>
          <a:p>
            <a:pPr lvl="1"/>
            <a:r>
              <a:rPr lang="en-US" i="1" dirty="0" smtClean="0"/>
              <a:t>Southern Essays</a:t>
            </a:r>
            <a:endParaRPr lang="en-US" i="1" dirty="0" smtClean="0"/>
          </a:p>
          <a:p>
            <a:endParaRPr lang="en-US" i="1" dirty="0" smtClean="0"/>
          </a:p>
          <a:p>
            <a:endParaRPr lang="en-US" i="1" dirty="0"/>
          </a:p>
        </p:txBody>
      </p:sp>
      <p:pic>
        <p:nvPicPr>
          <p:cNvPr id="5" name="Content Placeholder 4" descr="Richard M Weaver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084680" y="1905000"/>
            <a:ext cx="2910417" cy="41910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Peter </a:t>
            </a:r>
            <a:r>
              <a:rPr lang="en-US" dirty="0" err="1" smtClean="0"/>
              <a:t>Viereck</a:t>
            </a:r>
            <a:r>
              <a:rPr lang="en-US" dirty="0" smtClean="0"/>
              <a:t> (1916-2006)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Professor at Mt. Holyoke, Pulitzer for poetry in 1949</a:t>
            </a:r>
          </a:p>
          <a:p>
            <a:endParaRPr lang="en-US" dirty="0" smtClean="0"/>
          </a:p>
          <a:p>
            <a:r>
              <a:rPr lang="en-US" i="1" dirty="0" err="1" smtClean="0"/>
              <a:t>Metapolitics</a:t>
            </a:r>
            <a:r>
              <a:rPr lang="en-US" dirty="0" smtClean="0"/>
              <a:t> (1941)</a:t>
            </a:r>
          </a:p>
          <a:p>
            <a:endParaRPr lang="en-US" i="1" dirty="0" smtClean="0"/>
          </a:p>
          <a:p>
            <a:r>
              <a:rPr lang="en-US" i="1" dirty="0" smtClean="0"/>
              <a:t>Conservatism Revisited </a:t>
            </a:r>
            <a:r>
              <a:rPr lang="en-US" dirty="0" smtClean="0"/>
              <a:t>(1949)</a:t>
            </a:r>
          </a:p>
          <a:p>
            <a:endParaRPr lang="en-US" i="1" dirty="0" smtClean="0"/>
          </a:p>
          <a:p>
            <a:r>
              <a:rPr lang="en-US" dirty="0" smtClean="0"/>
              <a:t>Anti-McCarthy, anti-</a:t>
            </a:r>
            <a:r>
              <a:rPr lang="en-US" dirty="0" smtClean="0"/>
              <a:t>G</a:t>
            </a:r>
            <a:r>
              <a:rPr lang="en-US" dirty="0" smtClean="0"/>
              <a:t>oldwater</a:t>
            </a:r>
            <a:endParaRPr lang="en-US" dirty="0"/>
          </a:p>
        </p:txBody>
      </p:sp>
      <p:pic>
        <p:nvPicPr>
          <p:cNvPr id="7" name="Content Placeholder 6" descr="Peter_Viereck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091425" y="1828800"/>
            <a:ext cx="3214375" cy="4242975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Russell Kirk (1918-1994)</a:t>
            </a:r>
            <a:endParaRPr lang="en-US" dirty="0"/>
          </a:p>
        </p:txBody>
      </p:sp>
      <p:pic>
        <p:nvPicPr>
          <p:cNvPr id="6" name="Content Placeholder 5" descr="Kirk-in-library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53000" y="1771809"/>
            <a:ext cx="3352800" cy="4179824"/>
          </a:xfrm>
        </p:spPr>
      </p:pic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Michigan State College </a:t>
            </a:r>
            <a:r>
              <a:rPr lang="en-US" dirty="0" smtClean="0">
                <a:sym typeface="Wingdings" pitchFamily="2" charset="2"/>
              </a:rPr>
              <a:t> independent writer</a:t>
            </a: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Fiction</a:t>
            </a:r>
          </a:p>
          <a:p>
            <a:pPr lvl="1"/>
            <a:r>
              <a:rPr lang="en-US" i="1" dirty="0" smtClean="0">
                <a:sym typeface="Wingdings" pitchFamily="2" charset="2"/>
              </a:rPr>
              <a:t>Old House of Fear</a:t>
            </a:r>
            <a:endParaRPr lang="en-US" dirty="0" smtClean="0">
              <a:sym typeface="Wingdings" pitchFamily="2" charset="2"/>
            </a:endParaRPr>
          </a:p>
          <a:p>
            <a:pPr lvl="1"/>
            <a:r>
              <a:rPr lang="en-US" i="1" dirty="0" smtClean="0">
                <a:sym typeface="Wingdings" pitchFamily="2" charset="2"/>
              </a:rPr>
              <a:t>Lord of the Hollow Dark</a:t>
            </a:r>
          </a:p>
          <a:p>
            <a:pPr lvl="1"/>
            <a:r>
              <a:rPr lang="en-US" i="1" dirty="0" smtClean="0">
                <a:sym typeface="Wingdings" pitchFamily="2" charset="2"/>
              </a:rPr>
              <a:t>Ancestral Shadows</a:t>
            </a:r>
            <a:endParaRPr lang="en-US" i="1" dirty="0" smtClean="0">
              <a:sym typeface="Wingdings" pitchFamily="2" charset="2"/>
            </a:endParaRPr>
          </a:p>
          <a:p>
            <a:endParaRPr lang="en-US" dirty="0" smtClean="0">
              <a:sym typeface="Wingdings" pitchFamily="2" charset="2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Russell Kirk (1918-1994)</a:t>
            </a:r>
            <a:endParaRPr lang="en-US" dirty="0"/>
          </a:p>
        </p:txBody>
      </p:sp>
      <p:pic>
        <p:nvPicPr>
          <p:cNvPr id="6" name="Content Placeholder 5" descr="Kirk-in-library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53000" y="1771809"/>
            <a:ext cx="3352800" cy="4179824"/>
          </a:xfrm>
        </p:spPr>
      </p:pic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i="1" dirty="0" smtClean="0">
                <a:sym typeface="Wingdings" pitchFamily="2" charset="2"/>
              </a:rPr>
              <a:t>The Conservative Mind</a:t>
            </a:r>
            <a:r>
              <a:rPr lang="en-US" dirty="0" smtClean="0">
                <a:sym typeface="Wingdings" pitchFamily="2" charset="2"/>
              </a:rPr>
              <a:t> and six canons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Providence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Traditional life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Hierarchy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Property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Prescription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Change not reform</a:t>
            </a:r>
          </a:p>
          <a:p>
            <a:r>
              <a:rPr lang="en-US" dirty="0" smtClean="0">
                <a:sym typeface="Wingdings" pitchFamily="2" charset="2"/>
              </a:rPr>
              <a:t>Four threats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Perfectibility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Contempt for tradition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Political leveling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Economic leveling</a:t>
            </a:r>
            <a:endParaRPr lang="en-US" dirty="0" smtClean="0">
              <a:sym typeface="Wingdings" pitchFamily="2" charset="2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Russell Kirk (1918-1994)</a:t>
            </a:r>
            <a:endParaRPr lang="en-US" dirty="0"/>
          </a:p>
        </p:txBody>
      </p:sp>
      <p:pic>
        <p:nvPicPr>
          <p:cNvPr id="6" name="Content Placeholder 5" descr="Kirk-in-library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53000" y="1771809"/>
            <a:ext cx="3352800" cy="4179824"/>
          </a:xfrm>
        </p:spPr>
      </p:pic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ym typeface="Wingdings" pitchFamily="2" charset="2"/>
              </a:rPr>
              <a:t>Books on Burke, Eliot, Randolph</a:t>
            </a: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American tradition</a:t>
            </a:r>
          </a:p>
          <a:p>
            <a:pPr lvl="1"/>
            <a:r>
              <a:rPr lang="en-US" i="1" dirty="0" smtClean="0">
                <a:sym typeface="Wingdings" pitchFamily="2" charset="2"/>
              </a:rPr>
              <a:t>Roots of American Order</a:t>
            </a:r>
          </a:p>
          <a:p>
            <a:pPr lvl="1"/>
            <a:r>
              <a:rPr lang="en-US" i="1" dirty="0" smtClean="0">
                <a:sym typeface="Wingdings" pitchFamily="2" charset="2"/>
              </a:rPr>
              <a:t>Rights and Duties</a:t>
            </a:r>
          </a:p>
          <a:p>
            <a:pPr lvl="1"/>
            <a:r>
              <a:rPr lang="en-US" i="1" dirty="0" smtClean="0">
                <a:sym typeface="Wingdings" pitchFamily="2" charset="2"/>
              </a:rPr>
              <a:t>America’s British Culture</a:t>
            </a: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Critic of libertarians</a:t>
            </a: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i="1" dirty="0" smtClean="0">
                <a:sym typeface="Wingdings" pitchFamily="2" charset="2"/>
              </a:rPr>
              <a:t>Modern Age</a:t>
            </a:r>
            <a:r>
              <a:rPr lang="en-US" dirty="0" smtClean="0">
                <a:sym typeface="Wingdings" pitchFamily="2" charset="2"/>
              </a:rPr>
              <a:t>; </a:t>
            </a:r>
            <a:r>
              <a:rPr lang="en-US" i="1" dirty="0" smtClean="0">
                <a:sym typeface="Wingdings" pitchFamily="2" charset="2"/>
              </a:rPr>
              <a:t>University Bookman</a:t>
            </a:r>
            <a:endParaRPr lang="en-US" i="1" dirty="0" smtClean="0">
              <a:sym typeface="Wingdings" pitchFamily="2" charset="2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16171</TotalTime>
  <Words>267</Words>
  <Application>Microsoft Office PowerPoint</Application>
  <PresentationFormat>On-screen Show (4:3)</PresentationFormat>
  <Paragraphs>82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Foundry</vt:lpstr>
      <vt:lpstr>Lecture 21: American Postwar Traditionalists</vt:lpstr>
      <vt:lpstr>Overview</vt:lpstr>
      <vt:lpstr>Religious Revival of 1950s</vt:lpstr>
      <vt:lpstr>Richard Weaver (1910-1963)</vt:lpstr>
      <vt:lpstr>Richard Weaver (1910-1963)</vt:lpstr>
      <vt:lpstr>Peter Viereck (1916-2006)</vt:lpstr>
      <vt:lpstr>Russell Kirk (1918-1994)</vt:lpstr>
      <vt:lpstr>Russell Kirk (1918-1994)</vt:lpstr>
      <vt:lpstr>Russell Kirk (1918-1994)</vt:lpstr>
      <vt:lpstr>Robert Nisbet (1913-1996)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1: Definitions and Foundations</dc:title>
  <dc:creator>Jason Jewell</dc:creator>
  <cp:lastModifiedBy>Jason</cp:lastModifiedBy>
  <cp:revision>49</cp:revision>
  <dcterms:created xsi:type="dcterms:W3CDTF">2015-03-09T21:20:29Z</dcterms:created>
  <dcterms:modified xsi:type="dcterms:W3CDTF">2015-05-22T15:28:22Z</dcterms:modified>
</cp:coreProperties>
</file>