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301" r:id="rId4"/>
    <p:sldId id="304" r:id="rId5"/>
    <p:sldId id="303" r:id="rId6"/>
    <p:sldId id="302" r:id="rId7"/>
    <p:sldId id="305" r:id="rId8"/>
    <p:sldId id="265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Diagonal Corner Rectangle 6"/>
          <p:cNvSpPr/>
          <p:nvPr/>
        </p:nvSpPr>
        <p:spPr>
          <a:xfrm>
            <a:off x="164592" y="146304"/>
            <a:ext cx="8814816" cy="2505456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64234" y="381001"/>
            <a:ext cx="8229600" cy="2209800"/>
          </a:xfrm>
        </p:spPr>
        <p:txBody>
          <a:bodyPr lIns="45720" rIns="228600" anchor="b">
            <a:normAutofit/>
          </a:bodyPr>
          <a:lstStyle>
            <a:lvl1pPr marL="0" algn="r">
              <a:defRPr sz="480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133600" y="2819400"/>
            <a:ext cx="6560234" cy="1752600"/>
          </a:xfrm>
        </p:spPr>
        <p:txBody>
          <a:bodyPr lIns="45720" rIns="246888"/>
          <a:lstStyle>
            <a:lvl1pPr marL="0" indent="0" algn="r">
              <a:spcBef>
                <a:spcPts val="0"/>
              </a:spcBef>
              <a:buNone/>
              <a:defRPr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7E4EF901-39F8-4F2B-BCA6-4ACF657AFFE7}" type="datetimeFigureOut">
              <a:rPr lang="en-US" smtClean="0"/>
              <a:pPr/>
              <a:t>5/21/2015</a:t>
            </a:fld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EA5F93A7-7EF3-4CC4-BCF8-11AA5414C4F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4EF901-39F8-4F2B-BCA6-4ACF657AFFE7}" type="datetimeFigureOut">
              <a:rPr lang="en-US" smtClean="0"/>
              <a:pPr/>
              <a:t>5/21/2015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A5F93A7-7EF3-4CC4-BCF8-11AA5414C4F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4EF901-39F8-4F2B-BCA6-4ACF657AFFE7}" type="datetimeFigureOut">
              <a:rPr lang="en-US" smtClean="0"/>
              <a:pPr/>
              <a:t>5/21/2015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A5F93A7-7EF3-4CC4-BCF8-11AA5414C4F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4EF901-39F8-4F2B-BCA6-4ACF657AFFE7}" type="datetimeFigureOut">
              <a:rPr lang="en-US" smtClean="0"/>
              <a:pPr/>
              <a:t>5/21/2015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A5F93A7-7EF3-4CC4-BCF8-11AA5414C4F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000128" y="3267456"/>
            <a:ext cx="74066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498230"/>
            <a:ext cx="7772400" cy="2731008"/>
          </a:xfrm>
        </p:spPr>
        <p:txBody>
          <a:bodyPr rIns="100584"/>
          <a:lstStyle>
            <a:lvl1pPr algn="r">
              <a:buNone/>
              <a:defRPr sz="4000" b="1" cap="none">
                <a:solidFill>
                  <a:schemeClr val="accent1">
                    <a:tint val="95000"/>
                    <a:satMod val="200000"/>
                  </a:schemeClr>
                </a:solidFill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287713"/>
            <a:ext cx="7772400" cy="1509712"/>
          </a:xfrm>
        </p:spPr>
        <p:txBody>
          <a:bodyPr rIns="128016" anchor="t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7E4EF901-39F8-4F2B-BCA6-4ACF657AFFE7}" type="datetimeFigureOut">
              <a:rPr lang="en-US" smtClean="0"/>
              <a:pPr/>
              <a:t>5/21/2015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EA5F93A7-7EF3-4CC4-BCF8-11AA5414C4F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4EF901-39F8-4F2B-BCA6-4ACF657AFFE7}" type="datetimeFigureOut">
              <a:rPr lang="en-US" smtClean="0"/>
              <a:pPr/>
              <a:t>5/21/2015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EA5F93A7-7EF3-4CC4-BCF8-11AA5414C4F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616744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4800600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51948"/>
            <a:ext cx="8229600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941763"/>
          </a:xfrm>
        </p:spPr>
        <p:txBody>
          <a:bodyPr lIns="9144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941763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4EF901-39F8-4F2B-BCA6-4ACF657AFFE7}" type="datetimeFigureOut">
              <a:rPr lang="en-US" smtClean="0"/>
              <a:pPr/>
              <a:t>5/21/2015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EA5F93A7-7EF3-4CC4-BCF8-11AA5414C4F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53218"/>
            <a:ext cx="822960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4EF901-39F8-4F2B-BCA6-4ACF657AFFE7}" type="datetimeFigureOut">
              <a:rPr lang="en-US" smtClean="0"/>
              <a:pPr/>
              <a:t>5/21/2015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A5F93A7-7EF3-4CC4-BCF8-11AA5414C4F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4EF901-39F8-4F2B-BCA6-4ACF657AFFE7}" type="datetimeFigureOut">
              <a:rPr lang="en-US" smtClean="0"/>
              <a:pPr/>
              <a:t>5/21/2015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A5F93A7-7EF3-4CC4-BCF8-11AA5414C4F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5057552" y="105765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63136" y="304800"/>
            <a:ext cx="3931920" cy="762000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963136" y="1107560"/>
            <a:ext cx="3931920" cy="1066800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228600" y="2209800"/>
            <a:ext cx="8666456" cy="3977640"/>
          </a:xfrm>
        </p:spPr>
        <p:txBody>
          <a:bodyPr/>
          <a:lstStyle>
            <a:lvl1pPr marL="292608">
              <a:defRPr sz="3200"/>
            </a:lvl1pPr>
            <a:lvl2pPr marL="594360">
              <a:defRPr sz="2800"/>
            </a:lvl2pPr>
            <a:lvl3pPr marL="822960">
              <a:defRPr sz="2400"/>
            </a:lvl3pPr>
            <a:lvl4pPr marL="1051560">
              <a:defRPr sz="2000"/>
            </a:lvl4pPr>
            <a:lvl5pPr marL="1261872"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7E4EF901-39F8-4F2B-BCA6-4ACF657AFFE7}" type="datetimeFigureOut">
              <a:rPr lang="en-US" smtClean="0"/>
              <a:pPr/>
              <a:t>5/21/2015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EA5F93A7-7EF3-4CC4-BCF8-11AA5414C4F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0443" y="4724400"/>
            <a:ext cx="5486400" cy="664536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0443" y="5388936"/>
            <a:ext cx="5486400" cy="912255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04800" y="249864"/>
            <a:ext cx="8534400" cy="4343400"/>
          </a:xfrm>
          <a:prstGeom prst="round2DiagRect">
            <a:avLst>
              <a:gd name="adj1" fmla="val 11403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  <a:extLst/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7E4EF901-39F8-4F2B-BCA6-4ACF657AFFE7}" type="datetimeFigureOut">
              <a:rPr lang="en-US" smtClean="0"/>
              <a:pPr/>
              <a:t>5/21/2015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EA5F93A7-7EF3-4CC4-BCF8-11AA5414C4F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Diagonal Corner Rectangle 6"/>
          <p:cNvSpPr/>
          <p:nvPr/>
        </p:nvSpPr>
        <p:spPr>
          <a:xfrm>
            <a:off x="164592" y="147085"/>
            <a:ext cx="8810846" cy="6565392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1295400" y="6400800"/>
            <a:ext cx="4212264" cy="274320"/>
          </a:xfrm>
          <a:prstGeom prst="rect">
            <a:avLst/>
          </a:prstGeom>
        </p:spPr>
        <p:txBody>
          <a:bodyPr/>
          <a:lstStyle>
            <a:lvl1pPr algn="r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562600" y="6400800"/>
            <a:ext cx="3002280" cy="274320"/>
          </a:xfrm>
          <a:prstGeom prst="rect">
            <a:avLst/>
          </a:prstGeom>
        </p:spPr>
        <p:txBody>
          <a:bodyPr/>
          <a:lstStyle>
            <a:lvl1pPr algn="l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fld id="{7E4EF901-39F8-4F2B-BCA6-4ACF657AFFE7}" type="datetimeFigureOut">
              <a:rPr lang="en-US" smtClean="0"/>
              <a:pPr/>
              <a:t>5/21/2015</a:t>
            </a:fld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38952" y="6514568"/>
            <a:ext cx="464288" cy="274320"/>
          </a:xfrm>
          <a:prstGeom prst="rect">
            <a:avLst/>
          </a:prstGeom>
        </p:spPr>
        <p:txBody>
          <a:bodyPr anchor="ctr"/>
          <a:lstStyle>
            <a:lvl1pPr algn="r" eaLnBrk="1" latinLnBrk="0" hangingPunct="1">
              <a:defRPr kumimoji="0" sz="1600">
                <a:solidFill>
                  <a:schemeClr val="tx2">
                    <a:shade val="90000"/>
                  </a:schemeClr>
                </a:solidFill>
                <a:effectLst/>
              </a:defRPr>
            </a:lvl1pPr>
            <a:extLst/>
          </a:lstStyle>
          <a:p>
            <a:fld id="{EA5F93A7-7EF3-4CC4-BCF8-11AA5414C4F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1143000"/>
          </a:xfrm>
          <a:prstGeom prst="rect">
            <a:avLst/>
          </a:prstGeom>
        </p:spPr>
        <p:txBody>
          <a:bodyPr rIns="91440" anchor="b">
            <a:normAutofit/>
            <a:scene3d>
              <a:camera prst="orthographic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46237"/>
            <a:ext cx="8229600" cy="452628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marL="54864" algn="r" rtl="0" eaLnBrk="1" latinLnBrk="0" hangingPunct="1">
        <a:spcBef>
          <a:spcPct val="0"/>
        </a:spcBef>
        <a:buNone/>
        <a:defRPr kumimoji="0" sz="4600" kern="1200">
          <a:solidFill>
            <a:schemeClr val="tx2">
              <a:tint val="100000"/>
              <a:shade val="90000"/>
              <a:satMod val="250000"/>
              <a:alpha val="100000"/>
            </a:schemeClr>
          </a:solidFill>
          <a:effectLst>
            <a:outerShdw blurRad="38100" dist="25500" dir="5400000" algn="tl" rotWithShape="0">
              <a:srgbClr val="000000">
                <a:satMod val="180000"/>
                <a:alpha val="7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92100" indent="-292100" algn="l" rtl="0" eaLnBrk="1" latinLnBrk="0" hangingPunct="1">
        <a:spcBef>
          <a:spcPts val="0"/>
        </a:spcBef>
        <a:buClr>
          <a:schemeClr val="accent1"/>
        </a:buClr>
        <a:buSzPct val="70000"/>
        <a:buFont typeface="Wingdings 2"/>
        <a:buChar char="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rtl="0" eaLnBrk="1" latinLnBrk="0" hangingPunct="1">
        <a:spcBef>
          <a:spcPts val="400"/>
        </a:spcBef>
        <a:buClr>
          <a:schemeClr val="accent2"/>
        </a:buClr>
        <a:buSzPct val="90000"/>
        <a:buFontTx/>
        <a:buChar char="•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192024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mtClean="0"/>
              <a:t>Lecture 20: </a:t>
            </a:r>
            <a:r>
              <a:rPr lang="en-US" dirty="0" smtClean="0"/>
              <a:t>Libertarian Foundations II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Liberty Classroom: History of Conservatism and Libertarianism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Overview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Frank </a:t>
            </a:r>
            <a:r>
              <a:rPr lang="en-US" dirty="0" err="1" smtClean="0"/>
              <a:t>Chodorov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Isabel Paterson</a:t>
            </a:r>
          </a:p>
          <a:p>
            <a:endParaRPr lang="en-US" dirty="0" smtClean="0"/>
          </a:p>
          <a:p>
            <a:r>
              <a:rPr lang="en-US" dirty="0" smtClean="0"/>
              <a:t>Rose Wilder Lane</a:t>
            </a:r>
          </a:p>
          <a:p>
            <a:endParaRPr lang="en-US" dirty="0" smtClean="0"/>
          </a:p>
          <a:p>
            <a:r>
              <a:rPr lang="en-US" dirty="0" err="1" smtClean="0"/>
              <a:t>Ayn</a:t>
            </a:r>
            <a:r>
              <a:rPr lang="en-US" dirty="0" smtClean="0"/>
              <a:t> Rand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Frank </a:t>
            </a:r>
            <a:r>
              <a:rPr lang="en-US" dirty="0" err="1" smtClean="0"/>
              <a:t>Chodorov</a:t>
            </a:r>
            <a:r>
              <a:rPr lang="en-US" dirty="0" smtClean="0"/>
              <a:t> (1887-1966)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/>
          </a:bodyPr>
          <a:lstStyle/>
          <a:p>
            <a:r>
              <a:rPr lang="en-US" i="1" dirty="0" smtClean="0"/>
              <a:t>Analysis </a:t>
            </a:r>
            <a:r>
              <a:rPr lang="en-US" dirty="0" smtClean="0">
                <a:sym typeface="Wingdings" pitchFamily="2" charset="2"/>
              </a:rPr>
              <a:t> </a:t>
            </a:r>
            <a:r>
              <a:rPr lang="en-US" i="1" dirty="0" smtClean="0">
                <a:sym typeface="Wingdings" pitchFamily="2" charset="2"/>
              </a:rPr>
              <a:t>Human Events</a:t>
            </a:r>
            <a:r>
              <a:rPr lang="en-US" dirty="0" smtClean="0">
                <a:sym typeface="Wingdings" pitchFamily="2" charset="2"/>
              </a:rPr>
              <a:t>  </a:t>
            </a:r>
            <a:r>
              <a:rPr lang="en-US" i="1" dirty="0" smtClean="0">
                <a:sym typeface="Wingdings" pitchFamily="2" charset="2"/>
              </a:rPr>
              <a:t>Freeman</a:t>
            </a:r>
            <a:r>
              <a:rPr lang="en-US" dirty="0" smtClean="0">
                <a:sym typeface="Wingdings" pitchFamily="2" charset="2"/>
              </a:rPr>
              <a:t>  </a:t>
            </a:r>
            <a:r>
              <a:rPr lang="en-US" i="1" dirty="0" smtClean="0">
                <a:sym typeface="Wingdings" pitchFamily="2" charset="2"/>
              </a:rPr>
              <a:t>National Review</a:t>
            </a:r>
            <a:endParaRPr lang="en-US" dirty="0" smtClean="0">
              <a:sym typeface="Wingdings" pitchFamily="2" charset="2"/>
            </a:endParaRPr>
          </a:p>
          <a:p>
            <a:endParaRPr lang="en-US" dirty="0" smtClean="0">
              <a:sym typeface="Wingdings" pitchFamily="2" charset="2"/>
            </a:endParaRPr>
          </a:p>
          <a:p>
            <a:r>
              <a:rPr lang="en-US" dirty="0" err="1" smtClean="0">
                <a:sym typeface="Wingdings" pitchFamily="2" charset="2"/>
              </a:rPr>
              <a:t>Georgist</a:t>
            </a:r>
            <a:endParaRPr lang="en-US" dirty="0" smtClean="0">
              <a:sym typeface="Wingdings" pitchFamily="2" charset="2"/>
            </a:endParaRPr>
          </a:p>
          <a:p>
            <a:endParaRPr lang="en-US" dirty="0" smtClean="0">
              <a:sym typeface="Wingdings" pitchFamily="2" charset="2"/>
            </a:endParaRPr>
          </a:p>
          <a:p>
            <a:r>
              <a:rPr lang="en-US" i="1" dirty="0" smtClean="0">
                <a:sym typeface="Wingdings" pitchFamily="2" charset="2"/>
              </a:rPr>
              <a:t>The Income Tax: Root of All Evil</a:t>
            </a:r>
            <a:r>
              <a:rPr lang="en-US" dirty="0" smtClean="0">
                <a:sym typeface="Wingdings" pitchFamily="2" charset="2"/>
              </a:rPr>
              <a:t> (1954)</a:t>
            </a:r>
          </a:p>
          <a:p>
            <a:endParaRPr lang="en-US" i="1" dirty="0" smtClean="0">
              <a:sym typeface="Wingdings" pitchFamily="2" charset="2"/>
            </a:endParaRPr>
          </a:p>
          <a:p>
            <a:r>
              <a:rPr lang="en-US" dirty="0" smtClean="0">
                <a:sym typeface="Wingdings" pitchFamily="2" charset="2"/>
              </a:rPr>
              <a:t>Intercollegiate Society of Individualists (1953)</a:t>
            </a:r>
            <a:endParaRPr lang="en-US" dirty="0" smtClean="0"/>
          </a:p>
        </p:txBody>
      </p:sp>
      <p:pic>
        <p:nvPicPr>
          <p:cNvPr id="10" name="Content Placeholder 9" descr="FrankChodorovPipe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5229754" y="1752600"/>
            <a:ext cx="2946400" cy="4419600"/>
          </a:xfr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Isabel Paterson (1886-1961)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Journalist, novelist in Vancouver, New York</a:t>
            </a:r>
          </a:p>
          <a:p>
            <a:endParaRPr lang="en-US" dirty="0" smtClean="0"/>
          </a:p>
          <a:p>
            <a:r>
              <a:rPr lang="en-US" i="1" dirty="0" smtClean="0"/>
              <a:t>The God of the Machine</a:t>
            </a:r>
            <a:r>
              <a:rPr lang="en-US" dirty="0" smtClean="0"/>
              <a:t> (1943)</a:t>
            </a:r>
          </a:p>
          <a:p>
            <a:pPr lvl="1"/>
            <a:r>
              <a:rPr lang="en-US" dirty="0" smtClean="0"/>
              <a:t>Society as a circuit</a:t>
            </a:r>
            <a:endParaRPr lang="en-US" dirty="0" smtClean="0"/>
          </a:p>
          <a:p>
            <a:pPr lvl="1"/>
            <a:r>
              <a:rPr lang="en-US" dirty="0" smtClean="0"/>
              <a:t>“The Humanitarian with the Guillotine”</a:t>
            </a:r>
          </a:p>
        </p:txBody>
      </p:sp>
      <p:pic>
        <p:nvPicPr>
          <p:cNvPr id="13" name="Content Placeholder 12" descr="isabel-paterson.jp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746919" y="2209800"/>
            <a:ext cx="3429000" cy="3429000"/>
          </a:xfr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Rose Wilder Lane (1886-1968)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Daughter of Laura Ingalls Wilder</a:t>
            </a:r>
          </a:p>
          <a:p>
            <a:endParaRPr lang="en-US" dirty="0" smtClean="0"/>
          </a:p>
          <a:p>
            <a:r>
              <a:rPr lang="en-US" dirty="0" smtClean="0"/>
              <a:t>Journalist, activist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Convert from communism</a:t>
            </a:r>
          </a:p>
          <a:p>
            <a:endParaRPr lang="en-US" dirty="0" smtClean="0"/>
          </a:p>
          <a:p>
            <a:r>
              <a:rPr lang="en-US" i="1" dirty="0" smtClean="0"/>
              <a:t>Give Me Liberty</a:t>
            </a:r>
            <a:r>
              <a:rPr lang="en-US" dirty="0" smtClean="0"/>
              <a:t> (1936)</a:t>
            </a:r>
          </a:p>
          <a:p>
            <a:endParaRPr lang="en-US" i="1" dirty="0" smtClean="0"/>
          </a:p>
          <a:p>
            <a:r>
              <a:rPr lang="en-US" i="1" dirty="0" smtClean="0"/>
              <a:t>The Discovery of Freedom</a:t>
            </a:r>
            <a:r>
              <a:rPr lang="en-US" dirty="0" smtClean="0"/>
              <a:t> (1943)</a:t>
            </a:r>
            <a:endParaRPr lang="en-US" i="1" dirty="0"/>
          </a:p>
        </p:txBody>
      </p:sp>
      <p:pic>
        <p:nvPicPr>
          <p:cNvPr id="9" name="Content Placeholder 8" descr="isabel-paterson.jp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942489" y="1676400"/>
            <a:ext cx="3100317" cy="4419600"/>
          </a:xfr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Ayn</a:t>
            </a:r>
            <a:r>
              <a:rPr lang="en-US" dirty="0" smtClean="0"/>
              <a:t> Rand (1905-1982)</a:t>
            </a:r>
            <a:endParaRPr lang="en-US" dirty="0"/>
          </a:p>
        </p:txBody>
      </p:sp>
      <p:pic>
        <p:nvPicPr>
          <p:cNvPr id="9" name="Content Placeholder 8" descr="Ayn-Rand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5029200" y="1910493"/>
            <a:ext cx="3429000" cy="4183380"/>
          </a:xfrm>
        </p:spPr>
      </p:pic>
      <p:sp>
        <p:nvSpPr>
          <p:cNvPr id="8" name="Content Placeholder 7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Russian immigrant</a:t>
            </a:r>
          </a:p>
          <a:p>
            <a:endParaRPr lang="en-US" dirty="0" smtClean="0"/>
          </a:p>
          <a:p>
            <a:r>
              <a:rPr lang="en-US" i="1" dirty="0" smtClean="0"/>
              <a:t>Night of January 16</a:t>
            </a:r>
            <a:r>
              <a:rPr lang="en-US" i="1" baseline="30000" dirty="0" smtClean="0"/>
              <a:t>th</a:t>
            </a:r>
            <a:r>
              <a:rPr lang="en-US" dirty="0" smtClean="0"/>
              <a:t> (1935)</a:t>
            </a:r>
          </a:p>
          <a:p>
            <a:endParaRPr lang="en-US" i="1" dirty="0" smtClean="0"/>
          </a:p>
          <a:p>
            <a:r>
              <a:rPr lang="en-US" i="1" dirty="0" smtClean="0"/>
              <a:t>We the Living</a:t>
            </a:r>
            <a:r>
              <a:rPr lang="en-US" dirty="0" smtClean="0"/>
              <a:t> (1936)</a:t>
            </a:r>
          </a:p>
          <a:p>
            <a:endParaRPr lang="en-US" i="1" dirty="0" smtClean="0"/>
          </a:p>
          <a:p>
            <a:r>
              <a:rPr lang="en-US" i="1" dirty="0" smtClean="0"/>
              <a:t>Anthem</a:t>
            </a:r>
            <a:r>
              <a:rPr lang="en-US" dirty="0" smtClean="0"/>
              <a:t> (1937)</a:t>
            </a:r>
            <a:endParaRPr lang="en-US" i="1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Ayn</a:t>
            </a:r>
            <a:r>
              <a:rPr lang="en-US" dirty="0" smtClean="0"/>
              <a:t> Rand (1905-1982)</a:t>
            </a:r>
            <a:endParaRPr lang="en-US" dirty="0"/>
          </a:p>
        </p:txBody>
      </p:sp>
      <p:pic>
        <p:nvPicPr>
          <p:cNvPr id="9" name="Content Placeholder 8" descr="Ayn-Rand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5029200" y="1910493"/>
            <a:ext cx="3429000" cy="4183380"/>
          </a:xfrm>
        </p:spPr>
      </p:pic>
      <p:sp>
        <p:nvSpPr>
          <p:cNvPr id="8" name="Content Placeholder 7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i="1" dirty="0" smtClean="0"/>
              <a:t>The Fountainhead</a:t>
            </a:r>
            <a:r>
              <a:rPr lang="en-US" dirty="0" smtClean="0"/>
              <a:t> (1943)</a:t>
            </a:r>
          </a:p>
          <a:p>
            <a:endParaRPr lang="en-US" i="1" dirty="0" smtClean="0"/>
          </a:p>
          <a:p>
            <a:r>
              <a:rPr lang="en-US" i="1" dirty="0" smtClean="0"/>
              <a:t>Atlas Shrugged</a:t>
            </a:r>
            <a:r>
              <a:rPr lang="en-US" dirty="0" smtClean="0"/>
              <a:t> (1957)</a:t>
            </a:r>
          </a:p>
          <a:p>
            <a:endParaRPr lang="en-US" i="1" dirty="0" smtClean="0"/>
          </a:p>
          <a:p>
            <a:r>
              <a:rPr lang="en-US" dirty="0" smtClean="0"/>
              <a:t>Nonfiction</a:t>
            </a:r>
          </a:p>
          <a:p>
            <a:pPr lvl="1"/>
            <a:r>
              <a:rPr lang="en-US" i="1" dirty="0" smtClean="0"/>
              <a:t>The Virtue of Selfishness</a:t>
            </a:r>
          </a:p>
          <a:p>
            <a:pPr lvl="1"/>
            <a:r>
              <a:rPr lang="en-US" i="1" dirty="0" smtClean="0"/>
              <a:t>Capitalism: The Unknown Ideal</a:t>
            </a:r>
          </a:p>
          <a:p>
            <a:pPr lvl="1"/>
            <a:r>
              <a:rPr lang="en-US" i="1" dirty="0" smtClean="0"/>
              <a:t>For the New Intellectual</a:t>
            </a:r>
          </a:p>
          <a:p>
            <a:pPr lvl="1"/>
            <a:r>
              <a:rPr lang="en-US" i="1" dirty="0" smtClean="0"/>
              <a:t>The Objectivist</a:t>
            </a:r>
            <a:r>
              <a:rPr lang="en-US" dirty="0" smtClean="0"/>
              <a:t> (newsletter)</a:t>
            </a:r>
            <a:endParaRPr lang="en-US" i="1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Chodorov</a:t>
            </a:r>
            <a:r>
              <a:rPr lang="en-US" dirty="0" smtClean="0"/>
              <a:t>, Paterson, Lane, and Rand lay out individualist philosophy</a:t>
            </a:r>
          </a:p>
          <a:p>
            <a:endParaRPr lang="en-US" dirty="0" smtClean="0"/>
          </a:p>
          <a:p>
            <a:r>
              <a:rPr lang="en-US" dirty="0" smtClean="0"/>
              <a:t>Major influence on later libertarian and </a:t>
            </a:r>
            <a:r>
              <a:rPr lang="en-US" smtClean="0"/>
              <a:t>some conservative figures</a:t>
            </a:r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oundry">
  <a:themeElements>
    <a:clrScheme name="Foundry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Foundry">
      <a:maj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oundry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80000"/>
              </a:schemeClr>
            </a:gs>
            <a:gs pos="62000">
              <a:schemeClr val="phClr">
                <a:tint val="30000"/>
                <a:satMod val="180000"/>
              </a:schemeClr>
            </a:gs>
            <a:gs pos="100000">
              <a:schemeClr val="phClr">
                <a:tint val="22000"/>
                <a:satMod val="18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58000"/>
                <a:satMod val="150000"/>
              </a:schemeClr>
            </a:gs>
            <a:gs pos="72000">
              <a:schemeClr val="phClr">
                <a:tint val="90000"/>
                <a:satMod val="135000"/>
              </a:schemeClr>
            </a:gs>
            <a:gs pos="100000">
              <a:schemeClr val="phClr">
                <a:tint val="8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80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000000"/>
            </a:lightRig>
          </a:scene3d>
          <a:sp3d prstMaterial="matte">
            <a:bevelT w="63500" h="635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5000"/>
                <a:satMod val="400000"/>
              </a:schemeClr>
            </a:gs>
            <a:gs pos="20000">
              <a:schemeClr val="phClr">
                <a:tint val="80000"/>
                <a:satMod val="355000"/>
              </a:schemeClr>
            </a:gs>
            <a:gs pos="100000">
              <a:schemeClr val="phClr">
                <a:tint val="95000"/>
                <a:shade val="55000"/>
                <a:satMod val="355000"/>
              </a:schemeClr>
            </a:gs>
          </a:gsLst>
          <a:path path="circle">
            <a:fillToRect l="67500" t="35000" r="32500" b="65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0"/>
                <a:satMod val="120000"/>
              </a:schemeClr>
              <a:schemeClr val="phClr">
                <a:tint val="70000"/>
                <a:satMod val="250000"/>
              </a:schemeClr>
            </a:duotone>
          </a:blip>
          <a:tile tx="0" ty="0" sx="50000" sy="50000" flip="none" algn="t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Foundry</Template>
  <TotalTime>15981</TotalTime>
  <Words>199</Words>
  <Application>Microsoft Office PowerPoint</Application>
  <PresentationFormat>On-screen Show (4:3)</PresentationFormat>
  <Paragraphs>56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Foundry</vt:lpstr>
      <vt:lpstr>Lecture 20: Libertarian Foundations II</vt:lpstr>
      <vt:lpstr>Overview</vt:lpstr>
      <vt:lpstr>Frank Chodorov (1887-1966)</vt:lpstr>
      <vt:lpstr>Isabel Paterson (1886-1961)</vt:lpstr>
      <vt:lpstr>Rose Wilder Lane (1886-1968)</vt:lpstr>
      <vt:lpstr>Ayn Rand (1905-1982)</vt:lpstr>
      <vt:lpstr>Ayn Rand (1905-1982)</vt:lpstr>
      <vt:lpstr>Summary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Lecture 1: Definitions and Foundations</dc:title>
  <dc:creator>Jason Jewell</dc:creator>
  <cp:lastModifiedBy>Jason</cp:lastModifiedBy>
  <cp:revision>46</cp:revision>
  <dcterms:created xsi:type="dcterms:W3CDTF">2015-03-09T21:20:29Z</dcterms:created>
  <dcterms:modified xsi:type="dcterms:W3CDTF">2015-05-21T21:46:19Z</dcterms:modified>
</cp:coreProperties>
</file>