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301" r:id="rId4"/>
    <p:sldId id="305" r:id="rId5"/>
    <p:sldId id="307" r:id="rId6"/>
    <p:sldId id="304" r:id="rId7"/>
    <p:sldId id="306" r:id="rId8"/>
    <p:sldId id="303" r:id="rId9"/>
    <p:sldId id="302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E4EF901-39F8-4F2B-BCA6-4ACF657AFFE7}" type="datetimeFigureOut">
              <a:rPr lang="en-US" smtClean="0"/>
              <a:pPr/>
              <a:t>5/21/2015</a:t>
            </a:fld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EA5F93A7-7EF3-4CC4-BCF8-11AA5414C4F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Lecture 19: Libertarian Foundations 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Liberty Classroom: History of Conservatism and Libertarianism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Classical liberal advocates of </a:t>
            </a:r>
            <a:r>
              <a:rPr lang="en-US" i="1" dirty="0" smtClean="0"/>
              <a:t>laissez-faire</a:t>
            </a:r>
            <a:r>
              <a:rPr lang="en-US" dirty="0" smtClean="0"/>
              <a:t> an essential foundation of modern libertarianism</a:t>
            </a:r>
          </a:p>
          <a:p>
            <a:endParaRPr lang="en-US" dirty="0" smtClean="0"/>
          </a:p>
          <a:p>
            <a:r>
              <a:rPr lang="en-US" dirty="0" smtClean="0"/>
              <a:t>Worked to build institutions and associations after WWII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F.A. Hayek</a:t>
            </a:r>
          </a:p>
          <a:p>
            <a:endParaRPr lang="en-US" dirty="0" smtClean="0"/>
          </a:p>
          <a:p>
            <a:r>
              <a:rPr lang="en-US" dirty="0" smtClean="0"/>
              <a:t>Ludwig von </a:t>
            </a:r>
            <a:r>
              <a:rPr lang="en-US" dirty="0" err="1" smtClean="0"/>
              <a:t>Mises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Henry Hazlitt</a:t>
            </a:r>
          </a:p>
          <a:p>
            <a:endParaRPr lang="en-US" dirty="0" smtClean="0"/>
          </a:p>
          <a:p>
            <a:r>
              <a:rPr lang="en-US" dirty="0" smtClean="0"/>
              <a:t>Leonard Read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F.A. Hayek (1899-1992)</a:t>
            </a:r>
            <a:endParaRPr lang="en-US" dirty="0"/>
          </a:p>
        </p:txBody>
      </p:sp>
      <p:pic>
        <p:nvPicPr>
          <p:cNvPr id="8" name="Content Placeholder 7" descr="hayek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62549" y="1646238"/>
            <a:ext cx="3209902" cy="4525962"/>
          </a:xfrm>
        </p:spPr>
      </p:pic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London School of Economics, University of Chicago</a:t>
            </a:r>
          </a:p>
          <a:p>
            <a:endParaRPr lang="en-US" dirty="0" smtClean="0"/>
          </a:p>
          <a:p>
            <a:r>
              <a:rPr lang="en-US" dirty="0" smtClean="0"/>
              <a:t>Rivalry with Keynes</a:t>
            </a:r>
          </a:p>
          <a:p>
            <a:endParaRPr lang="en-US" dirty="0" smtClean="0"/>
          </a:p>
          <a:p>
            <a:r>
              <a:rPr lang="en-US" dirty="0" smtClean="0"/>
              <a:t>Nobel Prize in 1974</a:t>
            </a:r>
          </a:p>
          <a:p>
            <a:endParaRPr lang="en-US" dirty="0" smtClean="0"/>
          </a:p>
          <a:p>
            <a:r>
              <a:rPr lang="en-US" dirty="0" smtClean="0"/>
              <a:t>“Spontaneous order”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F.A. Hayek (1899-1992)</a:t>
            </a:r>
            <a:endParaRPr lang="en-US" dirty="0"/>
          </a:p>
        </p:txBody>
      </p:sp>
      <p:pic>
        <p:nvPicPr>
          <p:cNvPr id="8" name="Content Placeholder 7" descr="hayek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62549" y="1646238"/>
            <a:ext cx="3209902" cy="4525962"/>
          </a:xfrm>
        </p:spPr>
      </p:pic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“Knowledge problem” and the “fatal conceit”</a:t>
            </a:r>
          </a:p>
          <a:p>
            <a:endParaRPr lang="en-US" dirty="0" smtClean="0"/>
          </a:p>
          <a:p>
            <a:r>
              <a:rPr lang="en-US" i="1" dirty="0" smtClean="0"/>
              <a:t>The Road to Serfdom</a:t>
            </a:r>
            <a:r>
              <a:rPr lang="en-US" dirty="0" smtClean="0"/>
              <a:t> (1944)</a:t>
            </a:r>
          </a:p>
          <a:p>
            <a:endParaRPr lang="en-US" i="1" dirty="0" smtClean="0"/>
          </a:p>
          <a:p>
            <a:r>
              <a:rPr lang="en-US" i="1" dirty="0" smtClean="0"/>
              <a:t>The Constitution of Liberty</a:t>
            </a:r>
            <a:r>
              <a:rPr lang="en-US" dirty="0" smtClean="0"/>
              <a:t> (1960)</a:t>
            </a:r>
          </a:p>
          <a:p>
            <a:endParaRPr lang="en-US" i="1" dirty="0" smtClean="0"/>
          </a:p>
          <a:p>
            <a:r>
              <a:rPr lang="en-US" i="1" dirty="0" smtClean="0"/>
              <a:t>Law, Legislation, and Liberty</a:t>
            </a:r>
            <a:r>
              <a:rPr lang="en-US" dirty="0" smtClean="0"/>
              <a:t> (1973-1979)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F.A. Hayek (1899-1992)</a:t>
            </a:r>
            <a:endParaRPr lang="en-US" dirty="0"/>
          </a:p>
        </p:txBody>
      </p:sp>
      <p:pic>
        <p:nvPicPr>
          <p:cNvPr id="8" name="Content Placeholder 7" descr="hayek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062549" y="1646238"/>
            <a:ext cx="3209902" cy="4525962"/>
          </a:xfrm>
        </p:spPr>
      </p:pic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“Why I am not a Conservative”</a:t>
            </a:r>
          </a:p>
          <a:p>
            <a:endParaRPr lang="en-US" dirty="0" smtClean="0"/>
          </a:p>
          <a:p>
            <a:r>
              <a:rPr lang="en-US" dirty="0" smtClean="0"/>
              <a:t>Mont </a:t>
            </a:r>
            <a:r>
              <a:rPr lang="en-US" dirty="0" err="1" smtClean="0"/>
              <a:t>Pelerin</a:t>
            </a:r>
            <a:r>
              <a:rPr lang="en-US" dirty="0" smtClean="0"/>
              <a:t> Society (1947) “Statement of Aims”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Ludwig von </a:t>
            </a:r>
            <a:r>
              <a:rPr lang="en-US" dirty="0" err="1" smtClean="0"/>
              <a:t>Mises</a:t>
            </a:r>
            <a:r>
              <a:rPr lang="en-US" dirty="0" smtClean="0"/>
              <a:t> (1881-1973)</a:t>
            </a:r>
            <a:endParaRPr lang="en-US" dirty="0"/>
          </a:p>
        </p:txBody>
      </p:sp>
      <p:pic>
        <p:nvPicPr>
          <p:cNvPr id="9" name="Content Placeholder 8" descr="Ludwig_von_Mise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19715" y="1646238"/>
            <a:ext cx="3313569" cy="4525962"/>
          </a:xfrm>
        </p:spPr>
      </p:pic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Professional challenges</a:t>
            </a:r>
          </a:p>
          <a:p>
            <a:endParaRPr lang="en-US" dirty="0" smtClean="0"/>
          </a:p>
          <a:p>
            <a:r>
              <a:rPr lang="en-US" i="1" dirty="0" smtClean="0"/>
              <a:t>The Theory of Money and Credit</a:t>
            </a:r>
            <a:r>
              <a:rPr lang="en-US" dirty="0" smtClean="0"/>
              <a:t> (1912) and ABCT</a:t>
            </a:r>
          </a:p>
          <a:p>
            <a:endParaRPr lang="en-US" i="1" dirty="0" smtClean="0"/>
          </a:p>
          <a:p>
            <a:r>
              <a:rPr lang="en-US" i="1" dirty="0" smtClean="0"/>
              <a:t>Socialism</a:t>
            </a:r>
            <a:r>
              <a:rPr lang="en-US" dirty="0" smtClean="0"/>
              <a:t> (1922) and the “calculation problem”</a:t>
            </a:r>
            <a:endParaRPr lang="en-US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Ludwig von </a:t>
            </a:r>
            <a:r>
              <a:rPr lang="en-US" dirty="0" err="1" smtClean="0"/>
              <a:t>Mises</a:t>
            </a:r>
            <a:r>
              <a:rPr lang="en-US" dirty="0" smtClean="0"/>
              <a:t> (1881-1973)</a:t>
            </a:r>
            <a:endParaRPr lang="en-US" dirty="0"/>
          </a:p>
        </p:txBody>
      </p:sp>
      <p:pic>
        <p:nvPicPr>
          <p:cNvPr id="9" name="Content Placeholder 8" descr="Ludwig_von_Mises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19715" y="1646238"/>
            <a:ext cx="3313569" cy="4525962"/>
          </a:xfrm>
        </p:spPr>
      </p:pic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i="1" dirty="0" smtClean="0"/>
              <a:t>Liberalism</a:t>
            </a:r>
            <a:r>
              <a:rPr lang="en-US" dirty="0" smtClean="0"/>
              <a:t> (1927): </a:t>
            </a:r>
            <a:r>
              <a:rPr lang="en-US" dirty="0" err="1" smtClean="0"/>
              <a:t>Mises</a:t>
            </a:r>
            <a:r>
              <a:rPr lang="en-US" dirty="0" smtClean="0"/>
              <a:t> a fascist?</a:t>
            </a:r>
            <a:endParaRPr lang="en-US" i="1" dirty="0" smtClean="0"/>
          </a:p>
          <a:p>
            <a:endParaRPr lang="en-US" i="1" dirty="0" smtClean="0"/>
          </a:p>
          <a:p>
            <a:r>
              <a:rPr lang="en-US" i="1" dirty="0" smtClean="0"/>
              <a:t>Human Action</a:t>
            </a:r>
            <a:r>
              <a:rPr lang="en-US" dirty="0" smtClean="0"/>
              <a:t> (1949)</a:t>
            </a:r>
          </a:p>
          <a:p>
            <a:endParaRPr lang="en-US" i="1" dirty="0" smtClean="0"/>
          </a:p>
          <a:p>
            <a:r>
              <a:rPr lang="en-US" i="1" dirty="0" smtClean="0"/>
              <a:t>Theory and History</a:t>
            </a:r>
            <a:r>
              <a:rPr lang="en-US" dirty="0" smtClean="0"/>
              <a:t> (1957)</a:t>
            </a:r>
            <a:endParaRPr lang="en-US" i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Henry Hazlitt (1894-1993)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i="1" dirty="0" smtClean="0"/>
              <a:t>Wall Street Journal</a:t>
            </a:r>
            <a:r>
              <a:rPr lang="en-US" dirty="0" smtClean="0"/>
              <a:t>, </a:t>
            </a:r>
            <a:r>
              <a:rPr lang="en-US" i="1" dirty="0" smtClean="0"/>
              <a:t>New York Times</a:t>
            </a:r>
            <a:r>
              <a:rPr lang="en-US" dirty="0" smtClean="0"/>
              <a:t>, </a:t>
            </a:r>
            <a:r>
              <a:rPr lang="en-US" i="1" dirty="0" smtClean="0"/>
              <a:t>Newsweek</a:t>
            </a:r>
            <a:r>
              <a:rPr lang="en-US" dirty="0" smtClean="0"/>
              <a:t>, the </a:t>
            </a:r>
            <a:r>
              <a:rPr lang="en-US" i="1" dirty="0" smtClean="0"/>
              <a:t>Nation</a:t>
            </a:r>
            <a:endParaRPr lang="en-US" dirty="0" smtClean="0"/>
          </a:p>
          <a:p>
            <a:endParaRPr lang="en-US" i="1" dirty="0" smtClean="0"/>
          </a:p>
          <a:p>
            <a:r>
              <a:rPr lang="en-US" dirty="0" smtClean="0"/>
              <a:t>Organized support for </a:t>
            </a:r>
            <a:r>
              <a:rPr lang="en-US" dirty="0" err="1" smtClean="0"/>
              <a:t>Mises</a:t>
            </a:r>
            <a:endParaRPr lang="en-US" dirty="0" smtClean="0"/>
          </a:p>
          <a:p>
            <a:endParaRPr lang="en-US" dirty="0" smtClean="0"/>
          </a:p>
          <a:p>
            <a:r>
              <a:rPr lang="en-US" i="1" dirty="0" smtClean="0"/>
              <a:t>Economics in One Lesson</a:t>
            </a:r>
            <a:r>
              <a:rPr lang="en-US" dirty="0" smtClean="0"/>
              <a:t> (1946) and the “</a:t>
            </a:r>
            <a:r>
              <a:rPr lang="en-US" smtClean="0"/>
              <a:t>broken window fallacy”</a:t>
            </a:r>
            <a:endParaRPr lang="en-US" dirty="0" smtClean="0"/>
          </a:p>
          <a:p>
            <a:endParaRPr lang="en-US" i="1" dirty="0" smtClean="0"/>
          </a:p>
          <a:p>
            <a:r>
              <a:rPr lang="en-US" i="1" dirty="0" smtClean="0"/>
              <a:t>The Freeman</a:t>
            </a:r>
            <a:r>
              <a:rPr lang="en-US" dirty="0" smtClean="0"/>
              <a:t> (1950)</a:t>
            </a:r>
            <a:endParaRPr lang="en-US" i="1" dirty="0"/>
          </a:p>
        </p:txBody>
      </p:sp>
      <p:pic>
        <p:nvPicPr>
          <p:cNvPr id="6" name="Content Placeholder 5" descr="Hazlitt-photo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89979" y="1646238"/>
            <a:ext cx="3573041" cy="4525962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Leonard Read (1898-1983)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 and national Chamber of Commerce</a:t>
            </a:r>
          </a:p>
          <a:p>
            <a:endParaRPr lang="en-US" dirty="0" smtClean="0"/>
          </a:p>
          <a:p>
            <a:r>
              <a:rPr lang="en-US" dirty="0" smtClean="0"/>
              <a:t>Foundation for Economic Education (1946)</a:t>
            </a:r>
          </a:p>
          <a:p>
            <a:endParaRPr lang="en-US" dirty="0" smtClean="0"/>
          </a:p>
          <a:p>
            <a:r>
              <a:rPr lang="en-US" dirty="0" smtClean="0"/>
              <a:t>“I, Pencil”</a:t>
            </a:r>
            <a:endParaRPr lang="en-US" dirty="0"/>
          </a:p>
        </p:txBody>
      </p:sp>
      <p:pic>
        <p:nvPicPr>
          <p:cNvPr id="6" name="Content Placeholder 5" descr="Leonard-Read.gif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003408" y="1828799"/>
            <a:ext cx="3035192" cy="4286543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15985</TotalTime>
  <Words>251</Words>
  <Application>Microsoft Office PowerPoint</Application>
  <PresentationFormat>On-screen Show (4:3)</PresentationFormat>
  <Paragraphs>60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Foundry</vt:lpstr>
      <vt:lpstr>Lecture 19: Libertarian Foundations I</vt:lpstr>
      <vt:lpstr>Overview</vt:lpstr>
      <vt:lpstr>F.A. Hayek (1899-1992)</vt:lpstr>
      <vt:lpstr>F.A. Hayek (1899-1992)</vt:lpstr>
      <vt:lpstr>F.A. Hayek (1899-1992)</vt:lpstr>
      <vt:lpstr>Ludwig von Mises (1881-1973)</vt:lpstr>
      <vt:lpstr>Ludwig von Mises (1881-1973)</vt:lpstr>
      <vt:lpstr>Henry Hazlitt (1894-1993)</vt:lpstr>
      <vt:lpstr>Leonard Read (1898-1983)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1: Definitions and Foundations</dc:title>
  <dc:creator>Jason Jewell</dc:creator>
  <cp:lastModifiedBy>Jason</cp:lastModifiedBy>
  <cp:revision>46</cp:revision>
  <dcterms:created xsi:type="dcterms:W3CDTF">2015-03-09T21:20:29Z</dcterms:created>
  <dcterms:modified xsi:type="dcterms:W3CDTF">2015-05-21T20:20:52Z</dcterms:modified>
</cp:coreProperties>
</file>