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6" r:id="rId5"/>
    <p:sldId id="307" r:id="rId6"/>
    <p:sldId id="284" r:id="rId7"/>
    <p:sldId id="308" r:id="rId8"/>
    <p:sldId id="302" r:id="rId9"/>
    <p:sldId id="285" r:id="rId10"/>
    <p:sldId id="309" r:id="rId11"/>
    <p:sldId id="303" r:id="rId12"/>
    <p:sldId id="305" r:id="rId13"/>
    <p:sldId id="297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18: Literary Conservatives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C.S. Lewis (1898-1963)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Imaginative Literature</a:t>
            </a:r>
          </a:p>
          <a:p>
            <a:pPr lvl="1"/>
            <a:r>
              <a:rPr lang="en-US" i="1" dirty="0" err="1" smtClean="0"/>
              <a:t>Screwtape</a:t>
            </a:r>
            <a:r>
              <a:rPr lang="en-US" i="1" dirty="0" smtClean="0"/>
              <a:t> Letters</a:t>
            </a:r>
          </a:p>
          <a:p>
            <a:pPr lvl="1"/>
            <a:r>
              <a:rPr lang="en-US" i="1" dirty="0" smtClean="0"/>
              <a:t>Space Trilogy</a:t>
            </a:r>
          </a:p>
          <a:p>
            <a:pPr lvl="1"/>
            <a:r>
              <a:rPr lang="en-US" i="1" dirty="0" smtClean="0"/>
              <a:t>Chronicles of Narnia</a:t>
            </a:r>
            <a:endParaRPr lang="en-US" dirty="0" smtClean="0"/>
          </a:p>
          <a:p>
            <a:pPr lvl="1"/>
            <a:r>
              <a:rPr lang="en-US" i="1" dirty="0" smtClean="0"/>
              <a:t>Till We Have Faces</a:t>
            </a:r>
          </a:p>
          <a:p>
            <a:endParaRPr lang="en-US" dirty="0" smtClean="0"/>
          </a:p>
          <a:p>
            <a:r>
              <a:rPr lang="en-US" dirty="0" smtClean="0"/>
              <a:t>Advocated organic, traditionalist approach to politics</a:t>
            </a:r>
          </a:p>
        </p:txBody>
      </p:sp>
      <p:pic>
        <p:nvPicPr>
          <p:cNvPr id="6" name="Content Placeholder 5" descr="C.s.lewis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2970" y="1646238"/>
            <a:ext cx="3129060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Owen Barfield (1898-1997)</a:t>
            </a:r>
            <a:endParaRPr lang="en-US" dirty="0"/>
          </a:p>
        </p:txBody>
      </p:sp>
      <p:pic>
        <p:nvPicPr>
          <p:cNvPr id="6" name="Content Placeholder 5" descr="Owen-Barfiel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2522" y="1646238"/>
            <a:ext cx="3307956" cy="452596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Poet, author, s</a:t>
            </a:r>
            <a:r>
              <a:rPr lang="en-US" dirty="0" smtClean="0"/>
              <a:t>olicitor</a:t>
            </a:r>
          </a:p>
          <a:p>
            <a:endParaRPr lang="en-US" dirty="0" smtClean="0"/>
          </a:p>
          <a:p>
            <a:r>
              <a:rPr lang="en-US" dirty="0" smtClean="0"/>
              <a:t>Rudolf Steiner and Anthroposophy</a:t>
            </a:r>
          </a:p>
          <a:p>
            <a:pPr lvl="1"/>
            <a:r>
              <a:rPr lang="en-US" i="1" dirty="0" smtClean="0"/>
              <a:t>Poetic Diction</a:t>
            </a:r>
          </a:p>
          <a:p>
            <a:pPr lvl="1"/>
            <a:r>
              <a:rPr lang="en-US" i="1" dirty="0" smtClean="0"/>
              <a:t>Worlds Apart</a:t>
            </a:r>
          </a:p>
          <a:p>
            <a:pPr lvl="1"/>
            <a:r>
              <a:rPr lang="en-US" i="1" dirty="0" smtClean="0"/>
              <a:t>Saving the Appearances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J.R.R. Tolkien (1892-1973)</a:t>
            </a:r>
            <a:endParaRPr lang="en-US" dirty="0"/>
          </a:p>
        </p:txBody>
      </p:sp>
      <p:pic>
        <p:nvPicPr>
          <p:cNvPr id="8" name="Content Placeholder 7" descr="Tolkie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31764" y="1752600"/>
            <a:ext cx="3283036" cy="4304798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Oxford Professor of Anglo-Saxon</a:t>
            </a:r>
          </a:p>
          <a:p>
            <a:pPr lvl="1"/>
            <a:r>
              <a:rPr lang="en-US" i="1" dirty="0" smtClean="0"/>
              <a:t>Beowulf</a:t>
            </a:r>
          </a:p>
          <a:p>
            <a:pPr lvl="1"/>
            <a:r>
              <a:rPr lang="en-US" i="1" dirty="0" smtClean="0"/>
              <a:t>Sir Gawain and the Green Knight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Middle-earth</a:t>
            </a:r>
          </a:p>
          <a:p>
            <a:pPr lvl="1"/>
            <a:r>
              <a:rPr lang="en-US" i="1" dirty="0" smtClean="0"/>
              <a:t>The Hobbit</a:t>
            </a:r>
          </a:p>
          <a:p>
            <a:pPr lvl="1"/>
            <a:r>
              <a:rPr lang="en-US" i="1" dirty="0" smtClean="0"/>
              <a:t>The Lord of the Rings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 err="1" smtClean="0"/>
              <a:t>Silmarillion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Traditionalist anarchist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Charles Williams (1886-1945)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Editor at OUP</a:t>
            </a:r>
          </a:p>
          <a:p>
            <a:endParaRPr lang="en-US" dirty="0" smtClean="0"/>
          </a:p>
          <a:p>
            <a:r>
              <a:rPr lang="en-US" dirty="0" smtClean="0"/>
              <a:t>Philosophical-theological novels</a:t>
            </a:r>
          </a:p>
          <a:p>
            <a:pPr lvl="1"/>
            <a:r>
              <a:rPr lang="en-US" i="1" dirty="0" smtClean="0"/>
              <a:t>War in Heaven</a:t>
            </a:r>
          </a:p>
          <a:p>
            <a:pPr lvl="1"/>
            <a:r>
              <a:rPr lang="en-US" i="1" dirty="0" smtClean="0"/>
              <a:t>Descent into Hell</a:t>
            </a:r>
          </a:p>
          <a:p>
            <a:pPr lvl="1"/>
            <a:r>
              <a:rPr lang="en-US" i="1" dirty="0" smtClean="0"/>
              <a:t>All Hallows’ Eve</a:t>
            </a:r>
          </a:p>
          <a:p>
            <a:endParaRPr lang="en-US" i="1" dirty="0" smtClean="0"/>
          </a:p>
          <a:p>
            <a:r>
              <a:rPr lang="en-US" dirty="0" smtClean="0"/>
              <a:t>Theology of romantic love: </a:t>
            </a:r>
            <a:r>
              <a:rPr lang="en-US" i="1" dirty="0" smtClean="0"/>
              <a:t>Figure of Beatrice</a:t>
            </a:r>
            <a:endParaRPr lang="en-US" dirty="0"/>
          </a:p>
        </p:txBody>
      </p:sp>
      <p:pic>
        <p:nvPicPr>
          <p:cNvPr id="7" name="Content Placeholder 6" descr="Charles-William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0189" y="1752600"/>
            <a:ext cx="3156541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Dawson, Eliot, and the Inklings articulated conservative visions of history and society</a:t>
            </a:r>
          </a:p>
          <a:p>
            <a:pPr lvl="1"/>
            <a:r>
              <a:rPr lang="en-US" dirty="0" smtClean="0"/>
              <a:t>Anti-modern</a:t>
            </a:r>
          </a:p>
          <a:p>
            <a:pPr lvl="1"/>
            <a:r>
              <a:rPr lang="en-US" dirty="0" smtClean="0"/>
              <a:t>Traditionalist</a:t>
            </a:r>
          </a:p>
          <a:p>
            <a:pPr lvl="1"/>
            <a:r>
              <a:rPr lang="en-US" dirty="0" smtClean="0"/>
              <a:t>Christian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Christopher Dawson</a:t>
            </a:r>
          </a:p>
          <a:p>
            <a:endParaRPr lang="en-US" dirty="0" smtClean="0"/>
          </a:p>
          <a:p>
            <a:r>
              <a:rPr lang="en-US" dirty="0" smtClean="0"/>
              <a:t>T.S. Eliot</a:t>
            </a:r>
          </a:p>
          <a:p>
            <a:endParaRPr lang="en-US" dirty="0" smtClean="0"/>
          </a:p>
          <a:p>
            <a:r>
              <a:rPr lang="en-US" smtClean="0"/>
              <a:t>The Inklings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Christopher Dawson (1889-1970)</a:t>
            </a:r>
            <a:endParaRPr lang="en-US" dirty="0"/>
          </a:p>
        </p:txBody>
      </p:sp>
      <p:pic>
        <p:nvPicPr>
          <p:cNvPr id="6" name="Content Placeholder 5" descr="Christopher-Daw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4879" y="1828800"/>
            <a:ext cx="3004868" cy="41910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Cultural historian, faculty at Exeter, Edinburgh, Harvard</a:t>
            </a:r>
          </a:p>
          <a:p>
            <a:endParaRPr lang="en-US" dirty="0" smtClean="0"/>
          </a:p>
          <a:p>
            <a:r>
              <a:rPr lang="en-US" i="1" dirty="0" smtClean="0"/>
              <a:t>Age of the Gods</a:t>
            </a:r>
            <a:endParaRPr lang="en-US" dirty="0" smtClean="0"/>
          </a:p>
          <a:p>
            <a:r>
              <a:rPr lang="en-US" i="1" dirty="0" smtClean="0"/>
              <a:t>Progress and Religion</a:t>
            </a:r>
          </a:p>
          <a:p>
            <a:r>
              <a:rPr lang="en-US" i="1" dirty="0" smtClean="0"/>
              <a:t>Religion and Culture</a:t>
            </a:r>
          </a:p>
          <a:p>
            <a:r>
              <a:rPr lang="en-US" i="1" dirty="0" smtClean="0"/>
              <a:t>Dynamics of World History</a:t>
            </a:r>
          </a:p>
          <a:p>
            <a:r>
              <a:rPr lang="en-US" i="1" dirty="0" smtClean="0"/>
              <a:t>Crisis of Western Education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Christopher Dawson (1889-1970)</a:t>
            </a:r>
            <a:endParaRPr lang="en-US" dirty="0"/>
          </a:p>
        </p:txBody>
      </p:sp>
      <p:pic>
        <p:nvPicPr>
          <p:cNvPr id="6" name="Content Placeholder 5" descr="Christopher-Daw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4879" y="1828800"/>
            <a:ext cx="3004868" cy="41910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Metahistory</a:t>
            </a:r>
            <a:r>
              <a:rPr lang="en-US" dirty="0" smtClean="0"/>
              <a:t>: big themes, especially religion’s impact on culture</a:t>
            </a:r>
          </a:p>
          <a:p>
            <a:endParaRPr lang="en-US" dirty="0" smtClean="0"/>
          </a:p>
          <a:p>
            <a:r>
              <a:rPr lang="en-US" dirty="0" smtClean="0"/>
              <a:t>Rehabilitates Middle Ages</a:t>
            </a:r>
          </a:p>
          <a:p>
            <a:endParaRPr lang="en-US" dirty="0" smtClean="0"/>
          </a:p>
          <a:p>
            <a:r>
              <a:rPr lang="en-US" dirty="0" smtClean="0"/>
              <a:t>Critique of classical liberalism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Christopher Dawson (1889-1970)</a:t>
            </a:r>
            <a:endParaRPr lang="en-US" dirty="0"/>
          </a:p>
        </p:txBody>
      </p:sp>
      <p:pic>
        <p:nvPicPr>
          <p:cNvPr id="6" name="Content Placeholder 5" descr="Christopher-Daw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4879" y="1828800"/>
            <a:ext cx="3004868" cy="41910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Influence</a:t>
            </a:r>
          </a:p>
          <a:p>
            <a:pPr lvl="1"/>
            <a:r>
              <a:rPr lang="en-US" dirty="0" smtClean="0"/>
              <a:t>Huge in mid-20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 lvl="1"/>
            <a:r>
              <a:rPr lang="en-US" dirty="0" smtClean="0"/>
              <a:t>T.S. Eliot</a:t>
            </a:r>
          </a:p>
          <a:p>
            <a:pPr lvl="1"/>
            <a:r>
              <a:rPr lang="en-US" dirty="0" smtClean="0"/>
              <a:t>C.S. Lewis</a:t>
            </a:r>
          </a:p>
          <a:p>
            <a:pPr lvl="1"/>
            <a:r>
              <a:rPr lang="en-US" dirty="0" smtClean="0"/>
              <a:t>Russell Kirk</a:t>
            </a:r>
          </a:p>
          <a:p>
            <a:endParaRPr lang="en-US" dirty="0" smtClean="0"/>
          </a:p>
          <a:p>
            <a:r>
              <a:rPr lang="en-US" dirty="0" smtClean="0"/>
              <a:t>Drops after Vatican II</a:t>
            </a:r>
          </a:p>
          <a:p>
            <a:endParaRPr lang="en-US" dirty="0" smtClean="0"/>
          </a:p>
          <a:p>
            <a:r>
              <a:rPr lang="en-US" dirty="0" smtClean="0"/>
              <a:t>Brad </a:t>
            </a:r>
            <a:r>
              <a:rPr lang="en-US" dirty="0" err="1" smtClean="0"/>
              <a:t>Birzer</a:t>
            </a:r>
            <a:r>
              <a:rPr lang="en-US" dirty="0" smtClean="0"/>
              <a:t>: </a:t>
            </a:r>
            <a:r>
              <a:rPr lang="en-US" i="1" dirty="0" smtClean="0"/>
              <a:t>Sanctifying the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T.S. Eliot (1888-1965)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USA </a:t>
            </a:r>
            <a:r>
              <a:rPr lang="en-US" dirty="0" smtClean="0">
                <a:sym typeface="Wingdings" pitchFamily="2" charset="2"/>
              </a:rPr>
              <a:t> Britain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Modernist poet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“Love Song of J. Alfred </a:t>
            </a:r>
            <a:r>
              <a:rPr lang="en-US" dirty="0" err="1" smtClean="0">
                <a:sym typeface="Wingdings" pitchFamily="2" charset="2"/>
              </a:rPr>
              <a:t>Prufrock</a:t>
            </a:r>
            <a:r>
              <a:rPr lang="en-US" dirty="0" smtClean="0">
                <a:sym typeface="Wingdings" pitchFamily="2" charset="2"/>
              </a:rPr>
              <a:t>”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“The Waste Land”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“The Hollow Men</a:t>
            </a:r>
            <a:r>
              <a:rPr lang="en-US" dirty="0" smtClean="0">
                <a:sym typeface="Wingdings" pitchFamily="2" charset="2"/>
              </a:rPr>
              <a:t>”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“Ash Wednesday”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Plays: </a:t>
            </a:r>
            <a:r>
              <a:rPr lang="en-US" i="1" dirty="0" smtClean="0">
                <a:sym typeface="Wingdings" pitchFamily="2" charset="2"/>
              </a:rPr>
              <a:t>Murder in the </a:t>
            </a:r>
            <a:r>
              <a:rPr lang="en-US" i="1" dirty="0" smtClean="0">
                <a:sym typeface="Wingdings" pitchFamily="2" charset="2"/>
              </a:rPr>
              <a:t>Cathedral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Nobel Prize in 1948</a:t>
            </a:r>
            <a:endParaRPr lang="en-US" dirty="0"/>
          </a:p>
        </p:txBody>
      </p:sp>
      <p:pic>
        <p:nvPicPr>
          <p:cNvPr id="6" name="Content Placeholder 5" descr="TSElio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91489" y="1646238"/>
            <a:ext cx="3552021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T.S. Eliot (1888-1965)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Literary and cultural critic</a:t>
            </a:r>
          </a:p>
          <a:p>
            <a:pPr lvl="1"/>
            <a:r>
              <a:rPr lang="en-US" dirty="0" smtClean="0"/>
              <a:t>“Tradition and the Individual Talent”</a:t>
            </a:r>
          </a:p>
          <a:p>
            <a:pPr lvl="1"/>
            <a:r>
              <a:rPr lang="en-US" i="1" dirty="0" smtClean="0"/>
              <a:t>The Idea of a Christian Society</a:t>
            </a:r>
          </a:p>
          <a:p>
            <a:pPr lvl="1"/>
            <a:r>
              <a:rPr lang="en-US" i="1" dirty="0" smtClean="0"/>
              <a:t>Christianity and Culture</a:t>
            </a:r>
          </a:p>
          <a:p>
            <a:pPr lvl="1"/>
            <a:r>
              <a:rPr lang="en-US" i="1" dirty="0" smtClean="0"/>
              <a:t>Notes Towards the Definition of Culture</a:t>
            </a:r>
            <a:endParaRPr lang="en-US" dirty="0" smtClean="0"/>
          </a:p>
          <a:p>
            <a:endParaRPr lang="en-US" i="1" dirty="0" smtClean="0"/>
          </a:p>
          <a:p>
            <a:endParaRPr lang="en-US" i="1" dirty="0"/>
          </a:p>
        </p:txBody>
      </p:sp>
      <p:pic>
        <p:nvPicPr>
          <p:cNvPr id="6" name="Content Placeholder 5" descr="TSElio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91489" y="1646238"/>
            <a:ext cx="3552021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Inklings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Informal circle of Oxford writers, 1920-1950s</a:t>
            </a:r>
          </a:p>
          <a:p>
            <a:endParaRPr lang="en-US" dirty="0" smtClean="0"/>
          </a:p>
          <a:p>
            <a:r>
              <a:rPr lang="en-US" dirty="0" smtClean="0"/>
              <a:t>Met weekly at </a:t>
            </a:r>
            <a:r>
              <a:rPr lang="en-US" dirty="0" err="1" smtClean="0"/>
              <a:t>Magdalen</a:t>
            </a:r>
            <a:r>
              <a:rPr lang="en-US" dirty="0" smtClean="0"/>
              <a:t> College and the Eagle and Child pub</a:t>
            </a:r>
          </a:p>
          <a:p>
            <a:endParaRPr lang="en-US" dirty="0" smtClean="0"/>
          </a:p>
          <a:p>
            <a:r>
              <a:rPr lang="en-US" dirty="0" smtClean="0"/>
              <a:t>Focus on imaginative literature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C.S. Lewis (1898-1963)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Oxford &amp; Cambridge: Medieval &amp; Renaissance literature</a:t>
            </a:r>
          </a:p>
          <a:p>
            <a:endParaRPr lang="en-US" dirty="0" smtClean="0"/>
          </a:p>
          <a:p>
            <a:r>
              <a:rPr lang="en-US" dirty="0" smtClean="0"/>
              <a:t>Christian apologist</a:t>
            </a:r>
          </a:p>
          <a:p>
            <a:pPr lvl="1"/>
            <a:r>
              <a:rPr lang="en-US" i="1" dirty="0" smtClean="0"/>
              <a:t>Pilgrim’s Regress</a:t>
            </a:r>
          </a:p>
          <a:p>
            <a:pPr lvl="1"/>
            <a:r>
              <a:rPr lang="en-US" i="1" dirty="0" smtClean="0"/>
              <a:t>Mere Christianity</a:t>
            </a:r>
          </a:p>
          <a:p>
            <a:pPr lvl="1"/>
            <a:r>
              <a:rPr lang="en-US" i="1" dirty="0" smtClean="0"/>
              <a:t>Abolition of Man</a:t>
            </a:r>
            <a:endParaRPr lang="en-US" i="1" dirty="0" smtClean="0"/>
          </a:p>
        </p:txBody>
      </p:sp>
      <p:pic>
        <p:nvPicPr>
          <p:cNvPr id="6" name="Content Placeholder 5" descr="C.s.lewis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2970" y="1646238"/>
            <a:ext cx="3129060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14576</TotalTime>
  <Words>348</Words>
  <Application>Microsoft Office PowerPoint</Application>
  <PresentationFormat>On-screen Show (4:3)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Lecture 18: Literary Conservatives</vt:lpstr>
      <vt:lpstr>Overview</vt:lpstr>
      <vt:lpstr>Christopher Dawson (1889-1970)</vt:lpstr>
      <vt:lpstr>Christopher Dawson (1889-1970)</vt:lpstr>
      <vt:lpstr>Christopher Dawson (1889-1970)</vt:lpstr>
      <vt:lpstr>T.S. Eliot (1888-1965)</vt:lpstr>
      <vt:lpstr>T.S. Eliot (1888-1965)</vt:lpstr>
      <vt:lpstr>Inklings</vt:lpstr>
      <vt:lpstr>C.S. Lewis (1898-1963)</vt:lpstr>
      <vt:lpstr>C.S. Lewis (1898-1963)</vt:lpstr>
      <vt:lpstr>Owen Barfield (1898-1997)</vt:lpstr>
      <vt:lpstr>J.R.R. Tolkien (1892-1973)</vt:lpstr>
      <vt:lpstr>Charles Williams (1886-1945)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43</cp:revision>
  <dcterms:created xsi:type="dcterms:W3CDTF">2015-03-09T21:20:29Z</dcterms:created>
  <dcterms:modified xsi:type="dcterms:W3CDTF">2015-05-21T16:57:04Z</dcterms:modified>
</cp:coreProperties>
</file>