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2" r:id="rId5"/>
    <p:sldId id="284" r:id="rId6"/>
    <p:sldId id="285" r:id="rId7"/>
    <p:sldId id="303" r:id="rId8"/>
    <p:sldId id="306" r:id="rId9"/>
    <p:sldId id="307" r:id="rId10"/>
    <p:sldId id="308" r:id="rId11"/>
    <p:sldId id="309" r:id="rId12"/>
    <p:sldId id="297" r:id="rId13"/>
    <p:sldId id="30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5/21/2015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17: Anglo-American Politics to Churchill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Winston Churchill (1874-1965)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Chancellor of Exchequer: gold standard</a:t>
            </a:r>
          </a:p>
          <a:p>
            <a:endParaRPr lang="en-US" dirty="0" smtClean="0"/>
          </a:p>
          <a:p>
            <a:r>
              <a:rPr lang="en-US" dirty="0" smtClean="0"/>
              <a:t>“Wilderness” years</a:t>
            </a:r>
          </a:p>
          <a:p>
            <a:endParaRPr lang="en-US" dirty="0" smtClean="0"/>
          </a:p>
          <a:p>
            <a:r>
              <a:rPr lang="en-US" dirty="0" smtClean="0"/>
              <a:t>Edward VIII</a:t>
            </a:r>
          </a:p>
          <a:p>
            <a:endParaRPr lang="en-US" dirty="0" smtClean="0"/>
          </a:p>
          <a:p>
            <a:r>
              <a:rPr lang="en-US" dirty="0" smtClean="0"/>
              <a:t>Argued against appeasement of Hitler, Indian independence</a:t>
            </a:r>
          </a:p>
        </p:txBody>
      </p:sp>
      <p:pic>
        <p:nvPicPr>
          <p:cNvPr id="6" name="Content Placeholder 5" descr="Winston_Church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0096" y="1828800"/>
            <a:ext cx="3461077" cy="42672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Winston Churchill (1874-1965)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Lord of Admiralty again</a:t>
            </a:r>
          </a:p>
          <a:p>
            <a:endParaRPr lang="en-US" dirty="0" smtClean="0"/>
          </a:p>
          <a:p>
            <a:r>
              <a:rPr lang="en-US" dirty="0" smtClean="0"/>
              <a:t>PM upon Chamberlain’s resignation (5/40)</a:t>
            </a:r>
          </a:p>
          <a:p>
            <a:endParaRPr lang="en-US" dirty="0" smtClean="0"/>
          </a:p>
          <a:p>
            <a:r>
              <a:rPr lang="en-US" dirty="0" smtClean="0"/>
              <a:t>Battle of Britain</a:t>
            </a:r>
          </a:p>
          <a:p>
            <a:endParaRPr lang="en-US" dirty="0" smtClean="0"/>
          </a:p>
          <a:p>
            <a:r>
              <a:rPr lang="en-US" dirty="0" smtClean="0"/>
              <a:t>Out as PM in 1945</a:t>
            </a:r>
          </a:p>
        </p:txBody>
      </p:sp>
      <p:pic>
        <p:nvPicPr>
          <p:cNvPr id="6" name="Content Placeholder 5" descr="Winston_Church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0096" y="1828800"/>
            <a:ext cx="3461077" cy="42672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Assessment of Churchill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“Man of the Century”?</a:t>
            </a:r>
          </a:p>
          <a:p>
            <a:pPr lvl="1"/>
            <a:r>
              <a:rPr lang="en-US" dirty="0" smtClean="0"/>
              <a:t>All comes down to 1940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Revisionist view (</a:t>
            </a:r>
            <a:r>
              <a:rPr lang="en-US" dirty="0" err="1" smtClean="0"/>
              <a:t>Raico</a:t>
            </a:r>
            <a:r>
              <a:rPr lang="en-US" dirty="0" smtClean="0"/>
              <a:t>, Buchanan)</a:t>
            </a:r>
          </a:p>
          <a:p>
            <a:pPr lvl="1"/>
            <a:r>
              <a:rPr lang="en-US" dirty="0" smtClean="0"/>
              <a:t>Poor judgment throughout career</a:t>
            </a:r>
          </a:p>
          <a:p>
            <a:pPr lvl="1"/>
            <a:r>
              <a:rPr lang="en-US" dirty="0" smtClean="0"/>
              <a:t>Urged Polish war guarantee</a:t>
            </a:r>
          </a:p>
          <a:p>
            <a:pPr lvl="1"/>
            <a:r>
              <a:rPr lang="en-US" dirty="0" smtClean="0"/>
              <a:t>Provoked Nazi invasion of Norway in 1940</a:t>
            </a:r>
          </a:p>
          <a:p>
            <a:pPr lvl="1"/>
            <a:r>
              <a:rPr lang="en-US" dirty="0" smtClean="0"/>
              <a:t>Refusal to negotiate led to tens of millions of deaths for questionable gains</a:t>
            </a:r>
          </a:p>
          <a:p>
            <a:pPr lvl="1"/>
            <a:r>
              <a:rPr lang="en-US" dirty="0" smtClean="0"/>
              <a:t>Complicit in war crimes, ethnic cleansing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Conservatism and classical liberalism converge in U.S., but classical liberalism fades in Britain</a:t>
            </a:r>
          </a:p>
          <a:p>
            <a:endParaRPr lang="en-US" dirty="0" smtClean="0"/>
          </a:p>
          <a:p>
            <a:r>
              <a:rPr lang="en-US" dirty="0" smtClean="0"/>
              <a:t>Conservatives mostly favor peace to 1939</a:t>
            </a:r>
          </a:p>
          <a:p>
            <a:endParaRPr lang="en-US" dirty="0" smtClean="0"/>
          </a:p>
          <a:p>
            <a:r>
              <a:rPr lang="en-US" dirty="0" smtClean="0"/>
              <a:t>Churchill the hawkish </a:t>
            </a:r>
            <a:r>
              <a:rPr lang="en-US" smtClean="0"/>
              <a:t>conservative archetype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of World War I</a:t>
            </a:r>
          </a:p>
          <a:p>
            <a:endParaRPr lang="en-US" dirty="0" smtClean="0"/>
          </a:p>
          <a:p>
            <a:r>
              <a:rPr lang="en-US" dirty="0" smtClean="0"/>
              <a:t>Collapse of classical liberalism</a:t>
            </a:r>
          </a:p>
          <a:p>
            <a:endParaRPr lang="en-US" dirty="0" smtClean="0"/>
          </a:p>
          <a:p>
            <a:r>
              <a:rPr lang="en-US" dirty="0" smtClean="0"/>
              <a:t>Fascism and the New Deal</a:t>
            </a:r>
          </a:p>
          <a:p>
            <a:endParaRPr lang="en-US" dirty="0" smtClean="0"/>
          </a:p>
          <a:p>
            <a:r>
              <a:rPr lang="en-US" dirty="0" smtClean="0"/>
              <a:t>Winston Churchill and World War 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War I and Ideology</a:t>
            </a:r>
            <a:endParaRPr lang="en-US" dirty="0"/>
          </a:p>
        </p:txBody>
      </p:sp>
      <p:pic>
        <p:nvPicPr>
          <p:cNvPr id="6" name="Content Placeholder 5" descr="henry-cabot-lodge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19630" y="1828800"/>
            <a:ext cx="3250359" cy="43434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Woodrow Wilson and David Lloyd George</a:t>
            </a:r>
          </a:p>
          <a:p>
            <a:endParaRPr lang="en-US" dirty="0" smtClean="0"/>
          </a:p>
          <a:p>
            <a:r>
              <a:rPr lang="en-US" dirty="0" smtClean="0"/>
              <a:t>Conservative postwar attitudes</a:t>
            </a:r>
          </a:p>
          <a:p>
            <a:pPr lvl="1"/>
            <a:r>
              <a:rPr lang="en-US" dirty="0" smtClean="0"/>
              <a:t>Henry Cabot Lodge and the League of Nations</a:t>
            </a:r>
          </a:p>
          <a:p>
            <a:pPr lvl="1"/>
            <a:r>
              <a:rPr lang="en-US" dirty="0" smtClean="0"/>
              <a:t>Doubts about British Empire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Fate of Classical Liberalism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Britain</a:t>
            </a:r>
          </a:p>
          <a:p>
            <a:pPr lvl="1"/>
            <a:r>
              <a:rPr lang="en-US" dirty="0" smtClean="0"/>
              <a:t>British public blamed Liberals for the war</a:t>
            </a:r>
          </a:p>
          <a:p>
            <a:pPr lvl="1"/>
            <a:r>
              <a:rPr lang="en-US" dirty="0" smtClean="0"/>
              <a:t>1922 election: Conservatives win, </a:t>
            </a:r>
            <a:r>
              <a:rPr lang="en-US" dirty="0" err="1" smtClean="0"/>
              <a:t>Labour</a:t>
            </a:r>
            <a:r>
              <a:rPr lang="en-US" dirty="0" smtClean="0"/>
              <a:t> gains, Liberals fade</a:t>
            </a:r>
          </a:p>
          <a:p>
            <a:pPr lvl="1"/>
            <a:r>
              <a:rPr lang="en-US" dirty="0" err="1" smtClean="0"/>
              <a:t>Labour</a:t>
            </a:r>
            <a:r>
              <a:rPr lang="en-US" dirty="0" smtClean="0"/>
              <a:t> replaces Liberals as major party</a:t>
            </a:r>
          </a:p>
          <a:p>
            <a:endParaRPr lang="en-US" dirty="0" smtClean="0"/>
          </a:p>
          <a:p>
            <a:r>
              <a:rPr lang="en-US" dirty="0" smtClean="0"/>
              <a:t>USA</a:t>
            </a:r>
          </a:p>
          <a:p>
            <a:pPr lvl="1"/>
            <a:r>
              <a:rPr lang="en-US" dirty="0" smtClean="0"/>
              <a:t>Progressive influence on both major parties</a:t>
            </a:r>
          </a:p>
          <a:p>
            <a:pPr lvl="1"/>
            <a:r>
              <a:rPr lang="en-US" dirty="0" smtClean="0"/>
              <a:t>Conservative and classical liberal convergence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Fascism: Left or Right?</a:t>
            </a:r>
          </a:p>
          <a:p>
            <a:endParaRPr lang="en-US" dirty="0" smtClean="0"/>
          </a:p>
          <a:p>
            <a:r>
              <a:rPr lang="en-US" dirty="0" smtClean="0"/>
              <a:t>Oswald Mosley (1896-1980) and the BUF</a:t>
            </a:r>
          </a:p>
          <a:p>
            <a:endParaRPr lang="en-US" dirty="0" smtClean="0"/>
          </a:p>
          <a:p>
            <a:r>
              <a:rPr lang="en-US" dirty="0" smtClean="0"/>
              <a:t>Fr. Charles Coughlin and </a:t>
            </a:r>
            <a:r>
              <a:rPr lang="en-US" i="1" dirty="0" smtClean="0"/>
              <a:t>Social Justice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Seward Collins and the </a:t>
            </a:r>
            <a:r>
              <a:rPr lang="en-US" i="1" dirty="0" smtClean="0"/>
              <a:t>American Review</a:t>
            </a:r>
            <a:endParaRPr lang="en-US" dirty="0"/>
          </a:p>
        </p:txBody>
      </p:sp>
      <p:pic>
        <p:nvPicPr>
          <p:cNvPr id="6" name="Content Placeholder 5" descr="Oswald_Mosle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01124" y="1646238"/>
            <a:ext cx="3732752" cy="45259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Anti-War Conservatives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British policy of appeasement</a:t>
            </a:r>
          </a:p>
          <a:p>
            <a:pPr lvl="1"/>
            <a:r>
              <a:rPr lang="en-US" dirty="0" smtClean="0"/>
              <a:t>Stanley Baldwin</a:t>
            </a:r>
          </a:p>
          <a:p>
            <a:pPr lvl="1"/>
            <a:r>
              <a:rPr lang="en-US" dirty="0" smtClean="0"/>
              <a:t>Neville Chamberlain</a:t>
            </a:r>
          </a:p>
          <a:p>
            <a:pPr lvl="1"/>
            <a:r>
              <a:rPr lang="en-US" dirty="0" smtClean="0"/>
              <a:t>Popular support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U.S. isolationism</a:t>
            </a:r>
          </a:p>
          <a:p>
            <a:pPr lvl="1"/>
            <a:r>
              <a:rPr lang="en-US" dirty="0" smtClean="0"/>
              <a:t>Smoot-Hawley tariff</a:t>
            </a:r>
          </a:p>
          <a:p>
            <a:pPr lvl="1"/>
            <a:r>
              <a:rPr lang="en-US" dirty="0" smtClean="0"/>
              <a:t>Charles Lindbergh and the America First Committee</a:t>
            </a:r>
          </a:p>
        </p:txBody>
      </p:sp>
      <p:pic>
        <p:nvPicPr>
          <p:cNvPr id="6" name="Content Placeholder 5" descr="Neville-Chamberla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62500" y="2004219"/>
            <a:ext cx="3810000" cy="3810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Winston Churchill (1874-1965)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Descendant of John Churchill, first Duke of Marlborough</a:t>
            </a:r>
          </a:p>
          <a:p>
            <a:endParaRPr lang="en-US" dirty="0" smtClean="0"/>
          </a:p>
          <a:p>
            <a:r>
              <a:rPr lang="en-US" dirty="0" smtClean="0"/>
              <a:t>Gained fame as a war correspondent in Cuba, Afghanistan, Sudan, and South Africa</a:t>
            </a:r>
          </a:p>
          <a:p>
            <a:endParaRPr lang="en-US" dirty="0" smtClean="0"/>
          </a:p>
          <a:p>
            <a:r>
              <a:rPr lang="en-US" dirty="0" smtClean="0"/>
              <a:t>MP from 1900</a:t>
            </a:r>
          </a:p>
        </p:txBody>
      </p:sp>
      <p:pic>
        <p:nvPicPr>
          <p:cNvPr id="6" name="Content Placeholder 5" descr="Winston_Church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0096" y="1828800"/>
            <a:ext cx="3461077" cy="42672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Winston Churchill (1874-1965)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1904: Conservatives </a:t>
            </a:r>
            <a:r>
              <a:rPr lang="en-US" dirty="0" smtClean="0">
                <a:sym typeface="Wingdings" pitchFamily="2" charset="2"/>
              </a:rPr>
              <a:t> Liberals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Protégé of Lloyd George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1</a:t>
            </a:r>
            <a:r>
              <a:rPr lang="en-US" baseline="30000" dirty="0" smtClean="0">
                <a:sym typeface="Wingdings" pitchFamily="2" charset="2"/>
              </a:rPr>
              <a:t>st</a:t>
            </a:r>
            <a:r>
              <a:rPr lang="en-US" dirty="0" smtClean="0">
                <a:sym typeface="Wingdings" pitchFamily="2" charset="2"/>
              </a:rPr>
              <a:t> Lord of the Admiralty before WWI</a:t>
            </a:r>
            <a:endParaRPr lang="en-US" dirty="0" smtClean="0"/>
          </a:p>
        </p:txBody>
      </p:sp>
      <p:pic>
        <p:nvPicPr>
          <p:cNvPr id="6" name="Content Placeholder 5" descr="Winston_Church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0096" y="1828800"/>
            <a:ext cx="3461077" cy="42672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Winston Churchill (1874-1965)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World War I</a:t>
            </a:r>
          </a:p>
          <a:p>
            <a:pPr lvl="1"/>
            <a:r>
              <a:rPr lang="en-US" dirty="0" smtClean="0"/>
              <a:t>Gallipoli campaign</a:t>
            </a:r>
          </a:p>
          <a:p>
            <a:pPr lvl="1"/>
            <a:r>
              <a:rPr lang="en-US" dirty="0" smtClean="0"/>
              <a:t>Western Front</a:t>
            </a:r>
          </a:p>
          <a:p>
            <a:pPr lvl="1"/>
            <a:r>
              <a:rPr lang="en-US" dirty="0" smtClean="0"/>
              <a:t>Munitions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Championed USSR intervention in 1919</a:t>
            </a:r>
          </a:p>
          <a:p>
            <a:endParaRPr lang="en-US" dirty="0" smtClean="0"/>
          </a:p>
          <a:p>
            <a:r>
              <a:rPr lang="en-US" dirty="0" smtClean="0"/>
              <a:t>1924: Liberals </a:t>
            </a:r>
            <a:r>
              <a:rPr lang="en-US" dirty="0" smtClean="0">
                <a:sym typeface="Wingdings" pitchFamily="2" charset="2"/>
              </a:rPr>
              <a:t> Conservatives</a:t>
            </a:r>
            <a:endParaRPr lang="en-US" dirty="0" smtClean="0"/>
          </a:p>
        </p:txBody>
      </p:sp>
      <p:pic>
        <p:nvPicPr>
          <p:cNvPr id="6" name="Content Placeholder 5" descr="Winston_Churchi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0096" y="1828800"/>
            <a:ext cx="3461077" cy="42672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14632</TotalTime>
  <Words>364</Words>
  <Application>Microsoft Office PowerPoint</Application>
  <PresentationFormat>On-screen Show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Foundry</vt:lpstr>
      <vt:lpstr>Lecture 17: Anglo-American Politics to Churchill</vt:lpstr>
      <vt:lpstr>Overview</vt:lpstr>
      <vt:lpstr>World War I and Ideology</vt:lpstr>
      <vt:lpstr>Fate of Classical Liberalism</vt:lpstr>
      <vt:lpstr>Fascism</vt:lpstr>
      <vt:lpstr>Anti-War Conservatives</vt:lpstr>
      <vt:lpstr>Winston Churchill (1874-1965)</vt:lpstr>
      <vt:lpstr>Winston Churchill (1874-1965)</vt:lpstr>
      <vt:lpstr>Winston Churchill (1874-1965)</vt:lpstr>
      <vt:lpstr>Winston Churchill (1874-1965)</vt:lpstr>
      <vt:lpstr>Winston Churchill (1874-1965)</vt:lpstr>
      <vt:lpstr>Assessment of Churchill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40</cp:revision>
  <dcterms:created xsi:type="dcterms:W3CDTF">2015-03-09T21:20:29Z</dcterms:created>
  <dcterms:modified xsi:type="dcterms:W3CDTF">2015-05-21T14:32:44Z</dcterms:modified>
</cp:coreProperties>
</file>