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2" r:id="rId5"/>
    <p:sldId id="284" r:id="rId6"/>
    <p:sldId id="306" r:id="rId7"/>
    <p:sldId id="308" r:id="rId8"/>
    <p:sldId id="285" r:id="rId9"/>
    <p:sldId id="307" r:id="rId10"/>
    <p:sldId id="297" r:id="rId11"/>
    <p:sldId id="30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15: The New Humanists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New Humanists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Stuart Pratt Sherman (1881-1926)</a:t>
            </a:r>
          </a:p>
          <a:p>
            <a:pPr lvl="1"/>
            <a:r>
              <a:rPr lang="en-US" dirty="0" smtClean="0"/>
              <a:t>Essayist: </a:t>
            </a:r>
            <a:r>
              <a:rPr lang="en-US" i="1" dirty="0" smtClean="0"/>
              <a:t>The Genius of America</a:t>
            </a:r>
            <a:r>
              <a:rPr lang="en-US" dirty="0" smtClean="0"/>
              <a:t> (1923)</a:t>
            </a:r>
          </a:p>
          <a:p>
            <a:pPr lvl="1"/>
            <a:r>
              <a:rPr lang="en-US" dirty="0" smtClean="0"/>
              <a:t>Feud with H.L. Mencken</a:t>
            </a:r>
          </a:p>
          <a:p>
            <a:endParaRPr lang="en-US" dirty="0" smtClean="0"/>
          </a:p>
          <a:p>
            <a:r>
              <a:rPr lang="en-US" dirty="0" smtClean="0"/>
              <a:t>Norman </a:t>
            </a:r>
            <a:r>
              <a:rPr lang="en-US" dirty="0" err="1" smtClean="0"/>
              <a:t>Foerster</a:t>
            </a:r>
            <a:r>
              <a:rPr lang="en-US" dirty="0" smtClean="0"/>
              <a:t> (1887-1972)</a:t>
            </a:r>
          </a:p>
          <a:p>
            <a:pPr lvl="1"/>
            <a:r>
              <a:rPr lang="en-US" i="1" dirty="0" smtClean="0"/>
              <a:t>The American State University</a:t>
            </a:r>
            <a:r>
              <a:rPr lang="en-US" dirty="0" smtClean="0"/>
              <a:t> (1937)</a:t>
            </a:r>
          </a:p>
          <a:p>
            <a:pPr lvl="1"/>
            <a:r>
              <a:rPr lang="en-US" dirty="0" smtClean="0"/>
              <a:t>Edited </a:t>
            </a:r>
            <a:r>
              <a:rPr lang="en-US" i="1" dirty="0" smtClean="0"/>
              <a:t>Humanism and America</a:t>
            </a:r>
            <a:r>
              <a:rPr lang="en-US" dirty="0" smtClean="0"/>
              <a:t> (1930)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Influence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T.S. Eliot</a:t>
            </a:r>
          </a:p>
          <a:p>
            <a:endParaRPr lang="en-US" dirty="0" smtClean="0"/>
          </a:p>
          <a:p>
            <a:r>
              <a:rPr lang="en-US" dirty="0" smtClean="0"/>
              <a:t>Russell Kirk</a:t>
            </a:r>
          </a:p>
          <a:p>
            <a:endParaRPr lang="en-US" dirty="0" smtClean="0"/>
          </a:p>
          <a:p>
            <a:r>
              <a:rPr lang="en-US" dirty="0" smtClean="0"/>
              <a:t>Peter </a:t>
            </a:r>
            <a:r>
              <a:rPr lang="en-US" dirty="0" err="1" smtClean="0"/>
              <a:t>Viereck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George Will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Humanists preserve conservative focus on high culture</a:t>
            </a:r>
          </a:p>
          <a:p>
            <a:endParaRPr lang="en-US" dirty="0" smtClean="0"/>
          </a:p>
          <a:p>
            <a:r>
              <a:rPr lang="en-US" dirty="0" smtClean="0"/>
              <a:t>Champions of tradition and the Western heritage in the Progressive era</a:t>
            </a:r>
          </a:p>
          <a:p>
            <a:endParaRPr lang="en-US" dirty="0" smtClean="0"/>
          </a:p>
          <a:p>
            <a:r>
              <a:rPr lang="en-US" dirty="0" smtClean="0"/>
              <a:t>Significant influence on many later conservative thinkers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Naturalism and progressivism</a:t>
            </a:r>
          </a:p>
          <a:p>
            <a:endParaRPr lang="en-US" dirty="0" smtClean="0"/>
          </a:p>
          <a:p>
            <a:r>
              <a:rPr lang="en-US" dirty="0" smtClean="0"/>
              <a:t>Irving Babbitt</a:t>
            </a:r>
          </a:p>
          <a:p>
            <a:endParaRPr lang="en-US" dirty="0" smtClean="0"/>
          </a:p>
          <a:p>
            <a:r>
              <a:rPr lang="en-US" dirty="0" smtClean="0"/>
              <a:t>Paul Elmore More</a:t>
            </a:r>
          </a:p>
          <a:p>
            <a:endParaRPr lang="en-US" dirty="0" smtClean="0"/>
          </a:p>
          <a:p>
            <a:r>
              <a:rPr lang="en-US" dirty="0" smtClean="0"/>
              <a:t>Other New Humanists and their influence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George Becker: “pessimistic materialistic determinism”</a:t>
            </a:r>
          </a:p>
          <a:p>
            <a:endParaRPr lang="en-US" dirty="0" smtClean="0"/>
          </a:p>
          <a:p>
            <a:r>
              <a:rPr lang="en-US" dirty="0" smtClean="0"/>
              <a:t>Scientific detachment</a:t>
            </a:r>
          </a:p>
          <a:p>
            <a:endParaRPr lang="en-US" dirty="0" smtClean="0"/>
          </a:p>
          <a:p>
            <a:r>
              <a:rPr lang="en-US" dirty="0" smtClean="0"/>
              <a:t>Environment shapes characters</a:t>
            </a:r>
            <a:endParaRPr lang="en-US" dirty="0"/>
          </a:p>
        </p:txBody>
      </p:sp>
      <p:pic>
        <p:nvPicPr>
          <p:cNvPr id="6" name="Content Placeholder 5" descr="Theodore_Dreiser_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71619" y="1646238"/>
            <a:ext cx="3391762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American pragmatism</a:t>
            </a:r>
          </a:p>
          <a:p>
            <a:endParaRPr lang="en-US" dirty="0" smtClean="0"/>
          </a:p>
          <a:p>
            <a:r>
              <a:rPr lang="en-US" dirty="0" smtClean="0"/>
              <a:t>John Dewey </a:t>
            </a:r>
            <a:r>
              <a:rPr lang="en-US" dirty="0" smtClean="0"/>
              <a:t>and </a:t>
            </a:r>
            <a:r>
              <a:rPr lang="en-US" dirty="0" err="1" smtClean="0"/>
              <a:t>utuilitarian</a:t>
            </a:r>
            <a:r>
              <a:rPr lang="en-US" dirty="0" smtClean="0"/>
              <a:t> </a:t>
            </a:r>
            <a:r>
              <a:rPr lang="en-US" dirty="0" smtClean="0"/>
              <a:t>educational theory</a:t>
            </a:r>
            <a:endParaRPr lang="en-US" dirty="0"/>
          </a:p>
        </p:txBody>
      </p:sp>
      <p:pic>
        <p:nvPicPr>
          <p:cNvPr id="8" name="Content Placeholder 7" descr="dewey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596335"/>
            <a:ext cx="2788984" cy="45758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Irving Babbitt (1865-1933)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Harvard professor of literature</a:t>
            </a:r>
          </a:p>
          <a:p>
            <a:pPr lvl="1"/>
            <a:r>
              <a:rPr lang="en-US" dirty="0" smtClean="0"/>
              <a:t>Critic of elective system</a:t>
            </a:r>
          </a:p>
          <a:p>
            <a:pPr lvl="1"/>
            <a:r>
              <a:rPr lang="en-US" i="1" dirty="0" smtClean="0"/>
              <a:t>Literature and the American College</a:t>
            </a:r>
            <a:r>
              <a:rPr lang="en-US" dirty="0" smtClean="0"/>
              <a:t> (1908)</a:t>
            </a:r>
          </a:p>
          <a:p>
            <a:endParaRPr lang="en-US" i="1" dirty="0" smtClean="0"/>
          </a:p>
          <a:p>
            <a:r>
              <a:rPr lang="en-US" dirty="0" smtClean="0"/>
              <a:t>Humanism vs. Humanitarianism</a:t>
            </a:r>
          </a:p>
          <a:p>
            <a:endParaRPr lang="en-US" dirty="0" smtClean="0"/>
          </a:p>
        </p:txBody>
      </p:sp>
      <p:pic>
        <p:nvPicPr>
          <p:cNvPr id="6" name="Content Placeholder 5" descr="irving-babbit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45883" y="1646238"/>
            <a:ext cx="2843233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Irving Babbitt (1865-1933)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Critiques of romanticism and naturalism: “emotional naturalism”</a:t>
            </a:r>
          </a:p>
          <a:p>
            <a:endParaRPr lang="en-US" dirty="0" smtClean="0"/>
          </a:p>
          <a:p>
            <a:r>
              <a:rPr lang="en-US" i="1" dirty="0" smtClean="0"/>
              <a:t>Rousseau and Romanticism</a:t>
            </a:r>
            <a:r>
              <a:rPr lang="en-US" dirty="0" smtClean="0"/>
              <a:t> (1919)</a:t>
            </a:r>
            <a:endParaRPr lang="en-US" i="1" dirty="0" smtClean="0"/>
          </a:p>
          <a:p>
            <a:endParaRPr lang="en-US" dirty="0"/>
          </a:p>
        </p:txBody>
      </p:sp>
      <p:pic>
        <p:nvPicPr>
          <p:cNvPr id="6" name="Content Placeholder 5" descr="irving-babbit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45883" y="1646238"/>
            <a:ext cx="2843233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Irving Babbitt (1865-1933)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Follower of Burke and the moral imagination, critic of democracy</a:t>
            </a:r>
          </a:p>
          <a:p>
            <a:endParaRPr lang="en-US" dirty="0" smtClean="0"/>
          </a:p>
          <a:p>
            <a:r>
              <a:rPr lang="en-US" i="1" dirty="0" smtClean="0"/>
              <a:t>Democracy and Leadership </a:t>
            </a:r>
            <a:r>
              <a:rPr lang="en-US" dirty="0" smtClean="0"/>
              <a:t>(1924)</a:t>
            </a:r>
            <a:endParaRPr lang="en-US" dirty="0"/>
          </a:p>
        </p:txBody>
      </p:sp>
      <p:pic>
        <p:nvPicPr>
          <p:cNvPr id="6" name="Content Placeholder 5" descr="irving-babbit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45883" y="1646238"/>
            <a:ext cx="2843233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Elmer More (1864-1937)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Editor of the </a:t>
            </a:r>
            <a:r>
              <a:rPr lang="en-US" i="1" dirty="0" smtClean="0"/>
              <a:t>Nation</a:t>
            </a:r>
            <a:r>
              <a:rPr lang="en-US" dirty="0" smtClean="0"/>
              <a:t>, Princeton professor</a:t>
            </a:r>
          </a:p>
          <a:p>
            <a:endParaRPr lang="en-US" dirty="0" smtClean="0"/>
          </a:p>
          <a:p>
            <a:r>
              <a:rPr lang="en-US" dirty="0" smtClean="0"/>
              <a:t>Scholar of Platonic and patristic philosophy</a:t>
            </a:r>
          </a:p>
          <a:p>
            <a:endParaRPr lang="en-US" dirty="0" smtClean="0"/>
          </a:p>
          <a:p>
            <a:r>
              <a:rPr lang="en-US" i="1" dirty="0" smtClean="0"/>
              <a:t>Shelburne Essays</a:t>
            </a:r>
            <a:r>
              <a:rPr lang="en-US" dirty="0" smtClean="0"/>
              <a:t> (1904-1921) and </a:t>
            </a:r>
            <a:r>
              <a:rPr lang="en-US" i="1" dirty="0" smtClean="0"/>
              <a:t>New Shelburne Essays</a:t>
            </a:r>
            <a:r>
              <a:rPr lang="en-US" dirty="0" smtClean="0"/>
              <a:t> (1928-1936)</a:t>
            </a:r>
            <a:endParaRPr lang="en-US" i="1" dirty="0" smtClean="0"/>
          </a:p>
        </p:txBody>
      </p:sp>
      <p:pic>
        <p:nvPicPr>
          <p:cNvPr id="6" name="Content Placeholder 5" descr="paul-elmer-mo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715553"/>
            <a:ext cx="2819400" cy="43873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Elmer More (1864-1937)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Aristocracy and Justice</a:t>
            </a:r>
          </a:p>
          <a:p>
            <a:endParaRPr lang="en-US" i="1" dirty="0" smtClean="0"/>
          </a:p>
          <a:p>
            <a:r>
              <a:rPr lang="en-US" i="1" dirty="0" smtClean="0"/>
              <a:t>The </a:t>
            </a:r>
            <a:r>
              <a:rPr lang="en-US" i="1" dirty="0" err="1" smtClean="0"/>
              <a:t>Sceptical</a:t>
            </a:r>
            <a:r>
              <a:rPr lang="en-US" i="1" dirty="0" smtClean="0"/>
              <a:t> Approach to Religion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Natural aristocracy</a:t>
            </a:r>
          </a:p>
          <a:p>
            <a:pPr lvl="1"/>
            <a:r>
              <a:rPr lang="en-US" dirty="0" smtClean="0"/>
              <a:t>“New Morality”</a:t>
            </a:r>
          </a:p>
          <a:p>
            <a:pPr lvl="1"/>
            <a:r>
              <a:rPr lang="en-US" dirty="0" smtClean="0"/>
              <a:t>Philosophical &amp; religious dualism</a:t>
            </a:r>
          </a:p>
          <a:p>
            <a:pPr lvl="1"/>
            <a:endParaRPr lang="en-US" dirty="0" smtClean="0"/>
          </a:p>
        </p:txBody>
      </p:sp>
      <p:pic>
        <p:nvPicPr>
          <p:cNvPr id="6" name="Content Placeholder 5" descr="paul-elmer-mo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715553"/>
            <a:ext cx="2819400" cy="43873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14505</TotalTime>
  <Words>255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15: The New Humanists</vt:lpstr>
      <vt:lpstr>Overview</vt:lpstr>
      <vt:lpstr>Naturalism</vt:lpstr>
      <vt:lpstr>Progressivism</vt:lpstr>
      <vt:lpstr>Irving Babbitt (1865-1933)</vt:lpstr>
      <vt:lpstr>Irving Babbitt (1865-1933)</vt:lpstr>
      <vt:lpstr>Irving Babbitt (1865-1933)</vt:lpstr>
      <vt:lpstr>Paul Elmer More (1864-1937)</vt:lpstr>
      <vt:lpstr>Paul Elmer More (1864-1937)</vt:lpstr>
      <vt:lpstr>More New Humanists</vt:lpstr>
      <vt:lpstr>Influence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40</cp:revision>
  <dcterms:created xsi:type="dcterms:W3CDTF">2015-03-09T21:20:29Z</dcterms:created>
  <dcterms:modified xsi:type="dcterms:W3CDTF">2015-05-20T16:52:18Z</dcterms:modified>
</cp:coreProperties>
</file>