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1" r:id="rId4"/>
    <p:sldId id="302" r:id="rId5"/>
    <p:sldId id="284" r:id="rId6"/>
    <p:sldId id="285" r:id="rId7"/>
    <p:sldId id="303" r:id="rId8"/>
    <p:sldId id="297" r:id="rId9"/>
    <p:sldId id="304" r:id="rId10"/>
    <p:sldId id="298" r:id="rId11"/>
    <p:sldId id="305" r:id="rId12"/>
    <p:sldId id="30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4EF901-39F8-4F2B-BCA6-4ACF657AFFE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14: </a:t>
            </a:r>
            <a:r>
              <a:rPr lang="en-US" dirty="0" err="1" smtClean="0"/>
              <a:t>Distributism</a:t>
            </a:r>
            <a:r>
              <a:rPr lang="en-US" dirty="0" smtClean="0"/>
              <a:t> and Agrarianism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Liberty Classroom: History of Conservatism and Libertarianism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Agrarians</a:t>
            </a:r>
            <a:endParaRPr lang="en-US" dirty="0"/>
          </a:p>
        </p:txBody>
      </p:sp>
      <p:pic>
        <p:nvPicPr>
          <p:cNvPr id="8" name="Content Placeholder 7" descr="John_Crowe_Ransom_19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7505" y="1981200"/>
            <a:ext cx="4069217" cy="396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Crowe Ransom (1888-1974)</a:t>
            </a:r>
          </a:p>
          <a:p>
            <a:pPr lvl="1"/>
            <a:r>
              <a:rPr lang="en-US" dirty="0" smtClean="0"/>
              <a:t>Vanderbilt</a:t>
            </a:r>
          </a:p>
          <a:p>
            <a:pPr lvl="1"/>
            <a:r>
              <a:rPr lang="en-US" i="1" dirty="0" smtClean="0"/>
              <a:t>The Fugitive</a:t>
            </a:r>
          </a:p>
          <a:p>
            <a:pPr lvl="1"/>
            <a:r>
              <a:rPr lang="en-US" i="1" dirty="0" smtClean="0"/>
              <a:t>God without Thunder</a:t>
            </a:r>
          </a:p>
          <a:p>
            <a:pPr lvl="1"/>
            <a:r>
              <a:rPr lang="en-US" dirty="0" smtClean="0"/>
              <a:t>“New Criticism”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I’ll Take My Stand</a:t>
            </a:r>
            <a:endParaRPr lang="en-US" i="1" dirty="0"/>
          </a:p>
        </p:txBody>
      </p:sp>
      <p:pic>
        <p:nvPicPr>
          <p:cNvPr id="8" name="Content Placeholder 7" descr="John_Crowe_Ransom_19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7505" y="1981200"/>
            <a:ext cx="4069217" cy="396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Twelve Southerners</a:t>
            </a:r>
          </a:p>
          <a:p>
            <a:pPr lvl="1"/>
            <a:r>
              <a:rPr lang="en-US" dirty="0" smtClean="0"/>
              <a:t>Ransom: “Reconstructed but Unregenerate”</a:t>
            </a:r>
          </a:p>
          <a:p>
            <a:pPr lvl="1"/>
            <a:r>
              <a:rPr lang="en-US" dirty="0" smtClean="0"/>
              <a:t>Donald Davidson: “A Mirror for Artists”</a:t>
            </a:r>
          </a:p>
          <a:p>
            <a:pPr lvl="1"/>
            <a:r>
              <a:rPr lang="en-US" dirty="0" smtClean="0"/>
              <a:t>Andrew </a:t>
            </a:r>
            <a:r>
              <a:rPr lang="en-US" dirty="0" smtClean="0"/>
              <a:t>Lytle: “The Hind Tit”</a:t>
            </a:r>
          </a:p>
          <a:p>
            <a:pPr lvl="1"/>
            <a:r>
              <a:rPr lang="en-US" dirty="0" smtClean="0"/>
              <a:t>Frank Owsley: “The Irrepressible Conflict”</a:t>
            </a:r>
          </a:p>
          <a:p>
            <a:pPr lvl="1"/>
            <a:r>
              <a:rPr lang="en-US" dirty="0" smtClean="0"/>
              <a:t>Robert </a:t>
            </a:r>
            <a:r>
              <a:rPr lang="en-US" dirty="0" smtClean="0"/>
              <a:t>Penn Warren: “The Briar Patch”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Who Owns America?</a:t>
            </a:r>
            <a:r>
              <a:rPr lang="en-US" dirty="0" smtClean="0"/>
              <a:t> (1936)</a:t>
            </a:r>
          </a:p>
          <a:p>
            <a:pPr lvl="1"/>
            <a:r>
              <a:rPr lang="en-US" dirty="0" smtClean="0"/>
              <a:t>Edited by Herbert Agar (</a:t>
            </a:r>
            <a:r>
              <a:rPr lang="en-US" dirty="0" err="1" smtClean="0"/>
              <a:t>distributist</a:t>
            </a:r>
            <a:r>
              <a:rPr lang="en-US" dirty="0" smtClean="0"/>
              <a:t>) and Allen Tate (agrarian)</a:t>
            </a:r>
          </a:p>
          <a:p>
            <a:pPr lvl="1"/>
            <a:r>
              <a:rPr lang="en-US" dirty="0" err="1" smtClean="0"/>
              <a:t>Distributist</a:t>
            </a:r>
            <a:r>
              <a:rPr lang="en-US" dirty="0" smtClean="0"/>
              <a:t> contributors: Belloc, Agar </a:t>
            </a:r>
            <a:r>
              <a:rPr lang="en-US" i="1" dirty="0" smtClean="0"/>
              <a:t>et al</a:t>
            </a:r>
            <a:endParaRPr lang="en-US" dirty="0" smtClean="0"/>
          </a:p>
          <a:p>
            <a:pPr lvl="1"/>
            <a:r>
              <a:rPr lang="en-US" dirty="0" smtClean="0"/>
              <a:t>Agrarian contributors: Ransom, Davidson, Owsley, Tate, Lytle, etc.</a:t>
            </a:r>
          </a:p>
          <a:p>
            <a:endParaRPr lang="en-US" dirty="0" smtClean="0"/>
          </a:p>
          <a:p>
            <a:r>
              <a:rPr lang="en-US" i="1" smtClean="0"/>
              <a:t>American Review</a:t>
            </a:r>
            <a:r>
              <a:rPr lang="en-US" smtClean="0"/>
              <a:t> (1933-1937)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Distributism</a:t>
            </a:r>
            <a:r>
              <a:rPr lang="en-US" dirty="0" smtClean="0"/>
              <a:t> an adaptation of Catholic Social Teaching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Southern Agrarianism an attempt to </a:t>
            </a:r>
            <a:r>
              <a:rPr lang="en-US" smtClean="0"/>
              <a:t>preserve distinctiveness of the South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Tenets of </a:t>
            </a:r>
            <a:r>
              <a:rPr lang="en-US" dirty="0" err="1" smtClean="0"/>
              <a:t>distributism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 err="1" smtClean="0"/>
              <a:t>distributists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Tenets of agrarianism</a:t>
            </a:r>
          </a:p>
          <a:p>
            <a:endParaRPr lang="en-US" dirty="0" smtClean="0"/>
          </a:p>
          <a:p>
            <a:r>
              <a:rPr lang="en-US" i="1" dirty="0" smtClean="0"/>
              <a:t>I’ll Take My Stand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Social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Rerum</a:t>
            </a:r>
            <a:r>
              <a:rPr lang="en-US" i="1" dirty="0" smtClean="0"/>
              <a:t> </a:t>
            </a:r>
            <a:r>
              <a:rPr lang="en-US" i="1" dirty="0" err="1" smtClean="0"/>
              <a:t>novarum</a:t>
            </a:r>
            <a:r>
              <a:rPr lang="en-US" dirty="0" smtClean="0"/>
              <a:t> (1891)</a:t>
            </a:r>
          </a:p>
          <a:p>
            <a:endParaRPr lang="en-US" i="1" dirty="0" smtClean="0"/>
          </a:p>
          <a:p>
            <a:r>
              <a:rPr lang="en-US" i="1" dirty="0" err="1" smtClean="0"/>
              <a:t>Quadragesimo</a:t>
            </a:r>
            <a:r>
              <a:rPr lang="en-US" i="1" dirty="0" smtClean="0"/>
              <a:t> anno</a:t>
            </a:r>
            <a:r>
              <a:rPr lang="en-US" dirty="0" smtClean="0"/>
              <a:t> (1931)</a:t>
            </a:r>
          </a:p>
          <a:p>
            <a:endParaRPr lang="en-US" i="1" dirty="0" smtClean="0"/>
          </a:p>
          <a:p>
            <a:r>
              <a:rPr lang="en-US" dirty="0" smtClean="0"/>
              <a:t>Stress on virtue, mutual obligations of social groups</a:t>
            </a:r>
          </a:p>
          <a:p>
            <a:endParaRPr lang="en-US" dirty="0" smtClean="0"/>
          </a:p>
          <a:p>
            <a:r>
              <a:rPr lang="en-US" dirty="0" smtClean="0"/>
              <a:t>Acknowledges role of the State</a:t>
            </a:r>
            <a:endParaRPr lang="en-US" dirty="0"/>
          </a:p>
        </p:txBody>
      </p:sp>
      <p:pic>
        <p:nvPicPr>
          <p:cNvPr id="7" name="Content Placeholder 6" descr="Leo_XI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9035" y="1646238"/>
            <a:ext cx="3576930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Distributism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system compatible with CST</a:t>
            </a:r>
          </a:p>
          <a:p>
            <a:endParaRPr lang="en-US" dirty="0" smtClean="0"/>
          </a:p>
          <a:p>
            <a:r>
              <a:rPr lang="en-US" dirty="0" smtClean="0"/>
              <a:t>Rejects political and economic centralization</a:t>
            </a:r>
          </a:p>
          <a:p>
            <a:endParaRPr lang="en-US" dirty="0" smtClean="0"/>
          </a:p>
          <a:p>
            <a:r>
              <a:rPr lang="en-US" dirty="0" smtClean="0"/>
              <a:t>Widest possible distribution of property ownership</a:t>
            </a:r>
          </a:p>
          <a:p>
            <a:endParaRPr lang="en-US" dirty="0" smtClean="0"/>
          </a:p>
          <a:p>
            <a:r>
              <a:rPr lang="en-US" dirty="0" err="1" smtClean="0"/>
              <a:t>Subsidiarity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Hilaire</a:t>
            </a:r>
            <a:r>
              <a:rPr lang="en-US" dirty="0" smtClean="0"/>
              <a:t> </a:t>
            </a:r>
            <a:r>
              <a:rPr lang="en-US" dirty="0" smtClean="0"/>
              <a:t>Belloc (1870-1953)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Oxford Union, MP</a:t>
            </a:r>
          </a:p>
          <a:p>
            <a:endParaRPr lang="en-US" dirty="0" smtClean="0"/>
          </a:p>
          <a:p>
            <a:r>
              <a:rPr lang="en-US" dirty="0" smtClean="0"/>
              <a:t>Historical works</a:t>
            </a:r>
          </a:p>
          <a:p>
            <a:pPr lvl="1"/>
            <a:r>
              <a:rPr lang="en-US" dirty="0" smtClean="0"/>
              <a:t>Bios of Charles II, James II</a:t>
            </a:r>
          </a:p>
          <a:p>
            <a:pPr lvl="1"/>
            <a:r>
              <a:rPr lang="en-US" i="1" dirty="0" smtClean="0"/>
              <a:t>The Servile State</a:t>
            </a:r>
            <a:endParaRPr lang="en-US" dirty="0" smtClean="0"/>
          </a:p>
          <a:p>
            <a:pPr lvl="1"/>
            <a:r>
              <a:rPr lang="en-US" i="1" dirty="0" smtClean="0"/>
              <a:t>Europe and the Faith</a:t>
            </a:r>
            <a:endParaRPr lang="en-US" dirty="0" smtClean="0"/>
          </a:p>
          <a:p>
            <a:pPr lvl="1"/>
            <a:endParaRPr lang="en-US" i="1" dirty="0" smtClean="0"/>
          </a:p>
          <a:p>
            <a:r>
              <a:rPr lang="en-US" dirty="0" smtClean="0"/>
              <a:t>Attacked Whig history</a:t>
            </a:r>
            <a:endParaRPr lang="en-US" dirty="0"/>
          </a:p>
        </p:txBody>
      </p:sp>
      <p:pic>
        <p:nvPicPr>
          <p:cNvPr id="6" name="Content Placeholder 5" descr="Hilaire_Bello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46238"/>
            <a:ext cx="3394472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G.K. Chesterton (1874-1936)</a:t>
            </a:r>
            <a:endParaRPr lang="en-US" dirty="0"/>
          </a:p>
        </p:txBody>
      </p:sp>
      <p:pic>
        <p:nvPicPr>
          <p:cNvPr id="9" name="Content Placeholder 8" descr="Gilbert_Chester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3161" y="1646238"/>
            <a:ext cx="3668677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Celebrated fiction and poetry</a:t>
            </a:r>
          </a:p>
          <a:p>
            <a:pPr lvl="1"/>
            <a:r>
              <a:rPr lang="en-US" i="1" dirty="0" smtClean="0"/>
              <a:t>Father Brown</a:t>
            </a:r>
            <a:r>
              <a:rPr lang="en-US" dirty="0" smtClean="0"/>
              <a:t> stories</a:t>
            </a:r>
          </a:p>
          <a:p>
            <a:pPr lvl="1"/>
            <a:r>
              <a:rPr lang="en-US" i="1" dirty="0" smtClean="0"/>
              <a:t>The Man Who Was Thursday</a:t>
            </a:r>
          </a:p>
          <a:p>
            <a:pPr lvl="1"/>
            <a:r>
              <a:rPr lang="en-US" i="1" dirty="0" smtClean="0"/>
              <a:t>Lepanto</a:t>
            </a:r>
          </a:p>
          <a:p>
            <a:pPr lvl="1"/>
            <a:r>
              <a:rPr lang="en-US" i="1" dirty="0" smtClean="0"/>
              <a:t>The Napoleon of </a:t>
            </a:r>
            <a:r>
              <a:rPr lang="en-US" i="1" dirty="0" err="1" smtClean="0"/>
              <a:t>Notting</a:t>
            </a:r>
            <a:r>
              <a:rPr lang="en-US" i="1" dirty="0" smtClean="0"/>
              <a:t> Hill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G.K. Chesterton (1874-1936)</a:t>
            </a:r>
            <a:endParaRPr lang="en-US" dirty="0"/>
          </a:p>
        </p:txBody>
      </p:sp>
      <p:pic>
        <p:nvPicPr>
          <p:cNvPr id="9" name="Content Placeholder 8" descr="Gilbert_Chester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3161" y="1646238"/>
            <a:ext cx="3668677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Nonfiction works</a:t>
            </a:r>
          </a:p>
          <a:p>
            <a:pPr lvl="1"/>
            <a:r>
              <a:rPr lang="en-US" dirty="0" smtClean="0"/>
              <a:t>Bio of Thomas Aquinas</a:t>
            </a:r>
          </a:p>
          <a:p>
            <a:pPr lvl="1"/>
            <a:r>
              <a:rPr lang="en-US" i="1" dirty="0" smtClean="0"/>
              <a:t>The Everlasting Man</a:t>
            </a:r>
          </a:p>
          <a:p>
            <a:pPr lvl="1"/>
            <a:r>
              <a:rPr lang="en-US" i="1" dirty="0" smtClean="0"/>
              <a:t>Heretics</a:t>
            </a:r>
          </a:p>
          <a:p>
            <a:pPr lvl="1"/>
            <a:r>
              <a:rPr lang="en-US" i="1" dirty="0" smtClean="0"/>
              <a:t>Orthodoxy</a:t>
            </a:r>
          </a:p>
          <a:p>
            <a:pPr lvl="1"/>
            <a:r>
              <a:rPr lang="en-US" i="1" dirty="0" smtClean="0"/>
              <a:t>The Outline of Sanity</a:t>
            </a:r>
            <a:endParaRPr lang="en-US" dirty="0" smtClean="0"/>
          </a:p>
          <a:p>
            <a:pPr lvl="1"/>
            <a:endParaRPr lang="en-US" i="1" dirty="0" smtClean="0"/>
          </a:p>
          <a:p>
            <a:r>
              <a:rPr lang="en-US" dirty="0" smtClean="0"/>
              <a:t>“Democracy of the dead”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 err="1" smtClean="0"/>
              <a:t>Distributists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Fr. Vincent McNabb: </a:t>
            </a:r>
            <a:r>
              <a:rPr lang="en-US" i="1" dirty="0" smtClean="0"/>
              <a:t>The Church and the Land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Arthur </a:t>
            </a:r>
            <a:r>
              <a:rPr lang="en-US" dirty="0" err="1" smtClean="0"/>
              <a:t>Penty</a:t>
            </a:r>
            <a:r>
              <a:rPr lang="en-US" dirty="0" smtClean="0"/>
              <a:t>: </a:t>
            </a:r>
            <a:r>
              <a:rPr lang="en-US" i="1" dirty="0" smtClean="0"/>
              <a:t>Guilds, Trade and Agriculture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Herbert Agar: </a:t>
            </a:r>
            <a:r>
              <a:rPr lang="en-US" i="1" dirty="0" smtClean="0"/>
              <a:t>Land of the Free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E.F. Schumacher: </a:t>
            </a:r>
            <a:r>
              <a:rPr lang="en-US" i="1" dirty="0" smtClean="0"/>
              <a:t>Small is Beautiful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Southern Agrarianism?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to preserve and nurture positive aspects of Southern life</a:t>
            </a:r>
          </a:p>
          <a:p>
            <a:pPr lvl="1"/>
            <a:r>
              <a:rPr lang="en-US" dirty="0" smtClean="0"/>
              <a:t>Social stability</a:t>
            </a:r>
          </a:p>
          <a:p>
            <a:pPr lvl="1"/>
            <a:r>
              <a:rPr lang="en-US" dirty="0" smtClean="0"/>
              <a:t>Rural character</a:t>
            </a:r>
          </a:p>
          <a:p>
            <a:pPr lvl="1"/>
            <a:r>
              <a:rPr lang="en-US" dirty="0" smtClean="0"/>
              <a:t>Culture prizing the “higher things”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Resisted industrialism, preoccupation with material well-being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13468</TotalTime>
  <Words>354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Lecture 14: Distributism and Agrarianism</vt:lpstr>
      <vt:lpstr>Overview</vt:lpstr>
      <vt:lpstr>Catholic Social Teaching</vt:lpstr>
      <vt:lpstr>What Is Distributism?</vt:lpstr>
      <vt:lpstr>Hilaire Belloc (1870-1953)</vt:lpstr>
      <vt:lpstr>G.K. Chesterton (1874-1936)</vt:lpstr>
      <vt:lpstr>G.K. Chesterton (1874-1936)</vt:lpstr>
      <vt:lpstr>More Distributists</vt:lpstr>
      <vt:lpstr>What Is Southern Agrarianism?</vt:lpstr>
      <vt:lpstr>Southern Agrarians</vt:lpstr>
      <vt:lpstr>I’ll Take My Stand</vt:lpstr>
      <vt:lpstr>Joining Forces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Definitions and Foundations</dc:title>
  <dc:creator>Jason Jewell</dc:creator>
  <cp:lastModifiedBy>Jason</cp:lastModifiedBy>
  <cp:revision>39</cp:revision>
  <dcterms:created xsi:type="dcterms:W3CDTF">2015-03-09T21:20:29Z</dcterms:created>
  <dcterms:modified xsi:type="dcterms:W3CDTF">2015-05-20T14:40:09Z</dcterms:modified>
</cp:coreProperties>
</file>