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84" r:id="rId4"/>
    <p:sldId id="285" r:id="rId5"/>
    <p:sldId id="297" r:id="rId6"/>
    <p:sldId id="298" r:id="rId7"/>
    <p:sldId id="291" r:id="rId8"/>
    <p:sldId id="292" r:id="rId9"/>
    <p:sldId id="299" r:id="rId10"/>
    <p:sldId id="282" r:id="rId11"/>
    <p:sldId id="300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13: American Conservatives and Liberals, 1860-1914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Anarchists</a:t>
            </a:r>
            <a:endParaRPr lang="en-US" dirty="0"/>
          </a:p>
        </p:txBody>
      </p:sp>
      <p:pic>
        <p:nvPicPr>
          <p:cNvPr id="8" name="Content Placeholder 7" descr="LysanderSpoone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79448" y="1646238"/>
            <a:ext cx="3194103" cy="4525962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Josiah Warren (1798-1874)</a:t>
            </a:r>
          </a:p>
          <a:p>
            <a:endParaRPr lang="en-US" dirty="0" smtClean="0"/>
          </a:p>
          <a:p>
            <a:r>
              <a:rPr lang="en-US" dirty="0" smtClean="0"/>
              <a:t>Lysander Spooner (1808-1887)</a:t>
            </a:r>
          </a:p>
          <a:p>
            <a:endParaRPr lang="en-US" dirty="0" smtClean="0"/>
          </a:p>
          <a:p>
            <a:r>
              <a:rPr lang="en-US" dirty="0" smtClean="0"/>
              <a:t>Benjamin Tucker (1854-1939)</a:t>
            </a:r>
          </a:p>
          <a:p>
            <a:endParaRPr lang="en-US" dirty="0" smtClean="0"/>
          </a:p>
          <a:p>
            <a:r>
              <a:rPr lang="en-US" dirty="0" smtClean="0"/>
              <a:t>Casey: </a:t>
            </a:r>
            <a:r>
              <a:rPr lang="en-US" i="1" dirty="0" smtClean="0"/>
              <a:t>FP II</a:t>
            </a:r>
            <a:r>
              <a:rPr lang="en-US" dirty="0" smtClean="0"/>
              <a:t>, 41-43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Women’s Suffrage</a:t>
            </a:r>
            <a:endParaRPr lang="en-US" dirty="0"/>
          </a:p>
        </p:txBody>
      </p:sp>
      <p:pic>
        <p:nvPicPr>
          <p:cNvPr id="7" name="Content Placeholder 6" descr="KendrickHele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64336" y="1905000"/>
            <a:ext cx="3141464" cy="4188619"/>
          </a:xfrm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Terms of debate</a:t>
            </a:r>
          </a:p>
          <a:p>
            <a:pPr lvl="1"/>
            <a:r>
              <a:rPr lang="en-US" dirty="0" smtClean="0"/>
              <a:t>Men and women are fundamentally different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Would suffrage improve political tone or degrade women?</a:t>
            </a:r>
          </a:p>
          <a:p>
            <a:endParaRPr lang="en-US" dirty="0" smtClean="0"/>
          </a:p>
          <a:p>
            <a:r>
              <a:rPr lang="en-US" dirty="0" smtClean="0"/>
              <a:t>Helen Kendrick Johnson (1844-1917): </a:t>
            </a:r>
            <a:r>
              <a:rPr lang="en-US" i="1" dirty="0" smtClean="0"/>
              <a:t>Woman and the Republic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Role of conservatism in 1861-1865</a:t>
            </a:r>
          </a:p>
          <a:p>
            <a:endParaRPr lang="en-US" dirty="0" smtClean="0"/>
          </a:p>
          <a:p>
            <a:r>
              <a:rPr lang="en-US" dirty="0" smtClean="0"/>
              <a:t>Southern postwar intellectual energy went into defenses of its antebellum society</a:t>
            </a:r>
          </a:p>
          <a:p>
            <a:endParaRPr lang="en-US" dirty="0" smtClean="0"/>
          </a:p>
          <a:p>
            <a:r>
              <a:rPr lang="en-US" dirty="0" smtClean="0"/>
              <a:t>Northern convergence of conservatism and classical liberalism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Conservatism and the War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“Southern Tradition at Bay”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“Conservatism Frustrated”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Conservatism and the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War between two kinds of conservatism?</a:t>
            </a:r>
          </a:p>
          <a:p>
            <a:endParaRPr lang="en-US" dirty="0" smtClean="0"/>
          </a:p>
          <a:p>
            <a:r>
              <a:rPr lang="en-US" dirty="0" smtClean="0"/>
              <a:t>Was Lincoln conservative?</a:t>
            </a:r>
          </a:p>
          <a:p>
            <a:endParaRPr lang="en-US" dirty="0" smtClean="0"/>
          </a:p>
          <a:p>
            <a:r>
              <a:rPr lang="en-US" dirty="0" smtClean="0"/>
              <a:t>Kirk on Lincoln</a:t>
            </a:r>
            <a:endParaRPr lang="en-US" dirty="0"/>
          </a:p>
        </p:txBody>
      </p:sp>
      <p:pic>
        <p:nvPicPr>
          <p:cNvPr id="7" name="Content Placeholder 6" descr="Abraham_Lincol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34199" y="1646238"/>
            <a:ext cx="3666602" cy="452596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Postwar South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Devastation of the war</a:t>
            </a:r>
          </a:p>
          <a:p>
            <a:endParaRPr lang="en-US" dirty="0" smtClean="0"/>
          </a:p>
          <a:p>
            <a:r>
              <a:rPr lang="en-US" dirty="0" smtClean="0"/>
              <a:t>Ku Klux Klan</a:t>
            </a:r>
          </a:p>
          <a:p>
            <a:endParaRPr lang="en-US" dirty="0" smtClean="0"/>
          </a:p>
          <a:p>
            <a:r>
              <a:rPr lang="en-US" dirty="0" smtClean="0"/>
              <a:t>Apologia in treatise and fiction</a:t>
            </a:r>
          </a:p>
          <a:p>
            <a:pPr lvl="1"/>
            <a:r>
              <a:rPr lang="en-US" dirty="0" smtClean="0"/>
              <a:t>Legal arguments</a:t>
            </a:r>
          </a:p>
          <a:p>
            <a:pPr lvl="1"/>
            <a:r>
              <a:rPr lang="en-US" dirty="0" smtClean="0"/>
              <a:t>Attacks on secularism</a:t>
            </a:r>
          </a:p>
          <a:p>
            <a:pPr lvl="1"/>
            <a:r>
              <a:rPr lang="en-US" dirty="0" smtClean="0"/>
              <a:t>Soldiers’ testimony</a:t>
            </a:r>
          </a:p>
          <a:p>
            <a:pPr lvl="1"/>
            <a:r>
              <a:rPr lang="en-US" dirty="0" smtClean="0"/>
              <a:t>Race theory</a:t>
            </a:r>
            <a:endParaRPr lang="en-US" dirty="0"/>
          </a:p>
        </p:txBody>
      </p:sp>
      <p:pic>
        <p:nvPicPr>
          <p:cNvPr id="7" name="Content Placeholder 6" descr="alexander-stephen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87682" y="1981200"/>
            <a:ext cx="3050918" cy="395093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Postwar South: “Lost Cause”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Thesis: North wasn’t the virtuous victor</a:t>
            </a:r>
          </a:p>
          <a:p>
            <a:endParaRPr lang="en-US" dirty="0" smtClean="0"/>
          </a:p>
          <a:p>
            <a:r>
              <a:rPr lang="en-US" dirty="0" smtClean="0"/>
              <a:t>Albert Taylor Bledsoe: </a:t>
            </a:r>
            <a:r>
              <a:rPr lang="en-US" i="1" dirty="0" smtClean="0"/>
              <a:t>Is Davis a Traitor?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Edward Albert Pollard: </a:t>
            </a:r>
            <a:r>
              <a:rPr lang="en-US" i="1" dirty="0" smtClean="0"/>
              <a:t>The Lost Cause</a:t>
            </a:r>
            <a:endParaRPr lang="en-US" dirty="0"/>
          </a:p>
        </p:txBody>
      </p:sp>
      <p:pic>
        <p:nvPicPr>
          <p:cNvPr id="7" name="Content Placeholder 6" descr="alexander-stephen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87682" y="1981200"/>
            <a:ext cx="3050918" cy="3950937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Postwar South: “Lost Cause”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Alexander Stephens: </a:t>
            </a:r>
            <a:r>
              <a:rPr lang="en-US" i="1" dirty="0" smtClean="0"/>
              <a:t>A Constitutional View of the Late War Between the States</a:t>
            </a:r>
          </a:p>
          <a:p>
            <a:endParaRPr lang="en-US" i="1" dirty="0" smtClean="0"/>
          </a:p>
          <a:p>
            <a:r>
              <a:rPr lang="en-US" dirty="0" smtClean="0"/>
              <a:t>Jefferson Davis: </a:t>
            </a:r>
            <a:r>
              <a:rPr lang="en-US" i="1" dirty="0" smtClean="0"/>
              <a:t>Rise and Fall of the Confederate Government</a:t>
            </a:r>
            <a:endParaRPr lang="en-US" dirty="0"/>
          </a:p>
        </p:txBody>
      </p:sp>
      <p:pic>
        <p:nvPicPr>
          <p:cNvPr id="7" name="Content Placeholder 6" descr="alexander-stephen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87682" y="1981200"/>
            <a:ext cx="3050918" cy="395093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Postwar South: Anti-Secularism</a:t>
            </a:r>
            <a:endParaRPr lang="en-US" dirty="0"/>
          </a:p>
        </p:txBody>
      </p:sp>
      <p:pic>
        <p:nvPicPr>
          <p:cNvPr id="7" name="Content Placeholder 6" descr="RLDabne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19650" y="1845469"/>
            <a:ext cx="3695700" cy="4127500"/>
          </a:xfrm>
        </p:spPr>
      </p:pic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Thesis: North an outgrowth of French Revolution</a:t>
            </a:r>
          </a:p>
          <a:p>
            <a:endParaRPr lang="en-US" dirty="0" smtClean="0"/>
          </a:p>
          <a:p>
            <a:r>
              <a:rPr lang="en-US" dirty="0" smtClean="0"/>
              <a:t>R.L. </a:t>
            </a:r>
            <a:r>
              <a:rPr lang="en-US" dirty="0" err="1" smtClean="0"/>
              <a:t>Dabney</a:t>
            </a:r>
            <a:endParaRPr lang="en-US" dirty="0" smtClean="0"/>
          </a:p>
          <a:p>
            <a:pPr lvl="1"/>
            <a:r>
              <a:rPr lang="en-US" dirty="0" smtClean="0"/>
              <a:t>Stonewall Jackson bio</a:t>
            </a:r>
          </a:p>
          <a:p>
            <a:pPr lvl="1"/>
            <a:r>
              <a:rPr lang="en-US" i="1" dirty="0" err="1" smtClean="0"/>
              <a:t>Defence</a:t>
            </a:r>
            <a:r>
              <a:rPr lang="en-US" i="1" dirty="0" smtClean="0"/>
              <a:t> of Virginia</a:t>
            </a:r>
            <a:endParaRPr lang="en-US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Mugwumps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Kirk on Northern conservatives after 1865</a:t>
            </a:r>
          </a:p>
          <a:p>
            <a:endParaRPr lang="en-US" dirty="0" smtClean="0"/>
          </a:p>
          <a:p>
            <a:r>
              <a:rPr lang="en-US" dirty="0" smtClean="0"/>
              <a:t>Edwin L. </a:t>
            </a:r>
            <a:r>
              <a:rPr lang="en-US" dirty="0" err="1" smtClean="0"/>
              <a:t>Godkin</a:t>
            </a:r>
            <a:r>
              <a:rPr lang="en-US" dirty="0" smtClean="0"/>
              <a:t> (1831-1902) and the </a:t>
            </a:r>
            <a:r>
              <a:rPr lang="en-US" i="1" dirty="0" smtClean="0"/>
              <a:t>Nation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smtClean="0"/>
              <a:t>William Graham Sumner (1840-1910)</a:t>
            </a:r>
          </a:p>
          <a:p>
            <a:pPr lvl="1"/>
            <a:r>
              <a:rPr lang="en-US" dirty="0" smtClean="0"/>
              <a:t>Herbert Spencer (1820-1903)</a:t>
            </a:r>
          </a:p>
          <a:p>
            <a:pPr lvl="1"/>
            <a:r>
              <a:rPr lang="en-US" dirty="0" smtClean="0"/>
              <a:t>“The Forgotten Man”</a:t>
            </a:r>
          </a:p>
          <a:p>
            <a:pPr lvl="1"/>
            <a:r>
              <a:rPr lang="en-US" i="1" dirty="0" smtClean="0"/>
              <a:t>What Social Classes Owe to Each Other</a:t>
            </a:r>
            <a:endParaRPr lang="en-US" i="1" dirty="0"/>
          </a:p>
        </p:txBody>
      </p:sp>
      <p:pic>
        <p:nvPicPr>
          <p:cNvPr id="10" name="Content Placeholder 9" descr="Edwin_Godki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11749" y="1646238"/>
            <a:ext cx="3129502" cy="452596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Mugwumps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Brooks Adams (1848-1927): </a:t>
            </a:r>
            <a:r>
              <a:rPr lang="en-US" i="1" dirty="0" smtClean="0"/>
              <a:t>The Law of Civilization and Decay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Henry Adams (1838-1918)</a:t>
            </a:r>
          </a:p>
          <a:p>
            <a:pPr lvl="1"/>
            <a:r>
              <a:rPr lang="en-US" dirty="0" smtClean="0"/>
              <a:t>Works on U.S. history</a:t>
            </a:r>
          </a:p>
          <a:p>
            <a:pPr lvl="1"/>
            <a:r>
              <a:rPr lang="en-US" i="1" dirty="0" smtClean="0"/>
              <a:t>Education of Henry Adams</a:t>
            </a:r>
          </a:p>
          <a:p>
            <a:pPr lvl="1"/>
            <a:r>
              <a:rPr lang="en-US" i="1" dirty="0" smtClean="0"/>
              <a:t>Mont St. Michel &amp; Chartres</a:t>
            </a:r>
            <a:endParaRPr lang="en-US" i="1" dirty="0"/>
          </a:p>
        </p:txBody>
      </p:sp>
      <p:pic>
        <p:nvPicPr>
          <p:cNvPr id="7" name="Content Placeholder 6" descr="Henry_Adam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48209" y="1646238"/>
            <a:ext cx="3456582" cy="452596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13244</TotalTime>
  <Words>303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Foundry</vt:lpstr>
      <vt:lpstr>Lecture 13: American Conservatives and Liberals, 1860-1914</vt:lpstr>
      <vt:lpstr>Overview</vt:lpstr>
      <vt:lpstr>Conservatism and the War</vt:lpstr>
      <vt:lpstr>Postwar South</vt:lpstr>
      <vt:lpstr>Postwar South: “Lost Cause”</vt:lpstr>
      <vt:lpstr>Postwar South: “Lost Cause”</vt:lpstr>
      <vt:lpstr>Postwar South: Anti-Secularism</vt:lpstr>
      <vt:lpstr>Mugwumps</vt:lpstr>
      <vt:lpstr>Mugwumps</vt:lpstr>
      <vt:lpstr>Anarchists</vt:lpstr>
      <vt:lpstr>Women’s Suffrage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34</cp:revision>
  <dcterms:created xsi:type="dcterms:W3CDTF">2015-03-09T21:20:29Z</dcterms:created>
  <dcterms:modified xsi:type="dcterms:W3CDTF">2015-05-19T15:33:32Z</dcterms:modified>
</cp:coreProperties>
</file>