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4" r:id="rId4"/>
    <p:sldId id="285" r:id="rId5"/>
    <p:sldId id="291" r:id="rId6"/>
    <p:sldId id="292" r:id="rId7"/>
    <p:sldId id="282" r:id="rId8"/>
    <p:sldId id="293" r:id="rId9"/>
    <p:sldId id="294" r:id="rId10"/>
    <p:sldId id="296" r:id="rId11"/>
    <p:sldId id="289" r:id="rId12"/>
    <p:sldId id="295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12: British Liberalism, 1848-1914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</a:t>
            </a:r>
            <a:r>
              <a:rPr lang="en-US" smtClean="0"/>
              <a:t>and </a:t>
            </a:r>
            <a:r>
              <a:rPr lang="en-US" smtClean="0"/>
              <a:t>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Lord Acton (1834-1902)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Catholic historian, Liberal MP, ally of Gladstone</a:t>
            </a:r>
          </a:p>
          <a:p>
            <a:endParaRPr lang="en-US" dirty="0" smtClean="0"/>
          </a:p>
          <a:p>
            <a:r>
              <a:rPr lang="en-US" dirty="0" smtClean="0"/>
              <a:t>Edited </a:t>
            </a:r>
            <a:r>
              <a:rPr lang="en-US" i="1" dirty="0" smtClean="0"/>
              <a:t>The Rambler</a:t>
            </a:r>
            <a:r>
              <a:rPr lang="en-US" dirty="0" smtClean="0"/>
              <a:t> after Newman; issues with R.C. </a:t>
            </a:r>
            <a:r>
              <a:rPr lang="en-US" smtClean="0"/>
              <a:t>hierarchy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Cambridge professor from 1895</a:t>
            </a:r>
            <a:endParaRPr lang="en-US" dirty="0"/>
          </a:p>
        </p:txBody>
      </p:sp>
      <p:pic>
        <p:nvPicPr>
          <p:cNvPr id="5" name="Content Placeholder 4" descr="lord-acto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1706563"/>
            <a:ext cx="2819400" cy="440531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to </a:t>
            </a:r>
            <a:r>
              <a:rPr lang="en-US" dirty="0" err="1" smtClean="0"/>
              <a:t>Labour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Labour</a:t>
            </a:r>
            <a:r>
              <a:rPr lang="en-US" dirty="0" smtClean="0"/>
              <a:t> Party threatened Liberal working-class support</a:t>
            </a:r>
          </a:p>
          <a:p>
            <a:endParaRPr lang="en-US" dirty="0" smtClean="0"/>
          </a:p>
          <a:p>
            <a:r>
              <a:rPr lang="en-US" dirty="0" smtClean="0"/>
              <a:t>Stable class system increased class consciousness</a:t>
            </a:r>
          </a:p>
          <a:p>
            <a:endParaRPr lang="en-US" dirty="0" smtClean="0"/>
          </a:p>
          <a:p>
            <a:r>
              <a:rPr lang="en-US" dirty="0" err="1" smtClean="0"/>
              <a:t>Keir</a:t>
            </a:r>
            <a:r>
              <a:rPr lang="en-US" dirty="0" smtClean="0"/>
              <a:t> </a:t>
            </a:r>
            <a:r>
              <a:rPr lang="en-US" dirty="0" err="1" smtClean="0"/>
              <a:t>Hardie</a:t>
            </a:r>
            <a:r>
              <a:rPr lang="en-US" dirty="0" smtClean="0"/>
              <a:t> (1856-1915)</a:t>
            </a:r>
            <a:endParaRPr lang="en-US" dirty="0"/>
          </a:p>
        </p:txBody>
      </p:sp>
      <p:pic>
        <p:nvPicPr>
          <p:cNvPr id="6" name="Content Placeholder 5" descr="Keir_Hardi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3511" y="1646238"/>
            <a:ext cx="2627978" cy="452596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to </a:t>
            </a:r>
            <a:r>
              <a:rPr lang="en-US" dirty="0" err="1" smtClean="0"/>
              <a:t>Labour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Liberal/</a:t>
            </a:r>
            <a:r>
              <a:rPr lang="en-US" dirty="0" err="1" smtClean="0"/>
              <a:t>Labour</a:t>
            </a:r>
            <a:r>
              <a:rPr lang="en-US" dirty="0" smtClean="0"/>
              <a:t> alliance in 1906; welfare payoff</a:t>
            </a:r>
          </a:p>
          <a:p>
            <a:endParaRPr lang="en-US" dirty="0" smtClean="0"/>
          </a:p>
          <a:p>
            <a:r>
              <a:rPr lang="en-US" dirty="0" smtClean="0"/>
              <a:t>“People’s Budget” of 1909; Lords reject</a:t>
            </a:r>
          </a:p>
          <a:p>
            <a:endParaRPr lang="en-US" dirty="0" smtClean="0"/>
          </a:p>
          <a:p>
            <a:r>
              <a:rPr lang="en-US" dirty="0" smtClean="0"/>
              <a:t>Parliament Act of 1911</a:t>
            </a:r>
          </a:p>
          <a:p>
            <a:endParaRPr lang="en-US" dirty="0" smtClean="0"/>
          </a:p>
          <a:p>
            <a:r>
              <a:rPr lang="en-US" dirty="0" smtClean="0"/>
              <a:t>Home Rule stalls when WWI begins</a:t>
            </a:r>
            <a:endParaRPr lang="en-US" dirty="0"/>
          </a:p>
        </p:txBody>
      </p:sp>
      <p:pic>
        <p:nvPicPr>
          <p:cNvPr id="6" name="Content Placeholder 5" descr="Keir_Hardi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3511" y="1646238"/>
            <a:ext cx="2627978" cy="452596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Liberals gradually turn from </a:t>
            </a:r>
            <a:r>
              <a:rPr lang="en-US" i="1" dirty="0" smtClean="0"/>
              <a:t>laissez-faire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Gladstone a pivotal figure</a:t>
            </a:r>
          </a:p>
          <a:p>
            <a:pPr lvl="1"/>
            <a:r>
              <a:rPr lang="en-US" dirty="0" smtClean="0"/>
              <a:t>Pro-peace, reduced taxes</a:t>
            </a:r>
          </a:p>
          <a:p>
            <a:pPr lvl="1"/>
            <a:r>
              <a:rPr lang="en-US" dirty="0" smtClean="0"/>
              <a:t>Gradually increased intervention elsewhere</a:t>
            </a:r>
          </a:p>
          <a:p>
            <a:endParaRPr lang="en-US" dirty="0" smtClean="0"/>
          </a:p>
          <a:p>
            <a:r>
              <a:rPr lang="en-US" dirty="0" smtClean="0"/>
              <a:t>Liberals try to co-opt </a:t>
            </a:r>
            <a:r>
              <a:rPr lang="en-US" dirty="0" err="1" smtClean="0"/>
              <a:t>Labour</a:t>
            </a:r>
            <a:r>
              <a:rPr lang="en-US" dirty="0" smtClean="0"/>
              <a:t> by offering welfare legislation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Turn from </a:t>
            </a:r>
            <a:r>
              <a:rPr lang="en-US" i="1" dirty="0" smtClean="0"/>
              <a:t>laissez-faire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William E. Gladstone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Irish Home Rule</a:t>
            </a:r>
          </a:p>
          <a:p>
            <a:endParaRPr lang="en-US" dirty="0" smtClean="0"/>
          </a:p>
          <a:p>
            <a:r>
              <a:rPr lang="en-US" dirty="0" smtClean="0"/>
              <a:t>Parliamentary Reform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 from </a:t>
            </a:r>
            <a:r>
              <a:rPr lang="en-US" i="1" dirty="0" smtClean="0"/>
              <a:t>Laissez-Faire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J.S. Mill’s deviations</a:t>
            </a:r>
          </a:p>
          <a:p>
            <a:pPr lvl="1"/>
            <a:r>
              <a:rPr lang="en-US" dirty="0" smtClean="0"/>
              <a:t>Production vs. distribution</a:t>
            </a:r>
          </a:p>
          <a:p>
            <a:pPr lvl="1"/>
            <a:r>
              <a:rPr lang="en-US" dirty="0" smtClean="0"/>
              <a:t>Trade not liberty</a:t>
            </a:r>
          </a:p>
          <a:p>
            <a:pPr lvl="1"/>
            <a:r>
              <a:rPr lang="en-US" dirty="0" smtClean="0"/>
              <a:t>Foreign intervention</a:t>
            </a:r>
          </a:p>
          <a:p>
            <a:pPr lvl="1"/>
            <a:r>
              <a:rPr lang="en-US" dirty="0" smtClean="0"/>
              <a:t>No harmony of interests</a:t>
            </a:r>
          </a:p>
          <a:p>
            <a:endParaRPr lang="en-US" dirty="0" smtClean="0"/>
          </a:p>
          <a:p>
            <a:r>
              <a:rPr lang="en-US" dirty="0" err="1" smtClean="0"/>
              <a:t>Raico</a:t>
            </a:r>
            <a:r>
              <a:rPr lang="en-US" dirty="0" smtClean="0"/>
              <a:t> and Raeder on Mill</a:t>
            </a:r>
            <a:endParaRPr lang="en-US" dirty="0"/>
          </a:p>
        </p:txBody>
      </p:sp>
      <p:pic>
        <p:nvPicPr>
          <p:cNvPr id="6" name="Content Placeholder 5" descr="John_Stuart_M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8054" y="1646238"/>
            <a:ext cx="3238892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E. Gladstone (1809-1898)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Classical scholar, devout Protestant</a:t>
            </a:r>
          </a:p>
          <a:p>
            <a:endParaRPr lang="en-US" dirty="0" smtClean="0"/>
          </a:p>
          <a:p>
            <a:r>
              <a:rPr lang="en-US" dirty="0" smtClean="0"/>
              <a:t>Early career</a:t>
            </a:r>
          </a:p>
          <a:p>
            <a:pPr lvl="1"/>
            <a:r>
              <a:rPr lang="en-US" dirty="0" smtClean="0"/>
              <a:t>High Tory MP (from 1832)</a:t>
            </a:r>
          </a:p>
          <a:p>
            <a:pPr lvl="1"/>
            <a:r>
              <a:rPr lang="en-US" dirty="0" smtClean="0"/>
              <a:t>Opposed abolition</a:t>
            </a:r>
          </a:p>
          <a:p>
            <a:endParaRPr lang="en-US" i="1" dirty="0" smtClean="0"/>
          </a:p>
          <a:p>
            <a:r>
              <a:rPr lang="en-US" i="1" dirty="0" smtClean="0"/>
              <a:t>The State in Its Relations with the Church</a:t>
            </a:r>
            <a:r>
              <a:rPr lang="en-US" dirty="0" smtClean="0"/>
              <a:t> (1838)</a:t>
            </a:r>
            <a:endParaRPr lang="en-US" i="1" dirty="0"/>
          </a:p>
        </p:txBody>
      </p:sp>
      <p:pic>
        <p:nvPicPr>
          <p:cNvPr id="8" name="Content Placeholder 7" descr="Gladstone_1830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1997" y="1646238"/>
            <a:ext cx="3749005" cy="45259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E. Gladstone (1809-1898)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Peel Ministry (1841-1846)</a:t>
            </a:r>
          </a:p>
          <a:p>
            <a:pPr lvl="1"/>
            <a:r>
              <a:rPr lang="en-US" dirty="0" smtClean="0"/>
              <a:t>Coal Vendors Act</a:t>
            </a:r>
          </a:p>
          <a:p>
            <a:pPr lvl="1"/>
            <a:r>
              <a:rPr lang="en-US" dirty="0" err="1" smtClean="0"/>
              <a:t>Maynooth</a:t>
            </a:r>
            <a:r>
              <a:rPr lang="en-US" dirty="0" smtClean="0"/>
              <a:t> Grant</a:t>
            </a:r>
          </a:p>
          <a:p>
            <a:endParaRPr lang="en-US" dirty="0" smtClean="0"/>
          </a:p>
          <a:p>
            <a:r>
              <a:rPr lang="en-US" dirty="0" smtClean="0"/>
              <a:t>Led </a:t>
            </a:r>
            <a:r>
              <a:rPr lang="en-US" dirty="0" err="1" smtClean="0"/>
              <a:t>Peelites</a:t>
            </a:r>
            <a:r>
              <a:rPr lang="en-US" dirty="0" smtClean="0"/>
              <a:t> after Peel’s death</a:t>
            </a:r>
          </a:p>
        </p:txBody>
      </p:sp>
      <p:pic>
        <p:nvPicPr>
          <p:cNvPr id="8" name="Content Placeholder 7" descr="Gladstone_1830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1997" y="1646238"/>
            <a:ext cx="3749005" cy="45259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E. Gladstone (1809-1898)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Chancellor of Exchequer in coalition (1852-1855)</a:t>
            </a:r>
          </a:p>
          <a:p>
            <a:pPr lvl="1"/>
            <a:r>
              <a:rPr lang="en-US" dirty="0" smtClean="0"/>
              <a:t>Lowered tariffs</a:t>
            </a:r>
          </a:p>
          <a:p>
            <a:pPr lvl="1"/>
            <a:r>
              <a:rPr lang="en-US" dirty="0" smtClean="0"/>
              <a:t>Extended income tax &amp; lowered threshold</a:t>
            </a:r>
          </a:p>
          <a:p>
            <a:pPr lvl="1"/>
            <a:r>
              <a:rPr lang="en-US" dirty="0" smtClean="0"/>
              <a:t>Doubled income tax to pay for Crimean War</a:t>
            </a:r>
            <a:endParaRPr lang="en-US" dirty="0"/>
          </a:p>
        </p:txBody>
      </p:sp>
      <p:pic>
        <p:nvPicPr>
          <p:cNvPr id="8" name="Content Placeholder 7" descr="Gladstone_1830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1997" y="1646238"/>
            <a:ext cx="3749005" cy="45259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E. Gladstone (1809-1898)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Joined new Liberal Party in 1859</a:t>
            </a:r>
          </a:p>
          <a:p>
            <a:endParaRPr lang="en-US" dirty="0" smtClean="0"/>
          </a:p>
          <a:p>
            <a:r>
              <a:rPr lang="en-US" dirty="0" smtClean="0"/>
              <a:t>Chancellor of Exchequer (1859-1866)</a:t>
            </a:r>
          </a:p>
          <a:p>
            <a:pPr lvl="1"/>
            <a:r>
              <a:rPr lang="en-US" dirty="0" smtClean="0"/>
              <a:t>Raised income tax again, then lowered it</a:t>
            </a:r>
          </a:p>
          <a:p>
            <a:pPr lvl="1"/>
            <a:r>
              <a:rPr lang="en-US" dirty="0" smtClean="0"/>
              <a:t>More tariff reduction</a:t>
            </a:r>
          </a:p>
          <a:p>
            <a:pPr lvl="1"/>
            <a:r>
              <a:rPr lang="en-US" dirty="0" smtClean="0"/>
              <a:t>Publicly supported Confederate independence</a:t>
            </a:r>
            <a:endParaRPr lang="en-US" dirty="0"/>
          </a:p>
        </p:txBody>
      </p:sp>
      <p:pic>
        <p:nvPicPr>
          <p:cNvPr id="6" name="Content Placeholder 5" descr="William_Gladsto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1137" y="1923256"/>
            <a:ext cx="2752725" cy="39719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E. Gladstone (1809-1898)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Leader of Liberals from 1867</a:t>
            </a:r>
          </a:p>
          <a:p>
            <a:endParaRPr lang="en-US" dirty="0" smtClean="0"/>
          </a:p>
          <a:p>
            <a:r>
              <a:rPr lang="en-US" dirty="0" smtClean="0"/>
              <a:t>Great Ministry (1868-1874)</a:t>
            </a:r>
          </a:p>
          <a:p>
            <a:pPr lvl="1"/>
            <a:r>
              <a:rPr lang="en-US" dirty="0" smtClean="0"/>
              <a:t>Reduced national debt</a:t>
            </a:r>
          </a:p>
          <a:p>
            <a:pPr lvl="1"/>
            <a:r>
              <a:rPr lang="en-US" dirty="0" smtClean="0"/>
              <a:t>Lowered income tax</a:t>
            </a:r>
          </a:p>
          <a:p>
            <a:pPr lvl="1"/>
            <a:r>
              <a:rPr lang="en-US" dirty="0" smtClean="0"/>
              <a:t>Poor Law reform</a:t>
            </a:r>
          </a:p>
          <a:p>
            <a:pPr lvl="1"/>
            <a:r>
              <a:rPr lang="en-US" dirty="0" smtClean="0"/>
              <a:t>Disestablished Church of Ireland</a:t>
            </a:r>
          </a:p>
          <a:p>
            <a:pPr lvl="1"/>
            <a:r>
              <a:rPr lang="en-US" dirty="0" smtClean="0"/>
              <a:t>Pro-peace foreign policy</a:t>
            </a:r>
          </a:p>
          <a:p>
            <a:pPr lvl="1"/>
            <a:r>
              <a:rPr lang="en-US" dirty="0" smtClean="0"/>
              <a:t>Military reforms</a:t>
            </a:r>
          </a:p>
          <a:p>
            <a:pPr lvl="1"/>
            <a:r>
              <a:rPr lang="en-US" dirty="0" smtClean="0"/>
              <a:t>Education Act</a:t>
            </a:r>
          </a:p>
        </p:txBody>
      </p:sp>
      <p:pic>
        <p:nvPicPr>
          <p:cNvPr id="6" name="Content Placeholder 5" descr="William_Gladsto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1137" y="1923256"/>
            <a:ext cx="2752725" cy="39719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E. Gladstone (1809-1898)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Second Ministry (1880-1885)</a:t>
            </a:r>
          </a:p>
          <a:p>
            <a:pPr lvl="1"/>
            <a:r>
              <a:rPr lang="en-US" dirty="0" smtClean="0"/>
              <a:t>Reform Bill of 1884</a:t>
            </a:r>
          </a:p>
          <a:p>
            <a:pPr lvl="1"/>
            <a:r>
              <a:rPr lang="en-US" dirty="0" smtClean="0"/>
              <a:t>Employers’ Liability Act</a:t>
            </a:r>
          </a:p>
          <a:p>
            <a:pPr lvl="1"/>
            <a:r>
              <a:rPr lang="en-US" dirty="0" smtClean="0"/>
              <a:t>Repression in Ireland</a:t>
            </a:r>
          </a:p>
          <a:p>
            <a:endParaRPr lang="en-US" dirty="0" smtClean="0"/>
          </a:p>
          <a:p>
            <a:r>
              <a:rPr lang="en-US" dirty="0" smtClean="0"/>
              <a:t>Home Rule (1886, 1893)</a:t>
            </a:r>
          </a:p>
          <a:p>
            <a:pPr lvl="1"/>
            <a:r>
              <a:rPr lang="en-US" dirty="0" smtClean="0"/>
              <a:t>Liberal split</a:t>
            </a:r>
          </a:p>
          <a:p>
            <a:pPr lvl="1"/>
            <a:r>
              <a:rPr lang="en-US" dirty="0" smtClean="0"/>
              <a:t>Defeat in Lords</a:t>
            </a:r>
          </a:p>
          <a:p>
            <a:endParaRPr lang="en-US" dirty="0" smtClean="0"/>
          </a:p>
          <a:p>
            <a:r>
              <a:rPr lang="en-US" dirty="0" smtClean="0"/>
              <a:t>Fought rearmament</a:t>
            </a:r>
          </a:p>
        </p:txBody>
      </p:sp>
      <p:pic>
        <p:nvPicPr>
          <p:cNvPr id="6" name="Content Placeholder 5" descr="William_Gladsto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1137" y="1923256"/>
            <a:ext cx="2752725" cy="397192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13035</TotalTime>
  <Words>353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Foundry</vt:lpstr>
      <vt:lpstr>Lecture 12: British Liberalism, 1848-1914</vt:lpstr>
      <vt:lpstr>Overview</vt:lpstr>
      <vt:lpstr>Turn from Laissez-Faire</vt:lpstr>
      <vt:lpstr>William E. Gladstone (1809-1898)</vt:lpstr>
      <vt:lpstr>William E. Gladstone (1809-1898)</vt:lpstr>
      <vt:lpstr>William E. Gladstone (1809-1898)</vt:lpstr>
      <vt:lpstr>William E. Gladstone (1809-1898)</vt:lpstr>
      <vt:lpstr>William E. Gladstone (1809-1898)</vt:lpstr>
      <vt:lpstr>William E. Gladstone (1809-1898)</vt:lpstr>
      <vt:lpstr>Lord Acton (1834-1902)</vt:lpstr>
      <vt:lpstr>Response to Labour</vt:lpstr>
      <vt:lpstr>Response to Labour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33</cp:revision>
  <dcterms:created xsi:type="dcterms:W3CDTF">2015-03-09T21:20:29Z</dcterms:created>
  <dcterms:modified xsi:type="dcterms:W3CDTF">2015-05-13T18:38:47Z</dcterms:modified>
</cp:coreProperties>
</file>