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84" r:id="rId4"/>
    <p:sldId id="285" r:id="rId5"/>
    <p:sldId id="282" r:id="rId6"/>
    <p:sldId id="287" r:id="rId7"/>
    <p:sldId id="288" r:id="rId8"/>
    <p:sldId id="289" r:id="rId9"/>
    <p:sldId id="286" r:id="rId10"/>
    <p:sldId id="271" r:id="rId11"/>
    <p:sldId id="290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11: British Conservatism, 1848-1914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</a:t>
            </a:r>
            <a:r>
              <a:rPr lang="en-US" dirty="0" err="1" smtClean="0"/>
              <a:t>Libertariansim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Post-Disraeli Conservatism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Robert Cecil, </a:t>
            </a:r>
            <a:r>
              <a:rPr lang="en-US" dirty="0" err="1" smtClean="0"/>
              <a:t>Marquess</a:t>
            </a:r>
            <a:r>
              <a:rPr lang="en-US" dirty="0" smtClean="0"/>
              <a:t> of Salisbury (1830-1903): PM 1885-1886, 1886-1892, 1895-1902</a:t>
            </a:r>
          </a:p>
          <a:p>
            <a:endParaRPr lang="en-US" dirty="0" smtClean="0"/>
          </a:p>
          <a:p>
            <a:r>
              <a:rPr lang="en-US" dirty="0" smtClean="0"/>
              <a:t>Arthur Balfour (1848-1930): PM 1902-1905</a:t>
            </a:r>
            <a:endParaRPr lang="en-US" dirty="0"/>
          </a:p>
        </p:txBody>
      </p:sp>
      <p:pic>
        <p:nvPicPr>
          <p:cNvPr id="6" name="Content Placeholder 5" descr="LordSalisbur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7337" y="2113756"/>
            <a:ext cx="2600325" cy="359092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Post-Disraeli Conservatism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Empire</a:t>
            </a:r>
          </a:p>
          <a:p>
            <a:pPr lvl="1"/>
            <a:r>
              <a:rPr lang="en-US" dirty="0" smtClean="0"/>
              <a:t>“Splendid Isolation”</a:t>
            </a:r>
          </a:p>
          <a:p>
            <a:pPr lvl="1"/>
            <a:r>
              <a:rPr lang="en-US" dirty="0" smtClean="0"/>
              <a:t>Scramble for Africa</a:t>
            </a:r>
          </a:p>
          <a:p>
            <a:pPr lvl="1"/>
            <a:r>
              <a:rPr lang="en-US" dirty="0" smtClean="0"/>
              <a:t>Boer War</a:t>
            </a:r>
          </a:p>
          <a:p>
            <a:pPr lvl="1"/>
            <a:r>
              <a:rPr lang="en-US" dirty="0" smtClean="0"/>
              <a:t>Conservatives =&gt; Unionists</a:t>
            </a:r>
          </a:p>
          <a:p>
            <a:endParaRPr lang="en-US" dirty="0" smtClean="0"/>
          </a:p>
          <a:p>
            <a:r>
              <a:rPr lang="en-US" dirty="0" smtClean="0"/>
              <a:t>Joseph Chamberlain and “tariff reform”</a:t>
            </a:r>
            <a:endParaRPr lang="en-US" dirty="0"/>
          </a:p>
        </p:txBody>
      </p:sp>
      <p:pic>
        <p:nvPicPr>
          <p:cNvPr id="6" name="Content Placeholder 5" descr="LordSalisbur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7337" y="2113756"/>
            <a:ext cx="2600325" cy="3590925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Disraeli a pivotal figure</a:t>
            </a:r>
          </a:p>
          <a:p>
            <a:pPr lvl="1"/>
            <a:r>
              <a:rPr lang="en-US" dirty="0" smtClean="0"/>
              <a:t>Appeal to working class</a:t>
            </a:r>
          </a:p>
          <a:p>
            <a:pPr lvl="1"/>
            <a:r>
              <a:rPr lang="en-US" dirty="0" smtClean="0"/>
              <a:t>Stress on empire</a:t>
            </a:r>
          </a:p>
          <a:p>
            <a:endParaRPr lang="en-US" dirty="0" smtClean="0"/>
          </a:p>
          <a:p>
            <a:r>
              <a:rPr lang="en-US" dirty="0" smtClean="0"/>
              <a:t>Social and foreign policy questions </a:t>
            </a:r>
            <a:r>
              <a:rPr lang="en-US" smtClean="0"/>
              <a:t>over economic theory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Benjamin Disraeli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Imperialism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Salisbury and Balfour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Romantic Conservatives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Vision of traditional society</a:t>
            </a:r>
          </a:p>
          <a:p>
            <a:pPr lvl="1"/>
            <a:r>
              <a:rPr lang="en-US" dirty="0" smtClean="0"/>
              <a:t>Semi-feudal order</a:t>
            </a:r>
          </a:p>
          <a:p>
            <a:pPr lvl="1"/>
            <a:r>
              <a:rPr lang="en-US" dirty="0" smtClean="0"/>
              <a:t>Strong monarchy</a:t>
            </a:r>
          </a:p>
          <a:p>
            <a:pPr lvl="1"/>
            <a:r>
              <a:rPr lang="en-US" dirty="0" smtClean="0"/>
              <a:t>Established Church</a:t>
            </a:r>
          </a:p>
          <a:p>
            <a:pPr lvl="1"/>
            <a:r>
              <a:rPr lang="en-US" i="1" dirty="0" smtClean="0"/>
              <a:t>Noblesse oblige</a:t>
            </a:r>
          </a:p>
          <a:p>
            <a:endParaRPr lang="en-US" dirty="0" smtClean="0"/>
          </a:p>
          <a:p>
            <a:r>
              <a:rPr lang="en-US" dirty="0" smtClean="0"/>
              <a:t>Oxford Movement (Tractarianism)</a:t>
            </a:r>
          </a:p>
          <a:p>
            <a:endParaRPr lang="en-US" dirty="0" smtClean="0"/>
          </a:p>
          <a:p>
            <a:r>
              <a:rPr lang="en-US" dirty="0" smtClean="0"/>
              <a:t>Young England</a:t>
            </a:r>
            <a:endParaRPr lang="en-US" dirty="0"/>
          </a:p>
        </p:txBody>
      </p:sp>
      <p:pic>
        <p:nvPicPr>
          <p:cNvPr id="7" name="Content Placeholder 6" descr="John_Henry_Newm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18336" y="1646238"/>
            <a:ext cx="3498328" cy="452596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Benjamin Disraeli (1804-1881)</a:t>
            </a:r>
            <a:endParaRPr lang="en-US" dirty="0"/>
          </a:p>
        </p:txBody>
      </p:sp>
      <p:pic>
        <p:nvPicPr>
          <p:cNvPr id="7" name="Content Placeholder 6" descr="Disraeli-young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41283" y="1981200"/>
            <a:ext cx="3678317" cy="4087019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Judaism </a:t>
            </a:r>
            <a:r>
              <a:rPr lang="en-US" dirty="0" smtClean="0">
                <a:sym typeface="Wingdings" pitchFamily="2" charset="2"/>
              </a:rPr>
              <a:t> Anglican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Radical  Tory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i="1" dirty="0" smtClean="0">
                <a:sym typeface="Wingdings" pitchFamily="2" charset="2"/>
              </a:rPr>
              <a:t>Vindication of the English Constitution</a:t>
            </a:r>
            <a:r>
              <a:rPr lang="en-US" dirty="0" smtClean="0">
                <a:sym typeface="Wingdings" pitchFamily="2" charset="2"/>
              </a:rPr>
              <a:t> (1835)</a:t>
            </a:r>
          </a:p>
          <a:p>
            <a:endParaRPr lang="en-US" i="1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Novels: </a:t>
            </a:r>
            <a:r>
              <a:rPr lang="en-US" i="1" dirty="0" err="1" smtClean="0">
                <a:sym typeface="Wingdings" pitchFamily="2" charset="2"/>
              </a:rPr>
              <a:t>Coningsby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i="1" dirty="0" smtClean="0">
                <a:sym typeface="Wingdings" pitchFamily="2" charset="2"/>
              </a:rPr>
              <a:t>Sybil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i="1" dirty="0" smtClean="0">
                <a:sym typeface="Wingdings" pitchFamily="2" charset="2"/>
              </a:rPr>
              <a:t>Tancred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Benjamin Disraeli (1804-1881)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Tory MP from 1837</a:t>
            </a:r>
          </a:p>
          <a:p>
            <a:endParaRPr lang="en-US" dirty="0" smtClean="0"/>
          </a:p>
          <a:p>
            <a:r>
              <a:rPr lang="en-US" dirty="0" smtClean="0"/>
              <a:t>Broke with Peel in 1846</a:t>
            </a:r>
          </a:p>
          <a:p>
            <a:endParaRPr lang="en-US" dirty="0" smtClean="0"/>
          </a:p>
          <a:p>
            <a:r>
              <a:rPr lang="en-US" dirty="0" smtClean="0"/>
              <a:t>Helped fill “New” Tories’ </a:t>
            </a:r>
            <a:r>
              <a:rPr lang="en-US" smtClean="0"/>
              <a:t>leadership vacuum</a:t>
            </a:r>
            <a:endParaRPr lang="en-US" dirty="0"/>
          </a:p>
        </p:txBody>
      </p:sp>
      <p:pic>
        <p:nvPicPr>
          <p:cNvPr id="10" name="Content Placeholder 9" descr="Benjamin_Disrael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49279" y="1646238"/>
            <a:ext cx="3236442" cy="452596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Benjamin Disraeli (1804-1881)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Earl of Derby’s lieutenant</a:t>
            </a:r>
          </a:p>
          <a:p>
            <a:endParaRPr lang="en-US" dirty="0" smtClean="0"/>
          </a:p>
          <a:p>
            <a:r>
              <a:rPr lang="en-US" dirty="0" smtClean="0"/>
              <a:t>Reform Act of 1867</a:t>
            </a:r>
          </a:p>
          <a:p>
            <a:endParaRPr lang="en-US" dirty="0" smtClean="0"/>
          </a:p>
          <a:p>
            <a:r>
              <a:rPr lang="en-US" dirty="0" smtClean="0"/>
              <a:t>First premiership (1868)</a:t>
            </a:r>
          </a:p>
          <a:p>
            <a:pPr lvl="1"/>
            <a:r>
              <a:rPr lang="en-US" dirty="0" smtClean="0"/>
              <a:t>Public executions</a:t>
            </a:r>
          </a:p>
          <a:p>
            <a:pPr lvl="1"/>
            <a:r>
              <a:rPr lang="en-US" dirty="0" smtClean="0"/>
              <a:t>Nationalization</a:t>
            </a:r>
          </a:p>
          <a:p>
            <a:pPr lvl="1"/>
            <a:r>
              <a:rPr lang="en-US" dirty="0" smtClean="0"/>
              <a:t>Church of Ireland</a:t>
            </a:r>
            <a:endParaRPr lang="en-US" dirty="0"/>
          </a:p>
        </p:txBody>
      </p:sp>
      <p:pic>
        <p:nvPicPr>
          <p:cNvPr id="10" name="Content Placeholder 9" descr="Benjamin_Disrael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49279" y="1646238"/>
            <a:ext cx="3236442" cy="452596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Benjamin Disraeli (1804-1881)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Opposition leader, 1868-1874</a:t>
            </a:r>
          </a:p>
          <a:p>
            <a:pPr lvl="1"/>
            <a:r>
              <a:rPr lang="en-US" i="1" dirty="0" err="1" smtClean="0"/>
              <a:t>Lothair</a:t>
            </a:r>
            <a:r>
              <a:rPr lang="en-US" dirty="0" smtClean="0"/>
              <a:t> (1870)</a:t>
            </a:r>
          </a:p>
          <a:p>
            <a:pPr lvl="1"/>
            <a:r>
              <a:rPr lang="en-US" dirty="0" smtClean="0"/>
              <a:t>Wife’s death</a:t>
            </a:r>
          </a:p>
          <a:p>
            <a:endParaRPr lang="en-US" dirty="0" smtClean="0"/>
          </a:p>
          <a:p>
            <a:r>
              <a:rPr lang="en-US" dirty="0" smtClean="0"/>
              <a:t>Second premiership (1874-1880)</a:t>
            </a:r>
          </a:p>
          <a:p>
            <a:pPr lvl="1"/>
            <a:r>
              <a:rPr lang="en-US" dirty="0" smtClean="0"/>
              <a:t>Earl of Beaconsfield (1876)</a:t>
            </a:r>
          </a:p>
        </p:txBody>
      </p:sp>
      <p:pic>
        <p:nvPicPr>
          <p:cNvPr id="10" name="Content Placeholder 9" descr="Benjamin_Disrael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49279" y="1646238"/>
            <a:ext cx="3236442" cy="452596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Disraeli and Empire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Jingoism</a:t>
            </a:r>
          </a:p>
          <a:p>
            <a:endParaRPr lang="en-US" dirty="0" smtClean="0"/>
          </a:p>
          <a:p>
            <a:r>
              <a:rPr lang="en-US" dirty="0" smtClean="0"/>
              <a:t>Suez interest (1875)</a:t>
            </a:r>
          </a:p>
          <a:p>
            <a:endParaRPr lang="en-US" dirty="0" smtClean="0"/>
          </a:p>
          <a:p>
            <a:r>
              <a:rPr lang="en-US" dirty="0" smtClean="0"/>
              <a:t>Royal Titles Act</a:t>
            </a:r>
          </a:p>
          <a:p>
            <a:endParaRPr lang="en-US" dirty="0" smtClean="0"/>
          </a:p>
          <a:p>
            <a:r>
              <a:rPr lang="en-US" dirty="0" smtClean="0"/>
              <a:t>Congress of Berlin (1878)</a:t>
            </a:r>
          </a:p>
          <a:p>
            <a:endParaRPr lang="en-US" dirty="0" smtClean="0"/>
          </a:p>
          <a:p>
            <a:r>
              <a:rPr lang="en-US" dirty="0" smtClean="0"/>
              <a:t>Afghan Intervention</a:t>
            </a:r>
          </a:p>
          <a:p>
            <a:endParaRPr lang="en-US" dirty="0" smtClean="0"/>
          </a:p>
          <a:p>
            <a:r>
              <a:rPr lang="en-US" dirty="0" smtClean="0"/>
              <a:t>Zulu War (1879)</a:t>
            </a:r>
            <a:endParaRPr lang="en-US" dirty="0"/>
          </a:p>
        </p:txBody>
      </p:sp>
      <p:pic>
        <p:nvPicPr>
          <p:cNvPr id="10" name="Content Placeholder 9" descr="Benjamin_Disrael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49279" y="1646238"/>
            <a:ext cx="3236442" cy="452596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Congress of Berlin (1878)</a:t>
            </a:r>
            <a:endParaRPr lang="en-US" dirty="0"/>
          </a:p>
        </p:txBody>
      </p:sp>
      <p:pic>
        <p:nvPicPr>
          <p:cNvPr id="4" name="Content Placeholder 3" descr="CongressOfBerlin187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89185" y="1646238"/>
            <a:ext cx="6365629" cy="452596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12821</TotalTime>
  <Words>239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Lecture 11: British Conservatism, 1848-1914</vt:lpstr>
      <vt:lpstr>Overview</vt:lpstr>
      <vt:lpstr>Romantic Conservatives</vt:lpstr>
      <vt:lpstr>Benjamin Disraeli (1804-1881)</vt:lpstr>
      <vt:lpstr>Benjamin Disraeli (1804-1881)</vt:lpstr>
      <vt:lpstr>Benjamin Disraeli (1804-1881)</vt:lpstr>
      <vt:lpstr>Benjamin Disraeli (1804-1881)</vt:lpstr>
      <vt:lpstr>Disraeli and Empire</vt:lpstr>
      <vt:lpstr>Congress of Berlin (1878)</vt:lpstr>
      <vt:lpstr>Post-Disraeli Conservatism</vt:lpstr>
      <vt:lpstr>Post-Disraeli Conservatism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30</cp:revision>
  <dcterms:created xsi:type="dcterms:W3CDTF">2015-03-09T21:20:29Z</dcterms:created>
  <dcterms:modified xsi:type="dcterms:W3CDTF">2015-05-03T18:58:09Z</dcterms:modified>
</cp:coreProperties>
</file>