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84" r:id="rId4"/>
    <p:sldId id="285" r:id="rId5"/>
    <p:sldId id="282" r:id="rId6"/>
    <p:sldId id="286" r:id="rId7"/>
    <p:sldId id="271" r:id="rId8"/>
    <p:sldId id="281" r:id="rId9"/>
    <p:sldId id="283" r:id="rId10"/>
    <p:sldId id="275" r:id="rId11"/>
    <p:sldId id="276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10: Continental Conservatives and Liberals, 1848-1914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</a:t>
            </a:r>
            <a:r>
              <a:rPr lang="en-US" dirty="0" err="1" smtClean="0"/>
              <a:t>Libertariansim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Conservative Nationalism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Failure of liberal nationalism in 1848</a:t>
            </a:r>
          </a:p>
          <a:p>
            <a:endParaRPr lang="en-US" dirty="0" smtClean="0"/>
          </a:p>
          <a:p>
            <a:r>
              <a:rPr lang="en-US" dirty="0" smtClean="0"/>
              <a:t>Italian Unification (1861-1870)</a:t>
            </a:r>
          </a:p>
          <a:p>
            <a:endParaRPr lang="en-US" dirty="0" smtClean="0"/>
          </a:p>
          <a:p>
            <a:r>
              <a:rPr lang="en-US" dirty="0" smtClean="0"/>
              <a:t>German Unification (1864-1871)</a:t>
            </a:r>
            <a:endParaRPr lang="en-US" dirty="0"/>
          </a:p>
        </p:txBody>
      </p:sp>
      <p:pic>
        <p:nvPicPr>
          <p:cNvPr id="7" name="Content Placeholder 6" descr="Camillo_Benso_Cavour_di_Ciser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1097" y="1646238"/>
            <a:ext cx="3332806" cy="452596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Classical Anarchists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Pierre-Joseph Proudhon (1809-1865)</a:t>
            </a:r>
          </a:p>
          <a:p>
            <a:endParaRPr lang="en-US" dirty="0" smtClean="0"/>
          </a:p>
          <a:p>
            <a:r>
              <a:rPr lang="en-US" dirty="0" smtClean="0"/>
              <a:t>Mikhail Bakunin (1814-1876</a:t>
            </a:r>
            <a:r>
              <a:rPr lang="en-US" dirty="0" smtClean="0"/>
              <a:t>): </a:t>
            </a:r>
            <a:r>
              <a:rPr lang="en-US" dirty="0" err="1" smtClean="0"/>
              <a:t>anarcho</a:t>
            </a:r>
            <a:r>
              <a:rPr lang="en-US" dirty="0" smtClean="0"/>
              <a:t>-collectivism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Pyotr</a:t>
            </a:r>
            <a:r>
              <a:rPr lang="en-US" dirty="0" smtClean="0"/>
              <a:t> Kropotkin (1842-1921</a:t>
            </a:r>
            <a:r>
              <a:rPr lang="en-US" dirty="0" smtClean="0"/>
              <a:t>): anarcho-syndicalism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Gustave</a:t>
            </a:r>
            <a:r>
              <a:rPr lang="en-US" dirty="0" smtClean="0"/>
              <a:t> de Molinari (1819-1912) and “The Production of Security” (1849)</a:t>
            </a:r>
          </a:p>
          <a:p>
            <a:endParaRPr lang="en-US" dirty="0" smtClean="0"/>
          </a:p>
          <a:p>
            <a:r>
              <a:rPr lang="en-US" dirty="0" smtClean="0"/>
              <a:t>Casey: </a:t>
            </a:r>
            <a:r>
              <a:rPr lang="en-US" i="1" dirty="0" smtClean="0"/>
              <a:t>FP II</a:t>
            </a:r>
            <a:r>
              <a:rPr lang="en-US" dirty="0" smtClean="0"/>
              <a:t>, 37-40</a:t>
            </a:r>
          </a:p>
        </p:txBody>
      </p:sp>
      <p:pic>
        <p:nvPicPr>
          <p:cNvPr id="8" name="Content Placeholder 7" descr="Gustavedemolinar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24701" y="1905000"/>
            <a:ext cx="3445565" cy="39624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Liberalism often, not always in tension with religion</a:t>
            </a:r>
          </a:p>
          <a:p>
            <a:endParaRPr lang="en-US" dirty="0" smtClean="0"/>
          </a:p>
          <a:p>
            <a:r>
              <a:rPr lang="en-US" dirty="0" smtClean="0"/>
              <a:t>Advent of Marxism and mass politics evokes new arguments and tactics</a:t>
            </a:r>
          </a:p>
          <a:p>
            <a:endParaRPr lang="en-US" dirty="0" smtClean="0"/>
          </a:p>
          <a:p>
            <a:r>
              <a:rPr lang="en-US" dirty="0" smtClean="0"/>
              <a:t>Nationalism more closely identified </a:t>
            </a:r>
            <a:r>
              <a:rPr lang="en-US" smtClean="0"/>
              <a:t>with </a:t>
            </a:r>
            <a:r>
              <a:rPr lang="en-US" smtClean="0"/>
              <a:t>conservatism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Liberalism and Religion</a:t>
            </a:r>
          </a:p>
          <a:p>
            <a:endParaRPr lang="en-US" dirty="0" smtClean="0"/>
          </a:p>
          <a:p>
            <a:r>
              <a:rPr lang="en-US" dirty="0" smtClean="0"/>
              <a:t>Marx’s Challenge</a:t>
            </a:r>
          </a:p>
          <a:p>
            <a:endParaRPr lang="en-US" dirty="0" smtClean="0"/>
          </a:p>
          <a:p>
            <a:r>
              <a:rPr lang="en-US" dirty="0" smtClean="0"/>
              <a:t>Conservative nationalism</a:t>
            </a:r>
          </a:p>
          <a:p>
            <a:endParaRPr lang="en-US" dirty="0" smtClean="0"/>
          </a:p>
          <a:p>
            <a:r>
              <a:rPr lang="en-US" dirty="0" smtClean="0"/>
              <a:t>Anarchism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Liberalism &amp;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 classical liberalism hostile to religion?</a:t>
            </a:r>
          </a:p>
          <a:p>
            <a:endParaRPr lang="en-US" dirty="0" smtClean="0"/>
          </a:p>
          <a:p>
            <a:r>
              <a:rPr lang="en-US" dirty="0" smtClean="0"/>
              <a:t>Religious toleration &amp; disestablishment</a:t>
            </a:r>
          </a:p>
          <a:p>
            <a:endParaRPr lang="en-US" dirty="0" smtClean="0"/>
          </a:p>
          <a:p>
            <a:r>
              <a:rPr lang="en-US" dirty="0" smtClean="0"/>
              <a:t>Rationalism &amp; anticlericalism</a:t>
            </a:r>
          </a:p>
          <a:p>
            <a:endParaRPr lang="en-US" dirty="0" smtClean="0"/>
          </a:p>
          <a:p>
            <a:r>
              <a:rPr lang="en-US" dirty="0" smtClean="0"/>
              <a:t>Dreyfus Affair (1894-1906)</a:t>
            </a:r>
            <a:endParaRPr lang="en-US" dirty="0"/>
          </a:p>
        </p:txBody>
      </p:sp>
      <p:pic>
        <p:nvPicPr>
          <p:cNvPr id="5" name="Content Placeholder 4" descr="Alexis_de_tocquevill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93469" y="1646238"/>
            <a:ext cx="3748062" cy="452596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Liberalism &amp;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Raico</a:t>
            </a:r>
            <a:r>
              <a:rPr lang="en-US" dirty="0" smtClean="0"/>
              <a:t> on religious liberals</a:t>
            </a:r>
          </a:p>
          <a:p>
            <a:pPr lvl="1"/>
            <a:r>
              <a:rPr lang="en-US" dirty="0" smtClean="0"/>
              <a:t>Benjamin Constant (1767-1830)</a:t>
            </a:r>
          </a:p>
          <a:p>
            <a:pPr lvl="1"/>
            <a:r>
              <a:rPr lang="en-US" dirty="0" smtClean="0"/>
              <a:t>Alexis de Tocqueville (1805-1859)</a:t>
            </a:r>
          </a:p>
          <a:p>
            <a:pPr lvl="1"/>
            <a:r>
              <a:rPr lang="en-US" dirty="0" smtClean="0"/>
              <a:t>Lord Acton (1834-1902)</a:t>
            </a:r>
            <a:endParaRPr lang="en-US" dirty="0"/>
          </a:p>
        </p:txBody>
      </p:sp>
      <p:pic>
        <p:nvPicPr>
          <p:cNvPr id="5" name="Content Placeholder 4" descr="Alexis_de_tocquevill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93469" y="1646238"/>
            <a:ext cx="3748062" cy="452596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Challenge of Marxism</a:t>
            </a:r>
            <a:endParaRPr lang="en-US" dirty="0"/>
          </a:p>
        </p:txBody>
      </p:sp>
      <p:pic>
        <p:nvPicPr>
          <p:cNvPr id="8" name="Content Placeholder 7" descr="Karl_Marx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78439" y="1646238"/>
            <a:ext cx="3178121" cy="4525962"/>
          </a:xfrm>
        </p:spPr>
      </p:pic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rigorous form of socialism</a:t>
            </a:r>
          </a:p>
          <a:p>
            <a:endParaRPr lang="en-US" dirty="0" smtClean="0"/>
          </a:p>
          <a:p>
            <a:r>
              <a:rPr lang="en-US" dirty="0" smtClean="0"/>
              <a:t>Rise of working-class politics, e.g., Social Democrats</a:t>
            </a:r>
          </a:p>
          <a:p>
            <a:endParaRPr lang="en-US" dirty="0" smtClean="0"/>
          </a:p>
          <a:p>
            <a:r>
              <a:rPr lang="en-US" dirty="0" smtClean="0"/>
              <a:t>Relation to liberal heritage (class analysis, value theory)</a:t>
            </a:r>
          </a:p>
          <a:p>
            <a:endParaRPr lang="en-US" dirty="0" smtClean="0"/>
          </a:p>
          <a:p>
            <a:r>
              <a:rPr lang="en-US" dirty="0" smtClean="0"/>
              <a:t>Casey: </a:t>
            </a:r>
            <a:r>
              <a:rPr lang="en-US" i="1" dirty="0" smtClean="0"/>
              <a:t>FP II</a:t>
            </a:r>
            <a:r>
              <a:rPr lang="en-US" dirty="0" smtClean="0"/>
              <a:t>, 30-33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Responses to Socialism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Theoretical replies</a:t>
            </a:r>
          </a:p>
          <a:p>
            <a:endParaRPr lang="en-US" dirty="0" smtClean="0"/>
          </a:p>
          <a:p>
            <a:r>
              <a:rPr lang="en-US" dirty="0" smtClean="0"/>
              <a:t>Attempts at repression</a:t>
            </a:r>
          </a:p>
          <a:p>
            <a:endParaRPr lang="en-US" dirty="0" smtClean="0"/>
          </a:p>
          <a:p>
            <a:r>
              <a:rPr lang="en-US" dirty="0" smtClean="0"/>
              <a:t>Attempts at co-opting</a:t>
            </a:r>
          </a:p>
          <a:p>
            <a:endParaRPr lang="en-US" dirty="0" smtClean="0"/>
          </a:p>
          <a:p>
            <a:r>
              <a:rPr lang="en-US" dirty="0" smtClean="0"/>
              <a:t>Defense of property makes strange allies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Frédéric</a:t>
            </a:r>
            <a:r>
              <a:rPr lang="en-US" dirty="0" smtClean="0"/>
              <a:t> </a:t>
            </a:r>
            <a:r>
              <a:rPr lang="en-US" dirty="0" err="1" smtClean="0"/>
              <a:t>Bastiat</a:t>
            </a:r>
            <a:r>
              <a:rPr lang="en-US" dirty="0" smtClean="0"/>
              <a:t> (1801-1850)</a:t>
            </a:r>
            <a:endParaRPr lang="en-US" dirty="0"/>
          </a:p>
        </p:txBody>
      </p:sp>
      <p:pic>
        <p:nvPicPr>
          <p:cNvPr id="8" name="Content Placeholder 7" descr="Bastia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65075" y="1905000"/>
            <a:ext cx="3495196" cy="4114800"/>
          </a:xfrm>
        </p:spPr>
      </p:pic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Businessman, landowner, legislator, ally of Cobden</a:t>
            </a:r>
          </a:p>
          <a:p>
            <a:endParaRPr lang="en-US" dirty="0" smtClean="0"/>
          </a:p>
          <a:p>
            <a:r>
              <a:rPr lang="en-US" i="1" dirty="0" smtClean="0"/>
              <a:t>Economic Sophisms</a:t>
            </a:r>
            <a:r>
              <a:rPr lang="en-US" dirty="0" smtClean="0"/>
              <a:t> (1844)</a:t>
            </a:r>
          </a:p>
          <a:p>
            <a:endParaRPr lang="en-US" i="1" dirty="0" smtClean="0"/>
          </a:p>
          <a:p>
            <a:r>
              <a:rPr lang="en-US" i="1" dirty="0" smtClean="0"/>
              <a:t>The Law</a:t>
            </a:r>
            <a:r>
              <a:rPr lang="en-US" dirty="0" smtClean="0"/>
              <a:t> (1850)</a:t>
            </a:r>
          </a:p>
          <a:p>
            <a:endParaRPr lang="en-US" i="1" dirty="0" smtClean="0"/>
          </a:p>
          <a:p>
            <a:r>
              <a:rPr lang="en-US" dirty="0" smtClean="0"/>
              <a:t>What Is Seen and What Is Unseen” (1850)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Marginal Revolution</a:t>
            </a:r>
            <a:endParaRPr lang="en-US" dirty="0"/>
          </a:p>
        </p:txBody>
      </p:sp>
      <p:pic>
        <p:nvPicPr>
          <p:cNvPr id="8" name="Content Placeholder 7" descr="CarlMenger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75425" y="1646238"/>
            <a:ext cx="2984150" cy="4525962"/>
          </a:xfrm>
        </p:spPr>
      </p:pic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Labor theory of value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>
                <a:sym typeface="Wingdings" pitchFamily="2" charset="2"/>
              </a:rPr>
              <a:t>subjective theory of value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William Stanley Jevons (1835-1882)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Léon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Walras</a:t>
            </a:r>
            <a:r>
              <a:rPr lang="en-US" dirty="0" smtClean="0">
                <a:sym typeface="Wingdings" pitchFamily="2" charset="2"/>
              </a:rPr>
              <a:t> (1834-1910)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Carl </a:t>
            </a:r>
            <a:r>
              <a:rPr lang="en-US" dirty="0" err="1" smtClean="0">
                <a:sym typeface="Wingdings" pitchFamily="2" charset="2"/>
              </a:rPr>
              <a:t>Menger</a:t>
            </a:r>
            <a:r>
              <a:rPr lang="en-US" dirty="0" smtClean="0">
                <a:sym typeface="Wingdings" pitchFamily="2" charset="2"/>
              </a:rPr>
              <a:t> (1840-1921)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Austrian School</a:t>
            </a:r>
            <a:endParaRPr lang="en-US" dirty="0"/>
          </a:p>
        </p:txBody>
      </p:sp>
      <p:pic>
        <p:nvPicPr>
          <p:cNvPr id="8" name="Content Placeholder 7" descr="Bohm-Bawerk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806849"/>
            <a:ext cx="3435695" cy="4212951"/>
          </a:xfrm>
        </p:spPr>
      </p:pic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Friedrich von </a:t>
            </a:r>
            <a:r>
              <a:rPr lang="en-US" dirty="0" err="1" smtClean="0"/>
              <a:t>Wieser</a:t>
            </a:r>
            <a:r>
              <a:rPr lang="en-US" dirty="0" smtClean="0"/>
              <a:t> (1851-1926)</a:t>
            </a:r>
          </a:p>
          <a:p>
            <a:pPr lvl="1"/>
            <a:r>
              <a:rPr lang="en-US" dirty="0" smtClean="0"/>
              <a:t>“Marginal utility”</a:t>
            </a:r>
          </a:p>
          <a:p>
            <a:pPr lvl="1"/>
            <a:r>
              <a:rPr lang="en-US" dirty="0" smtClean="0"/>
              <a:t>“Opportunity cost”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Eugen</a:t>
            </a:r>
            <a:r>
              <a:rPr lang="en-US" dirty="0" smtClean="0"/>
              <a:t> von </a:t>
            </a:r>
            <a:r>
              <a:rPr lang="en-US" dirty="0" err="1" smtClean="0"/>
              <a:t>Böhm-Bawerk</a:t>
            </a:r>
            <a:r>
              <a:rPr lang="en-US" dirty="0" smtClean="0"/>
              <a:t> (1851-1914)</a:t>
            </a:r>
          </a:p>
          <a:p>
            <a:pPr lvl="1"/>
            <a:r>
              <a:rPr lang="en-US" i="1" dirty="0" smtClean="0"/>
              <a:t>Capital and Interest</a:t>
            </a:r>
            <a:r>
              <a:rPr lang="en-US" dirty="0" smtClean="0"/>
              <a:t> (3 vol., 1884-1890)</a:t>
            </a:r>
          </a:p>
          <a:p>
            <a:pPr lvl="1"/>
            <a:r>
              <a:rPr lang="en-US" i="1" dirty="0" smtClean="0"/>
              <a:t>Karl Marx and the Close of His System </a:t>
            </a:r>
            <a:r>
              <a:rPr lang="en-US" dirty="0" smtClean="0"/>
              <a:t>1896)</a:t>
            </a:r>
            <a:endParaRPr lang="en-US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12731</TotalTime>
  <Words>311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Lecture 10: Continental Conservatives and Liberals, 1848-1914</vt:lpstr>
      <vt:lpstr>Overview</vt:lpstr>
      <vt:lpstr>Liberalism &amp; Religion</vt:lpstr>
      <vt:lpstr>Liberalism &amp; Religion</vt:lpstr>
      <vt:lpstr>Challenge of Marxism</vt:lpstr>
      <vt:lpstr>Responses to Socialism</vt:lpstr>
      <vt:lpstr>Frédéric Bastiat (1801-1850)</vt:lpstr>
      <vt:lpstr>Marginal Revolution</vt:lpstr>
      <vt:lpstr>Austrian School</vt:lpstr>
      <vt:lpstr>Conservative Nationalism</vt:lpstr>
      <vt:lpstr>Classical Anarchists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30</cp:revision>
  <dcterms:created xsi:type="dcterms:W3CDTF">2015-03-09T21:20:29Z</dcterms:created>
  <dcterms:modified xsi:type="dcterms:W3CDTF">2015-05-06T18:08:51Z</dcterms:modified>
</cp:coreProperties>
</file>