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82" r:id="rId4"/>
    <p:sldId id="271" r:id="rId5"/>
    <p:sldId id="281" r:id="rId6"/>
    <p:sldId id="283" r:id="rId7"/>
    <p:sldId id="275" r:id="rId8"/>
    <p:sldId id="276" r:id="rId9"/>
    <p:sldId id="279" r:id="rId10"/>
    <p:sldId id="267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E4EF901-39F8-4F2B-BCA6-4ACF657AFFE7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Lecture 9: Northern Conservatives and Liberals, 1800-1860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Liberty Classroom: History of Conservatism and </a:t>
            </a:r>
            <a:r>
              <a:rPr lang="en-US" dirty="0" err="1" smtClean="0"/>
              <a:t>Libertariansim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Nature of Union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Nationalist narrative</a:t>
            </a:r>
          </a:p>
          <a:p>
            <a:pPr lvl="1"/>
            <a:r>
              <a:rPr lang="en-US" dirty="0" smtClean="0"/>
              <a:t>John Marshall (1755-1835)</a:t>
            </a:r>
          </a:p>
          <a:p>
            <a:pPr lvl="1"/>
            <a:r>
              <a:rPr lang="en-US" dirty="0" smtClean="0"/>
              <a:t>Joseph Story (1779-1845)</a:t>
            </a:r>
          </a:p>
          <a:p>
            <a:endParaRPr lang="en-US" dirty="0" smtClean="0"/>
          </a:p>
          <a:p>
            <a:r>
              <a:rPr lang="en-US" dirty="0" smtClean="0"/>
              <a:t>Webster-Hayne Debates (1830)</a:t>
            </a:r>
            <a:endParaRPr lang="en-US" dirty="0"/>
          </a:p>
        </p:txBody>
      </p:sp>
      <p:pic>
        <p:nvPicPr>
          <p:cNvPr id="8" name="Content Placeholder 7" descr="Daniel_Webster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57800" y="1957662"/>
            <a:ext cx="2971800" cy="4114093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Abolitionism the most radical expression of liberalism</a:t>
            </a:r>
          </a:p>
          <a:p>
            <a:endParaRPr lang="en-US" dirty="0" smtClean="0"/>
          </a:p>
          <a:p>
            <a:r>
              <a:rPr lang="en-US" dirty="0" smtClean="0"/>
              <a:t>Cultural conservatives question mass culture</a:t>
            </a:r>
          </a:p>
          <a:p>
            <a:endParaRPr lang="en-US" dirty="0" smtClean="0"/>
          </a:p>
          <a:p>
            <a:r>
              <a:rPr lang="en-US" dirty="0" smtClean="0"/>
              <a:t>Andrew Jackson a pivotal figure</a:t>
            </a:r>
          </a:p>
          <a:p>
            <a:endParaRPr lang="en-US" dirty="0" smtClean="0"/>
          </a:p>
          <a:p>
            <a:r>
              <a:rPr lang="en-US" dirty="0" smtClean="0"/>
              <a:t>Northern conservatives more nationalist</a:t>
            </a:r>
            <a:r>
              <a:rPr lang="en-US" smtClean="0"/>
              <a:t>, statist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Abolitionism</a:t>
            </a:r>
          </a:p>
          <a:p>
            <a:endParaRPr lang="en-US" dirty="0" smtClean="0"/>
          </a:p>
          <a:p>
            <a:r>
              <a:rPr lang="en-US" dirty="0" smtClean="0"/>
              <a:t>Cultural conservatism</a:t>
            </a:r>
          </a:p>
          <a:p>
            <a:endParaRPr lang="en-US" dirty="0" smtClean="0"/>
          </a:p>
          <a:p>
            <a:r>
              <a:rPr lang="en-US" dirty="0" smtClean="0"/>
              <a:t>Bank crisis</a:t>
            </a:r>
          </a:p>
          <a:p>
            <a:endParaRPr lang="en-US" dirty="0" smtClean="0"/>
          </a:p>
          <a:p>
            <a:r>
              <a:rPr lang="en-US" dirty="0" smtClean="0"/>
              <a:t>Whig Party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Abolitionism</a:t>
            </a:r>
            <a:endParaRPr lang="en-US" dirty="0"/>
          </a:p>
        </p:txBody>
      </p:sp>
      <p:pic>
        <p:nvPicPr>
          <p:cNvPr id="6" name="Content Placeholder 5" descr="Anti-Slavery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95350" y="2132806"/>
            <a:ext cx="3162300" cy="3552825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Arguments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Theological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Humanitarian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Economic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Abolitionism</a:t>
            </a:r>
            <a:endParaRPr lang="en-US" dirty="0"/>
          </a:p>
        </p:txBody>
      </p:sp>
      <p:pic>
        <p:nvPicPr>
          <p:cNvPr id="6" name="Content Placeholder 5" descr="Anti-Slavery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95350" y="2132806"/>
            <a:ext cx="3162300" cy="3552825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British anti-slavery from 1780s</a:t>
            </a:r>
          </a:p>
          <a:p>
            <a:pPr lvl="1"/>
            <a:r>
              <a:rPr lang="en-US" dirty="0" smtClean="0"/>
              <a:t>William Wilberforce</a:t>
            </a:r>
          </a:p>
          <a:p>
            <a:pPr lvl="1"/>
            <a:r>
              <a:rPr lang="en-US" dirty="0" smtClean="0"/>
              <a:t>1807 – Slave Trade Act</a:t>
            </a:r>
          </a:p>
          <a:p>
            <a:pPr lvl="1"/>
            <a:r>
              <a:rPr lang="en-US" dirty="0" smtClean="0"/>
              <a:t>1833 – Slavery Abolition Act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Peaceful emancipations elsewhere (TWS 302)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Abolitionism</a:t>
            </a:r>
            <a:endParaRPr lang="en-US" dirty="0"/>
          </a:p>
        </p:txBody>
      </p:sp>
      <p:pic>
        <p:nvPicPr>
          <p:cNvPr id="6" name="Content Placeholder 5" descr="Anti-Slavery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95350" y="2132806"/>
            <a:ext cx="3162300" cy="3552825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Northern emancipation, </a:t>
            </a:r>
            <a:r>
              <a:rPr lang="en-US" dirty="0" smtClean="0"/>
              <a:t>1777-1804; slaves sold “down the river”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1807 – Act Prohibiting Importation of </a:t>
            </a:r>
            <a:r>
              <a:rPr lang="en-US" dirty="0" smtClean="0"/>
              <a:t>Slaves</a:t>
            </a:r>
          </a:p>
          <a:p>
            <a:endParaRPr lang="en-US" dirty="0" smtClean="0"/>
          </a:p>
          <a:p>
            <a:r>
              <a:rPr lang="en-US" dirty="0" smtClean="0"/>
              <a:t>ACS, Free Soil, etc.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Abolitionism</a:t>
            </a:r>
            <a:endParaRPr lang="en-US" dirty="0"/>
          </a:p>
        </p:txBody>
      </p:sp>
      <p:pic>
        <p:nvPicPr>
          <p:cNvPr id="6" name="Content Placeholder 5" descr="Anti-Slavery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95350" y="2132806"/>
            <a:ext cx="3162300" cy="3552825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Social Reformers</a:t>
            </a:r>
          </a:p>
          <a:p>
            <a:pPr lvl="1"/>
            <a:r>
              <a:rPr lang="en-US" dirty="0" smtClean="0"/>
              <a:t>William Lloyd Garrison &amp; the </a:t>
            </a:r>
            <a:r>
              <a:rPr lang="en-US" i="1" dirty="0" smtClean="0"/>
              <a:t>Liberator</a:t>
            </a:r>
            <a:r>
              <a:rPr lang="en-US" dirty="0" smtClean="0"/>
              <a:t> (1831)</a:t>
            </a:r>
          </a:p>
          <a:p>
            <a:pPr lvl="1"/>
            <a:r>
              <a:rPr lang="en-US" dirty="0" smtClean="0"/>
              <a:t>Frederick Douglass &amp; </a:t>
            </a:r>
            <a:r>
              <a:rPr lang="en-US" i="1" dirty="0" smtClean="0"/>
              <a:t>Narrative</a:t>
            </a:r>
            <a:r>
              <a:rPr lang="en-US" dirty="0" smtClean="0"/>
              <a:t> (1845)</a:t>
            </a:r>
          </a:p>
          <a:p>
            <a:pPr lvl="1"/>
            <a:r>
              <a:rPr lang="en-US" dirty="0" smtClean="0"/>
              <a:t>Harriet Beecher Stowe &amp; </a:t>
            </a:r>
            <a:r>
              <a:rPr lang="en-US" i="1" dirty="0" smtClean="0"/>
              <a:t>Uncle Tom’s Cabin</a:t>
            </a:r>
            <a:r>
              <a:rPr lang="en-US" dirty="0" smtClean="0"/>
              <a:t> (1852)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Cultural Conservatism</a:t>
            </a:r>
            <a:endParaRPr lang="en-US" dirty="0"/>
          </a:p>
        </p:txBody>
      </p:sp>
      <p:pic>
        <p:nvPicPr>
          <p:cNvPr id="8" name="Content Placeholder 7" descr="Edward_Everett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43989" y="1646238"/>
            <a:ext cx="3247021" cy="4525962"/>
          </a:xfrm>
        </p:spPr>
      </p:pic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Import British/Euro civilization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Edward Everett (1794-1865)</a:t>
            </a:r>
          </a:p>
          <a:p>
            <a:endParaRPr lang="en-US" dirty="0" smtClean="0"/>
          </a:p>
          <a:p>
            <a:r>
              <a:rPr lang="en-US" dirty="0" smtClean="0"/>
              <a:t>Alexis de </a:t>
            </a:r>
            <a:r>
              <a:rPr lang="en-US" dirty="0" err="1" smtClean="0"/>
              <a:t>Tocqueville’s</a:t>
            </a:r>
            <a:r>
              <a:rPr lang="en-US" dirty="0" smtClean="0"/>
              <a:t> </a:t>
            </a:r>
            <a:r>
              <a:rPr lang="en-US" i="1" dirty="0" smtClean="0"/>
              <a:t>Democracy in America</a:t>
            </a:r>
            <a:r>
              <a:rPr lang="en-US" dirty="0" smtClean="0"/>
              <a:t> (1835, 1840)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Bank Crisis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Second Bank of the United States</a:t>
            </a:r>
          </a:p>
          <a:p>
            <a:endParaRPr lang="en-US" dirty="0" smtClean="0"/>
          </a:p>
          <a:p>
            <a:r>
              <a:rPr lang="en-US" dirty="0" smtClean="0"/>
              <a:t>Symbol of class conflict</a:t>
            </a:r>
          </a:p>
          <a:p>
            <a:endParaRPr lang="en-US" dirty="0" smtClean="0"/>
          </a:p>
          <a:p>
            <a:r>
              <a:rPr lang="en-US" dirty="0" smtClean="0"/>
              <a:t>Andrew Jackson vs. Nicholas Biddle (Gutzman, </a:t>
            </a:r>
            <a:r>
              <a:rPr lang="en-US" i="1" dirty="0" smtClean="0"/>
              <a:t>Con.</a:t>
            </a:r>
            <a:r>
              <a:rPr lang="en-US" dirty="0" smtClean="0"/>
              <a:t> 18)</a:t>
            </a:r>
          </a:p>
        </p:txBody>
      </p:sp>
      <p:pic>
        <p:nvPicPr>
          <p:cNvPr id="7" name="Content Placeholder 6" descr="Nicholas_Biddl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81600" y="1844070"/>
            <a:ext cx="2895600" cy="402439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Whig Party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Anti-Jackson party</a:t>
            </a:r>
          </a:p>
          <a:p>
            <a:pPr lvl="1"/>
            <a:r>
              <a:rPr lang="en-US" dirty="0" smtClean="0"/>
              <a:t>Hierarchy</a:t>
            </a:r>
          </a:p>
          <a:p>
            <a:pPr lvl="1"/>
            <a:r>
              <a:rPr lang="en-US" dirty="0" smtClean="0"/>
              <a:t>Social stability (but not traditional society)</a:t>
            </a:r>
          </a:p>
          <a:p>
            <a:pPr lvl="1"/>
            <a:r>
              <a:rPr lang="en-US" dirty="0" smtClean="0"/>
              <a:t>Centralized power (in Congress)</a:t>
            </a:r>
          </a:p>
          <a:p>
            <a:endParaRPr lang="en-US" dirty="0" smtClean="0"/>
          </a:p>
          <a:p>
            <a:r>
              <a:rPr lang="en-US" dirty="0" smtClean="0"/>
              <a:t>Henry Clay (1777-1852) &amp; the “American System”</a:t>
            </a:r>
            <a:endParaRPr lang="en-US" dirty="0"/>
          </a:p>
        </p:txBody>
      </p:sp>
      <p:pic>
        <p:nvPicPr>
          <p:cNvPr id="7" name="Content Placeholder 6" descr="Henry_Clay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29200" y="1746150"/>
            <a:ext cx="3048000" cy="4024313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12266</TotalTime>
  <Words>230</Words>
  <Application>Microsoft Office PowerPoint</Application>
  <PresentationFormat>On-screen Show (4:3)</PresentationFormat>
  <Paragraphs>69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Foundry</vt:lpstr>
      <vt:lpstr>Lecture 9: Northern Conservatives and Liberals, 1800-1860</vt:lpstr>
      <vt:lpstr>Overview</vt:lpstr>
      <vt:lpstr>Abolitionism</vt:lpstr>
      <vt:lpstr>Abolitionism</vt:lpstr>
      <vt:lpstr>Abolitionism</vt:lpstr>
      <vt:lpstr>Abolitionism</vt:lpstr>
      <vt:lpstr>Cultural Conservatism</vt:lpstr>
      <vt:lpstr>Bank Crisis</vt:lpstr>
      <vt:lpstr>Whig Party</vt:lpstr>
      <vt:lpstr>Nature of Union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Definitions and Foundations</dc:title>
  <dc:creator>Jason Jewell</dc:creator>
  <cp:lastModifiedBy>Jason</cp:lastModifiedBy>
  <cp:revision>29</cp:revision>
  <dcterms:created xsi:type="dcterms:W3CDTF">2015-03-09T21:20:29Z</dcterms:created>
  <dcterms:modified xsi:type="dcterms:W3CDTF">2015-04-17T18:59:33Z</dcterms:modified>
</cp:coreProperties>
</file>