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71" r:id="rId4"/>
    <p:sldId id="275" r:id="rId5"/>
    <p:sldId id="276" r:id="rId6"/>
    <p:sldId id="279" r:id="rId7"/>
    <p:sldId id="267" r:id="rId8"/>
    <p:sldId id="277" r:id="rId9"/>
    <p:sldId id="278" r:id="rId10"/>
    <p:sldId id="280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Lecture </a:t>
            </a:r>
            <a:r>
              <a:rPr lang="en-US" dirty="0" smtClean="0"/>
              <a:t>8: Southern Conservatives and Liberals, 1800-1860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</a:t>
            </a:r>
            <a:r>
              <a:rPr lang="en-US" dirty="0" err="1" smtClean="0"/>
              <a:t>Libertariansim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Jacksonian</a:t>
            </a:r>
            <a:r>
              <a:rPr lang="en-US" dirty="0" smtClean="0"/>
              <a:t> Democracy</a:t>
            </a:r>
            <a:endParaRPr lang="en-US" dirty="0"/>
          </a:p>
        </p:txBody>
      </p:sp>
      <p:pic>
        <p:nvPicPr>
          <p:cNvPr id="7" name="Content Placeholder 6" descr="Andrew_Jackso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08545" y="1646238"/>
            <a:ext cx="3735909" cy="4525962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Parallel to British democratic tendency</a:t>
            </a:r>
          </a:p>
          <a:p>
            <a:endParaRPr lang="en-US" dirty="0" smtClean="0"/>
          </a:p>
          <a:p>
            <a:r>
              <a:rPr lang="en-US" dirty="0" smtClean="0"/>
              <a:t>Erosion of Electoral College (Holcombe)</a:t>
            </a:r>
          </a:p>
          <a:p>
            <a:endParaRPr lang="en-US" dirty="0" smtClean="0"/>
          </a:p>
          <a:p>
            <a:r>
              <a:rPr lang="en-US" dirty="0" smtClean="0"/>
              <a:t>Populist resentment of elite privilege</a:t>
            </a:r>
          </a:p>
          <a:p>
            <a:endParaRPr lang="en-US" dirty="0" smtClean="0"/>
          </a:p>
          <a:p>
            <a:r>
              <a:rPr lang="en-US" dirty="0" smtClean="0"/>
              <a:t>“King Mob”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Southern conservatives and traditional society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Strict construction for conservative and liberal ends</a:t>
            </a:r>
          </a:p>
          <a:p>
            <a:endParaRPr lang="en-US" dirty="0" smtClean="0"/>
          </a:p>
          <a:p>
            <a:r>
              <a:rPr lang="en-US" dirty="0" smtClean="0"/>
              <a:t>Necessary preoccupation with slavery</a:t>
            </a:r>
          </a:p>
          <a:p>
            <a:endParaRPr lang="en-US" dirty="0" smtClean="0"/>
          </a:p>
          <a:p>
            <a:r>
              <a:rPr lang="en-US" dirty="0" smtClean="0"/>
              <a:t>Democratic tendencies as in Britain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U.S. vs. Europe</a:t>
            </a:r>
          </a:p>
          <a:p>
            <a:endParaRPr lang="en-US" dirty="0" smtClean="0"/>
          </a:p>
          <a:p>
            <a:r>
              <a:rPr lang="en-US" dirty="0" smtClean="0"/>
              <a:t>Defense of traditional (American) society</a:t>
            </a:r>
          </a:p>
          <a:p>
            <a:pPr lvl="1"/>
            <a:r>
              <a:rPr lang="en-US" dirty="0" smtClean="0"/>
              <a:t>Agrarian</a:t>
            </a:r>
          </a:p>
          <a:p>
            <a:pPr lvl="1"/>
            <a:r>
              <a:rPr lang="en-US" dirty="0" smtClean="0"/>
              <a:t>Decentralized</a:t>
            </a:r>
          </a:p>
          <a:p>
            <a:pPr lvl="1"/>
            <a:r>
              <a:rPr lang="en-US" dirty="0" smtClean="0"/>
              <a:t>Slavery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Free trade &amp; Anti-slavery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U.S. </a:t>
            </a:r>
            <a:r>
              <a:rPr lang="en-US" dirty="0" smtClean="0"/>
              <a:t>and Europe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U.S. situation increasingly diverging from European situation in particulars</a:t>
            </a:r>
          </a:p>
          <a:p>
            <a:pPr lvl="1"/>
            <a:r>
              <a:rPr lang="en-US" dirty="0" smtClean="0"/>
              <a:t>No monarchy or federally established church</a:t>
            </a:r>
          </a:p>
          <a:p>
            <a:pPr lvl="1"/>
            <a:r>
              <a:rPr lang="en-US" dirty="0" smtClean="0"/>
              <a:t>Industrialization not as prominent as in W. Eur.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U.S. conservatives still value tradition, hierarchy</a:t>
            </a:r>
          </a:p>
          <a:p>
            <a:endParaRPr lang="en-US" dirty="0" smtClean="0"/>
          </a:p>
          <a:p>
            <a:r>
              <a:rPr lang="en-US" dirty="0" smtClean="0"/>
              <a:t>Liberal ideas: free trade, anti-slavery, democracy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Virtuous Farmers</a:t>
            </a:r>
            <a:endParaRPr lang="en-US" dirty="0"/>
          </a:p>
        </p:txBody>
      </p:sp>
      <p:pic>
        <p:nvPicPr>
          <p:cNvPr id="7" name="Content Placeholder 6" descr="John_Taylor_of_Carolin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" y="1710872"/>
            <a:ext cx="3429000" cy="4396694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Jefferson on the farmer</a:t>
            </a:r>
          </a:p>
          <a:p>
            <a:endParaRPr lang="en-US" dirty="0" smtClean="0"/>
          </a:p>
          <a:p>
            <a:r>
              <a:rPr lang="en-US" dirty="0" smtClean="0"/>
              <a:t>John Taylor of Caroline (1753-1824) and </a:t>
            </a:r>
            <a:r>
              <a:rPr lang="en-US" i="1" dirty="0" err="1" smtClean="0"/>
              <a:t>Arator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Expansionist</a:t>
            </a:r>
          </a:p>
          <a:p>
            <a:pPr lvl="1"/>
            <a:r>
              <a:rPr lang="en-US" dirty="0" smtClean="0"/>
              <a:t>Louisiana Purchase</a:t>
            </a:r>
          </a:p>
          <a:p>
            <a:pPr lvl="1"/>
            <a:r>
              <a:rPr lang="en-US" dirty="0" smtClean="0"/>
              <a:t>War of 1812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Southern Aristocracy</a:t>
            </a:r>
            <a:endParaRPr lang="en-US" dirty="0"/>
          </a:p>
        </p:txBody>
      </p:sp>
      <p:pic>
        <p:nvPicPr>
          <p:cNvPr id="8" name="Content Placeholder 7" descr="John_Randolph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54849" y="1646238"/>
            <a:ext cx="3625301" cy="4525962"/>
          </a:xfrm>
        </p:spPr>
      </p:pic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Feudal/gentry tradition</a:t>
            </a:r>
          </a:p>
          <a:p>
            <a:endParaRPr lang="en-US" dirty="0" smtClean="0"/>
          </a:p>
          <a:p>
            <a:r>
              <a:rPr lang="en-US" dirty="0" smtClean="0"/>
              <a:t>Code of chivalry</a:t>
            </a:r>
          </a:p>
          <a:p>
            <a:endParaRPr lang="en-US" dirty="0" smtClean="0"/>
          </a:p>
          <a:p>
            <a:r>
              <a:rPr lang="en-US" dirty="0" smtClean="0"/>
              <a:t>Classical education</a:t>
            </a:r>
          </a:p>
          <a:p>
            <a:endParaRPr lang="en-US" dirty="0" smtClean="0"/>
          </a:p>
          <a:p>
            <a:r>
              <a:rPr lang="en-US" dirty="0" smtClean="0"/>
              <a:t>Orthodox religion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Strict Construction</a:t>
            </a:r>
            <a:endParaRPr lang="en-US" dirty="0"/>
          </a:p>
        </p:txBody>
      </p:sp>
      <p:pic>
        <p:nvPicPr>
          <p:cNvPr id="8" name="Content Placeholder 7" descr="John_Randolph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54849" y="1646238"/>
            <a:ext cx="3625301" cy="4525962"/>
          </a:xfrm>
        </p:spPr>
      </p:pic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John Randolph of Roanoke (1773-1833)</a:t>
            </a:r>
          </a:p>
          <a:p>
            <a:pPr lvl="1"/>
            <a:r>
              <a:rPr lang="en-US" dirty="0" smtClean="0"/>
              <a:t>Anti-expansion (McClanahan, </a:t>
            </a:r>
            <a:r>
              <a:rPr lang="en-US" i="1" dirty="0" smtClean="0"/>
              <a:t>Con.</a:t>
            </a:r>
            <a:r>
              <a:rPr lang="en-US" dirty="0" smtClean="0"/>
              <a:t> 17)</a:t>
            </a:r>
          </a:p>
          <a:p>
            <a:pPr lvl="1"/>
            <a:r>
              <a:rPr lang="en-US" dirty="0" smtClean="0"/>
              <a:t>On internal improvements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John Taylor of Caroline</a:t>
            </a:r>
          </a:p>
          <a:p>
            <a:pPr lvl="1"/>
            <a:r>
              <a:rPr lang="en-US" i="1" dirty="0" smtClean="0"/>
              <a:t>Construction Construed</a:t>
            </a:r>
          </a:p>
          <a:p>
            <a:pPr lvl="1"/>
            <a:r>
              <a:rPr lang="en-US" i="1" dirty="0" smtClean="0"/>
              <a:t>Tyranny Unmasked</a:t>
            </a:r>
            <a:endParaRPr lang="en-US" dirty="0" smtClean="0"/>
          </a:p>
          <a:p>
            <a:pPr lvl="1"/>
            <a:r>
              <a:rPr lang="en-US" dirty="0" smtClean="0"/>
              <a:t>Stressed institutional constraints vs. private virtue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Nullification</a:t>
            </a:r>
            <a:endParaRPr lang="en-US" dirty="0"/>
          </a:p>
        </p:txBody>
      </p:sp>
      <p:pic>
        <p:nvPicPr>
          <p:cNvPr id="6" name="Content Placeholder 5" descr="JohnCCalhoun-182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14684" y="1646238"/>
            <a:ext cx="3705631" cy="4525962"/>
          </a:xfrm>
        </p:spPr>
      </p:pic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“Principles of ‘98”</a:t>
            </a:r>
          </a:p>
          <a:p>
            <a:r>
              <a:rPr lang="en-US" dirty="0" smtClean="0"/>
              <a:t>John C. Calhoun (1782-1850)</a:t>
            </a:r>
          </a:p>
          <a:p>
            <a:pPr lvl="1"/>
            <a:r>
              <a:rPr lang="en-US" dirty="0" smtClean="0"/>
              <a:t>Congress, VP</a:t>
            </a:r>
          </a:p>
          <a:p>
            <a:pPr lvl="1"/>
            <a:r>
              <a:rPr lang="en-US" dirty="0" smtClean="0"/>
              <a:t>“Tariff of Abominations”</a:t>
            </a:r>
          </a:p>
          <a:p>
            <a:pPr lvl="1"/>
            <a:r>
              <a:rPr lang="en-US" i="1" dirty="0" smtClean="0"/>
              <a:t>South Carolina Exposition and Protest</a:t>
            </a:r>
          </a:p>
          <a:p>
            <a:pPr lvl="1"/>
            <a:r>
              <a:rPr lang="en-US" i="1" dirty="0" smtClean="0"/>
              <a:t>Disquisition on Government</a:t>
            </a:r>
          </a:p>
          <a:p>
            <a:pPr lvl="1"/>
            <a:r>
              <a:rPr lang="en-US" dirty="0" smtClean="0"/>
              <a:t>Gutzman, </a:t>
            </a:r>
            <a:r>
              <a:rPr lang="en-US" i="1" dirty="0" smtClean="0"/>
              <a:t>Con.</a:t>
            </a:r>
            <a:r>
              <a:rPr lang="en-US" dirty="0" smtClean="0"/>
              <a:t> 18</a:t>
            </a:r>
          </a:p>
          <a:p>
            <a:r>
              <a:rPr lang="en-US" dirty="0" smtClean="0"/>
              <a:t>Later nullifiers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Slavery Defended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Southerners’ mixed feelings on slavery</a:t>
            </a:r>
          </a:p>
          <a:p>
            <a:pPr lvl="1"/>
            <a:r>
              <a:rPr lang="en-US" dirty="0" smtClean="0"/>
              <a:t>Ubiquity in world history</a:t>
            </a:r>
          </a:p>
          <a:p>
            <a:pPr lvl="1"/>
            <a:r>
              <a:rPr lang="en-US" dirty="0" smtClean="0"/>
              <a:t>Racial component of Southern slavery</a:t>
            </a:r>
          </a:p>
          <a:p>
            <a:pPr lvl="1"/>
            <a:r>
              <a:rPr lang="en-US" dirty="0" smtClean="0"/>
              <a:t>Inherited problem in 1776/1787</a:t>
            </a:r>
          </a:p>
          <a:p>
            <a:pPr lvl="1"/>
            <a:r>
              <a:rPr lang="en-US" dirty="0" smtClean="0"/>
              <a:t>Obstacles to manumission in South</a:t>
            </a:r>
          </a:p>
          <a:p>
            <a:pPr lvl="1"/>
            <a:r>
              <a:rPr lang="en-US" dirty="0" smtClean="0"/>
              <a:t>Proposals for gradual emancipation</a:t>
            </a:r>
          </a:p>
          <a:p>
            <a:endParaRPr lang="en-US" dirty="0" smtClean="0"/>
          </a:p>
          <a:p>
            <a:r>
              <a:rPr lang="en-US" dirty="0" smtClean="0"/>
              <a:t>Prominent southerners &amp; their slaves</a:t>
            </a:r>
          </a:p>
          <a:p>
            <a:pPr lvl="1"/>
            <a:r>
              <a:rPr lang="en-US" dirty="0" smtClean="0"/>
              <a:t>George Washington</a:t>
            </a:r>
          </a:p>
          <a:p>
            <a:pPr lvl="1"/>
            <a:r>
              <a:rPr lang="en-US" dirty="0" smtClean="0"/>
              <a:t>Thomas Jefferson</a:t>
            </a:r>
          </a:p>
          <a:p>
            <a:pPr lvl="1"/>
            <a:r>
              <a:rPr lang="en-US" dirty="0" smtClean="0"/>
              <a:t>John Randolph</a:t>
            </a:r>
          </a:p>
          <a:p>
            <a:pPr lvl="1"/>
            <a:r>
              <a:rPr lang="en-US" dirty="0" smtClean="0"/>
              <a:t>Robert Carter III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Slavery Defended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Rise of abolitionism</a:t>
            </a:r>
          </a:p>
          <a:p>
            <a:endParaRPr lang="en-US" dirty="0" smtClean="0"/>
          </a:p>
          <a:p>
            <a:r>
              <a:rPr lang="en-US" dirty="0" smtClean="0"/>
              <a:t>Positive defenses</a:t>
            </a:r>
          </a:p>
          <a:p>
            <a:pPr lvl="1"/>
            <a:r>
              <a:rPr lang="en-US" dirty="0" smtClean="0"/>
              <a:t>Slavery consistent with Christianity—high standards for both slaves &amp; masters (Genovese)</a:t>
            </a:r>
          </a:p>
          <a:p>
            <a:pPr lvl="1"/>
            <a:r>
              <a:rPr lang="en-US" dirty="0" smtClean="0"/>
              <a:t>Slavery more humane than free labor</a:t>
            </a:r>
          </a:p>
          <a:p>
            <a:pPr lvl="2"/>
            <a:r>
              <a:rPr lang="en-US" dirty="0" smtClean="0"/>
              <a:t>Emancipation would be cruel</a:t>
            </a:r>
          </a:p>
          <a:p>
            <a:pPr lvl="2"/>
            <a:r>
              <a:rPr lang="en-US" dirty="0" smtClean="0"/>
              <a:t>George Fitzhugh: expand slavery to whites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12106</TotalTime>
  <Words>314</Words>
  <Application>Microsoft Office PowerPoint</Application>
  <PresentationFormat>On-screen Show (4:3)</PresentationFormat>
  <Paragraphs>90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Foundry</vt:lpstr>
      <vt:lpstr>Lecture 8: Southern Conservatives and Liberals, 1800-1860</vt:lpstr>
      <vt:lpstr>Overview</vt:lpstr>
      <vt:lpstr>U.S. and Europe</vt:lpstr>
      <vt:lpstr>Virtuous Farmers</vt:lpstr>
      <vt:lpstr>Southern Aristocracy</vt:lpstr>
      <vt:lpstr>Strict Construction</vt:lpstr>
      <vt:lpstr>Nullification</vt:lpstr>
      <vt:lpstr>Slavery Defended</vt:lpstr>
      <vt:lpstr>Slavery Defended</vt:lpstr>
      <vt:lpstr>Jacksonian Democracy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24</cp:revision>
  <dcterms:created xsi:type="dcterms:W3CDTF">2015-03-09T21:20:29Z</dcterms:created>
  <dcterms:modified xsi:type="dcterms:W3CDTF">2015-04-10T19:08:48Z</dcterms:modified>
</cp:coreProperties>
</file>