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1" r:id="rId4"/>
    <p:sldId id="275" r:id="rId5"/>
    <p:sldId id="276" r:id="rId6"/>
    <p:sldId id="267" r:id="rId7"/>
    <p:sldId id="277" r:id="rId8"/>
    <p:sldId id="278" r:id="rId9"/>
    <p:sldId id="272" r:id="rId10"/>
    <p:sldId id="268" r:id="rId11"/>
    <p:sldId id="273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4/8/2015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Lecture 7: </a:t>
            </a:r>
            <a:r>
              <a:rPr lang="en-US" dirty="0" smtClean="0"/>
              <a:t>British Liberalism, 1800-1848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</a:t>
            </a:r>
            <a:r>
              <a:rPr lang="en-US" dirty="0" err="1" smtClean="0"/>
              <a:t>Libertariansim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Reform Act of 1832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Liberal support for democracy</a:t>
            </a:r>
          </a:p>
          <a:p>
            <a:endParaRPr lang="en-US" dirty="0" smtClean="0"/>
          </a:p>
          <a:p>
            <a:r>
              <a:rPr lang="en-US" dirty="0" smtClean="0"/>
              <a:t>Charles Grey (1764-1845) and Whig ministry, 1830-1834</a:t>
            </a:r>
          </a:p>
          <a:p>
            <a:pPr lvl="1"/>
            <a:r>
              <a:rPr lang="en-US" dirty="0" smtClean="0"/>
              <a:t>Reform Act</a:t>
            </a:r>
          </a:p>
          <a:p>
            <a:pPr lvl="1"/>
            <a:r>
              <a:rPr lang="en-US" dirty="0" smtClean="0"/>
              <a:t>Abolition of slavery</a:t>
            </a:r>
          </a:p>
        </p:txBody>
      </p:sp>
      <p:pic>
        <p:nvPicPr>
          <p:cNvPr id="9" name="Content Placeholder 8" descr="Charlesgre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05400" y="1736762"/>
            <a:ext cx="3276600" cy="4556861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Chartism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Democratic movement, 1830-1850s</a:t>
            </a:r>
          </a:p>
          <a:p>
            <a:endParaRPr lang="en-US" dirty="0" smtClean="0"/>
          </a:p>
          <a:p>
            <a:r>
              <a:rPr lang="en-US" dirty="0" smtClean="0"/>
              <a:t>Key planks</a:t>
            </a:r>
          </a:p>
          <a:p>
            <a:pPr lvl="1"/>
            <a:r>
              <a:rPr lang="en-US" dirty="0" smtClean="0"/>
              <a:t>Universal manhood suffrage</a:t>
            </a:r>
          </a:p>
          <a:p>
            <a:pPr lvl="1"/>
            <a:r>
              <a:rPr lang="en-US" dirty="0" smtClean="0"/>
              <a:t>Secret ballot</a:t>
            </a:r>
          </a:p>
          <a:p>
            <a:pPr lvl="1"/>
            <a:r>
              <a:rPr lang="en-US" dirty="0" smtClean="0"/>
              <a:t>Salary,  no property qualification for MPs</a:t>
            </a:r>
          </a:p>
          <a:p>
            <a:pPr lvl="1"/>
            <a:r>
              <a:rPr lang="en-US" dirty="0" smtClean="0"/>
              <a:t>Equal constituencies</a:t>
            </a:r>
          </a:p>
          <a:p>
            <a:pPr lvl="1"/>
            <a:r>
              <a:rPr lang="en-US" dirty="0" smtClean="0"/>
              <a:t>Annual elections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Utilitarian philosophy resulted in liberal prescriptions.</a:t>
            </a:r>
          </a:p>
          <a:p>
            <a:endParaRPr lang="en-US" dirty="0" smtClean="0"/>
          </a:p>
          <a:p>
            <a:r>
              <a:rPr lang="en-US" dirty="0" smtClean="0"/>
              <a:t>Classical economists favored liberal tax/trade policies.</a:t>
            </a:r>
          </a:p>
          <a:p>
            <a:endParaRPr lang="en-US" dirty="0" smtClean="0"/>
          </a:p>
          <a:p>
            <a:r>
              <a:rPr lang="en-US" dirty="0" smtClean="0"/>
              <a:t>Liberals favored democratic reforms as a means of </a:t>
            </a:r>
            <a:r>
              <a:rPr lang="en-US" smtClean="0"/>
              <a:t>reducing privilege.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Utilitarianism</a:t>
            </a:r>
          </a:p>
          <a:p>
            <a:endParaRPr lang="en-US" dirty="0" smtClean="0"/>
          </a:p>
          <a:p>
            <a:r>
              <a:rPr lang="en-US" dirty="0" smtClean="0"/>
              <a:t>Liberalism and political economy</a:t>
            </a:r>
          </a:p>
          <a:p>
            <a:endParaRPr lang="en-US" dirty="0" smtClean="0"/>
          </a:p>
          <a:p>
            <a:r>
              <a:rPr lang="en-US" dirty="0" smtClean="0"/>
              <a:t>Liberalism and democracy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Utilitarianism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Jeremy Bentham (1748-1832)</a:t>
            </a:r>
          </a:p>
          <a:p>
            <a:endParaRPr lang="en-US" dirty="0" smtClean="0"/>
          </a:p>
          <a:p>
            <a:r>
              <a:rPr lang="en-US" dirty="0" smtClean="0"/>
              <a:t>Social utility</a:t>
            </a:r>
          </a:p>
          <a:p>
            <a:endParaRPr lang="en-US" dirty="0" smtClean="0"/>
          </a:p>
          <a:p>
            <a:r>
              <a:rPr lang="en-US" i="1" dirty="0" smtClean="0"/>
              <a:t>Introduction to the Principles of Morals and Legislation</a:t>
            </a:r>
            <a:r>
              <a:rPr lang="en-US" dirty="0" smtClean="0"/>
              <a:t> (1789)</a:t>
            </a:r>
          </a:p>
          <a:p>
            <a:endParaRPr lang="en-US" i="1" dirty="0" smtClean="0"/>
          </a:p>
          <a:p>
            <a:r>
              <a:rPr lang="en-US" dirty="0" smtClean="0"/>
              <a:t>Hedonistic calculus</a:t>
            </a:r>
            <a:endParaRPr lang="en-US" dirty="0"/>
          </a:p>
        </p:txBody>
      </p:sp>
      <p:pic>
        <p:nvPicPr>
          <p:cNvPr id="6" name="Content Placeholder 5" descr="Jeremy_Bentham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01349" y="1646238"/>
            <a:ext cx="3332302" cy="452596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Utilitarianism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Recommended liberal policies</a:t>
            </a:r>
          </a:p>
          <a:p>
            <a:pPr lvl="1"/>
            <a:r>
              <a:rPr lang="en-US" dirty="0" smtClean="0"/>
              <a:t>Free trade</a:t>
            </a:r>
          </a:p>
          <a:p>
            <a:pPr lvl="1"/>
            <a:r>
              <a:rPr lang="en-US" dirty="0" smtClean="0"/>
              <a:t>Civil liberties</a:t>
            </a:r>
          </a:p>
          <a:p>
            <a:pPr lvl="1"/>
            <a:r>
              <a:rPr lang="en-US" dirty="0" smtClean="0"/>
              <a:t>Legal equality of women</a:t>
            </a:r>
          </a:p>
          <a:p>
            <a:endParaRPr lang="en-US" dirty="0" smtClean="0"/>
          </a:p>
          <a:p>
            <a:r>
              <a:rPr lang="en-US" dirty="0" smtClean="0"/>
              <a:t>Scott: Bentham as bad as Jacobins</a:t>
            </a:r>
            <a:endParaRPr lang="en-US" dirty="0"/>
          </a:p>
        </p:txBody>
      </p:sp>
      <p:pic>
        <p:nvPicPr>
          <p:cNvPr id="6" name="Content Placeholder 5" descr="Jeremy_Bentham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001349" y="1646238"/>
            <a:ext cx="3332302" cy="452596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Utilitarianism</a:t>
            </a:r>
            <a:endParaRPr lang="en-US" dirty="0"/>
          </a:p>
        </p:txBody>
      </p:sp>
      <p:pic>
        <p:nvPicPr>
          <p:cNvPr id="7" name="Content Placeholder 6" descr="John_Stuart_Mill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57054" y="1646238"/>
            <a:ext cx="3238892" cy="4525962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James Mill (1773-1836)</a:t>
            </a:r>
          </a:p>
          <a:p>
            <a:pPr lvl="1"/>
            <a:r>
              <a:rPr lang="en-US" dirty="0" smtClean="0"/>
              <a:t>B.E.I.C. official</a:t>
            </a:r>
            <a:endParaRPr lang="en-US" dirty="0" smtClean="0"/>
          </a:p>
          <a:p>
            <a:pPr lvl="1"/>
            <a:r>
              <a:rPr lang="en-US" dirty="0" smtClean="0"/>
              <a:t>Bentham’s ally</a:t>
            </a:r>
          </a:p>
          <a:p>
            <a:endParaRPr lang="en-US" dirty="0" smtClean="0"/>
          </a:p>
          <a:p>
            <a:r>
              <a:rPr lang="en-US" dirty="0" smtClean="0"/>
              <a:t>John Stuart Mill (1806-1873)</a:t>
            </a:r>
          </a:p>
          <a:p>
            <a:pPr lvl="1"/>
            <a:r>
              <a:rPr lang="en-US" i="1" dirty="0" smtClean="0"/>
              <a:t>Utilitarianism</a:t>
            </a:r>
            <a:endParaRPr lang="en-US" dirty="0" smtClean="0"/>
          </a:p>
          <a:p>
            <a:pPr lvl="1"/>
            <a:r>
              <a:rPr lang="en-US" dirty="0" smtClean="0"/>
              <a:t>Higher/lower happiness</a:t>
            </a:r>
          </a:p>
          <a:p>
            <a:pPr lvl="1"/>
            <a:r>
              <a:rPr lang="en-US" dirty="0" smtClean="0"/>
              <a:t>Religion of humanity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Classical Economists</a:t>
            </a:r>
            <a:endParaRPr lang="en-US" dirty="0"/>
          </a:p>
        </p:txBody>
      </p:sp>
      <p:pic>
        <p:nvPicPr>
          <p:cNvPr id="9" name="Content Placeholder 8" descr="David_Ricardo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2689" y="1646238"/>
            <a:ext cx="3507621" cy="4525962"/>
          </a:xfr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Adam Smith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David Ricardo (1772-1823)</a:t>
            </a:r>
          </a:p>
          <a:p>
            <a:pPr lvl="1"/>
            <a:r>
              <a:rPr lang="en-US" i="1" dirty="0" smtClean="0"/>
              <a:t>Principles of Political Economy and Taxation</a:t>
            </a:r>
            <a:r>
              <a:rPr lang="en-US" dirty="0" smtClean="0"/>
              <a:t> (1817)</a:t>
            </a:r>
          </a:p>
          <a:p>
            <a:pPr lvl="1"/>
            <a:r>
              <a:rPr lang="en-US" dirty="0" smtClean="0"/>
              <a:t>Comparative advantage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Classical Economists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Thomas Malthus (1766-1834)</a:t>
            </a:r>
          </a:p>
          <a:p>
            <a:endParaRPr lang="en-US" dirty="0" smtClean="0"/>
          </a:p>
          <a:p>
            <a:r>
              <a:rPr lang="en-US" i="1" dirty="0" smtClean="0"/>
              <a:t>Essay on the Principle of Population</a:t>
            </a:r>
            <a:r>
              <a:rPr lang="en-US" dirty="0" smtClean="0"/>
              <a:t> (1798)</a:t>
            </a:r>
          </a:p>
          <a:p>
            <a:endParaRPr lang="en-US" i="1" dirty="0" smtClean="0"/>
          </a:p>
          <a:p>
            <a:r>
              <a:rPr lang="en-US" dirty="0" smtClean="0"/>
              <a:t>“Iron Law of Wages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r>
              <a:rPr lang="en-US" dirty="0" smtClean="0"/>
              <a:t>James &amp; J.S. Mill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6" name="Content Placeholder 5" descr="Thomas_Malthu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73855" y="1828800"/>
            <a:ext cx="3492338" cy="42672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Manchester Liberalism</a:t>
            </a:r>
            <a:endParaRPr lang="en-US" dirty="0"/>
          </a:p>
        </p:txBody>
      </p:sp>
      <p:pic>
        <p:nvPicPr>
          <p:cNvPr id="7" name="Content Placeholder 6" descr="Richard_Cobden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95045" y="1905000"/>
            <a:ext cx="2782155" cy="4062829"/>
          </a:xfrm>
        </p:spPr>
      </p:pic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Richard Cobden (1804-1865) &amp; John Bright (1811-1889)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Anti-Corn Law League (1838-1846)</a:t>
            </a:r>
          </a:p>
          <a:p>
            <a:endParaRPr lang="en-US" dirty="0" smtClean="0"/>
          </a:p>
          <a:p>
            <a:r>
              <a:rPr lang="en-US" dirty="0" smtClean="0"/>
              <a:t>Cobden-Chevalier Treaty (1860)</a:t>
            </a:r>
          </a:p>
          <a:p>
            <a:endParaRPr lang="en-US" dirty="0" smtClean="0"/>
          </a:p>
          <a:p>
            <a:r>
              <a:rPr lang="en-US" dirty="0" err="1" smtClean="0"/>
              <a:t>Raico</a:t>
            </a:r>
            <a:r>
              <a:rPr lang="en-US" dirty="0" smtClean="0"/>
              <a:t> on Cobden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Catholic Emancipation</a:t>
            </a:r>
            <a:endParaRPr lang="en-US" dirty="0"/>
          </a:p>
        </p:txBody>
      </p:sp>
      <p:pic>
        <p:nvPicPr>
          <p:cNvPr id="9" name="Content Placeholder 8" descr="Daniel_O'Connell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1826238"/>
            <a:ext cx="3200400" cy="4069080"/>
          </a:xfr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Anti-Catholicism and British identity</a:t>
            </a:r>
          </a:p>
          <a:p>
            <a:endParaRPr lang="en-US" dirty="0" smtClean="0"/>
          </a:p>
          <a:p>
            <a:r>
              <a:rPr lang="en-US" dirty="0" smtClean="0"/>
              <a:t>Daniel O’Connell</a:t>
            </a:r>
          </a:p>
          <a:p>
            <a:endParaRPr lang="en-US" dirty="0" smtClean="0"/>
          </a:p>
          <a:p>
            <a:r>
              <a:rPr lang="en-US" dirty="0" smtClean="0"/>
              <a:t>Roman Catholic Relief Act of 1729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11804</TotalTime>
  <Words>231</Words>
  <Application>Microsoft Office PowerPoint</Application>
  <PresentationFormat>On-screen Show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Foundry</vt:lpstr>
      <vt:lpstr>Lecture 7: British Liberalism, 1800-1848</vt:lpstr>
      <vt:lpstr>Overview</vt:lpstr>
      <vt:lpstr>Utilitarianism</vt:lpstr>
      <vt:lpstr>Utilitarianism</vt:lpstr>
      <vt:lpstr>Utilitarianism</vt:lpstr>
      <vt:lpstr>Classical Economists</vt:lpstr>
      <vt:lpstr>Classical Economists</vt:lpstr>
      <vt:lpstr>Manchester Liberalism</vt:lpstr>
      <vt:lpstr>Catholic Emancipation</vt:lpstr>
      <vt:lpstr>Reform Act of 1832</vt:lpstr>
      <vt:lpstr>Chartism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22</cp:revision>
  <dcterms:created xsi:type="dcterms:W3CDTF">2015-03-09T21:20:29Z</dcterms:created>
  <dcterms:modified xsi:type="dcterms:W3CDTF">2015-04-08T22:25:43Z</dcterms:modified>
</cp:coreProperties>
</file>