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69" r:id="rId8"/>
    <p:sldId id="259" r:id="rId9"/>
    <p:sldId id="261" r:id="rId10"/>
    <p:sldId id="274" r:id="rId11"/>
    <p:sldId id="272" r:id="rId12"/>
    <p:sldId id="273" r:id="rId13"/>
    <p:sldId id="265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5: Continental </a:t>
            </a:r>
            <a:r>
              <a:rPr lang="en-US" dirty="0" smtClean="0"/>
              <a:t>Conservatism and Liberalism, </a:t>
            </a:r>
            <a:r>
              <a:rPr lang="en-US" dirty="0" smtClean="0"/>
              <a:t>1800-1848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Liberalism and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for revolutions promising greater individual liberty</a:t>
            </a:r>
          </a:p>
          <a:p>
            <a:endParaRPr lang="en-US" dirty="0" smtClean="0"/>
          </a:p>
          <a:p>
            <a:r>
              <a:rPr lang="en-US" dirty="0" smtClean="0"/>
              <a:t>Greek revolt vs. Ottoman Empire (1820s)</a:t>
            </a:r>
          </a:p>
          <a:p>
            <a:endParaRPr lang="en-US" dirty="0" smtClean="0"/>
          </a:p>
          <a:p>
            <a:r>
              <a:rPr lang="en-US" dirty="0" smtClean="0"/>
              <a:t>July Revolution in France (1830)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Liberalism and Nationalism</a:t>
            </a:r>
            <a:endParaRPr lang="en-US" dirty="0"/>
          </a:p>
        </p:txBody>
      </p:sp>
      <p:pic>
        <p:nvPicPr>
          <p:cNvPr id="5" name="Content Placeholder 4" descr="Giuseppe_Mazzin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9699" y="1905000"/>
            <a:ext cx="3318383" cy="4038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Johann Gottfried Herder’s tribalism vs. French nationalism</a:t>
            </a:r>
          </a:p>
          <a:p>
            <a:endParaRPr lang="en-US" dirty="0" smtClean="0"/>
          </a:p>
          <a:p>
            <a:r>
              <a:rPr lang="en-US" dirty="0" smtClean="0"/>
              <a:t>Benedict Anderson’s simultaneity</a:t>
            </a:r>
          </a:p>
          <a:p>
            <a:endParaRPr lang="en-US" dirty="0" smtClean="0"/>
          </a:p>
          <a:p>
            <a:r>
              <a:rPr lang="en-US" dirty="0" smtClean="0"/>
              <a:t>Liberal nationalism ascendant to 1848</a:t>
            </a:r>
          </a:p>
          <a:p>
            <a:pPr lvl="1"/>
            <a:r>
              <a:rPr lang="en-US" i="1" dirty="0" err="1" smtClean="0"/>
              <a:t>Burschenschaften</a:t>
            </a:r>
            <a:endParaRPr lang="en-US" dirty="0" smtClean="0"/>
          </a:p>
          <a:p>
            <a:pPr lvl="1"/>
            <a:r>
              <a:rPr lang="en-US" dirty="0" smtClean="0"/>
              <a:t>Young Italy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Liberalism and Nationalism</a:t>
            </a:r>
            <a:endParaRPr lang="en-US" dirty="0"/>
          </a:p>
        </p:txBody>
      </p:sp>
      <p:pic>
        <p:nvPicPr>
          <p:cNvPr id="5" name="Content Placeholder 4" descr="Giuseppe_Mazzin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9699" y="1905000"/>
            <a:ext cx="3318383" cy="4038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Failure of liberal nationalism in 1848</a:t>
            </a:r>
          </a:p>
          <a:p>
            <a:pPr lvl="1"/>
            <a:r>
              <a:rPr lang="en-US" dirty="0" smtClean="0"/>
              <a:t>Frankfurt Parliament</a:t>
            </a:r>
          </a:p>
          <a:p>
            <a:pPr lvl="1"/>
            <a:r>
              <a:rPr lang="en-US" dirty="0" smtClean="0"/>
              <a:t>Giuseppe Mazzini in Rome</a:t>
            </a:r>
          </a:p>
          <a:p>
            <a:pPr lvl="1"/>
            <a:r>
              <a:rPr lang="en-US" dirty="0" smtClean="0"/>
              <a:t>Louis Kossuth in Hungary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French Revolution is the central event to which conservatives react.</a:t>
            </a:r>
          </a:p>
          <a:p>
            <a:endParaRPr lang="en-US" dirty="0" smtClean="0"/>
          </a:p>
          <a:p>
            <a:r>
              <a:rPr lang="en-US" dirty="0" smtClean="0"/>
              <a:t>Defenses of monarchy and established churches</a:t>
            </a:r>
          </a:p>
          <a:p>
            <a:endParaRPr lang="en-US" dirty="0" smtClean="0"/>
          </a:p>
          <a:p>
            <a:r>
              <a:rPr lang="en-US" dirty="0" smtClean="0"/>
              <a:t>Repressive measures </a:t>
            </a:r>
            <a:r>
              <a:rPr lang="en-US" smtClean="0"/>
              <a:t>against revolutionary ideas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Liberals attempt to preserve some of the French Revolution’s changes.</a:t>
            </a:r>
          </a:p>
          <a:p>
            <a:endParaRPr lang="en-US" dirty="0" smtClean="0"/>
          </a:p>
          <a:p>
            <a:r>
              <a:rPr lang="en-US" dirty="0" smtClean="0"/>
              <a:t>Liberal support for some </a:t>
            </a:r>
            <a:r>
              <a:rPr lang="en-US" dirty="0" smtClean="0"/>
              <a:t>revolutions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Liberal alignment with nationalism in central Europe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Gelling of </a:t>
            </a:r>
            <a:r>
              <a:rPr lang="en-US" dirty="0" smtClean="0"/>
              <a:t>conservatism and liberalism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Major thinkers</a:t>
            </a:r>
          </a:p>
          <a:p>
            <a:endParaRPr lang="en-US" dirty="0" smtClean="0"/>
          </a:p>
          <a:p>
            <a:r>
              <a:rPr lang="en-US" dirty="0" smtClean="0"/>
              <a:t>Post-Napoleonic </a:t>
            </a:r>
            <a:r>
              <a:rPr lang="en-US" dirty="0" smtClean="0"/>
              <a:t>reaction</a:t>
            </a:r>
          </a:p>
          <a:p>
            <a:endParaRPr lang="en-US" dirty="0" smtClean="0"/>
          </a:p>
          <a:p>
            <a:r>
              <a:rPr lang="en-US" dirty="0" smtClean="0"/>
              <a:t>Liberalism and nationalism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French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Destruction of </a:t>
            </a:r>
            <a:r>
              <a:rPr lang="en-US" i="1" dirty="0" err="1" smtClean="0"/>
              <a:t>ancien</a:t>
            </a:r>
            <a:r>
              <a:rPr lang="en-US" i="1" dirty="0" smtClean="0"/>
              <a:t> regime</a:t>
            </a:r>
            <a:r>
              <a:rPr lang="en-US" dirty="0" smtClean="0"/>
              <a:t> in France</a:t>
            </a:r>
          </a:p>
          <a:p>
            <a:endParaRPr lang="en-US" dirty="0" smtClean="0"/>
          </a:p>
          <a:p>
            <a:r>
              <a:rPr lang="en-US" dirty="0" smtClean="0"/>
              <a:t>War with the rest of Europe</a:t>
            </a:r>
          </a:p>
          <a:p>
            <a:endParaRPr lang="en-US" dirty="0" smtClean="0"/>
          </a:p>
          <a:p>
            <a:r>
              <a:rPr lang="en-US" dirty="0" smtClean="0"/>
              <a:t>Stimulated theoretical responses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Joseph de </a:t>
            </a:r>
            <a:r>
              <a:rPr lang="en-US" dirty="0" err="1" smtClean="0"/>
              <a:t>Maistre</a:t>
            </a:r>
            <a:r>
              <a:rPr lang="en-US" dirty="0" smtClean="0"/>
              <a:t> (1753-1821)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Savoyard philosopher</a:t>
            </a:r>
          </a:p>
          <a:p>
            <a:endParaRPr lang="en-US" dirty="0" smtClean="0"/>
          </a:p>
          <a:p>
            <a:r>
              <a:rPr lang="en-US" dirty="0" smtClean="0"/>
              <a:t>“Counter Enlightenment”</a:t>
            </a:r>
          </a:p>
          <a:p>
            <a:endParaRPr lang="en-US" dirty="0" smtClean="0"/>
          </a:p>
          <a:p>
            <a:r>
              <a:rPr lang="en-US" i="1" dirty="0" smtClean="0"/>
              <a:t>Considerations on France </a:t>
            </a:r>
            <a:r>
              <a:rPr lang="en-US" dirty="0" smtClean="0"/>
              <a:t>(1797)</a:t>
            </a:r>
          </a:p>
          <a:p>
            <a:endParaRPr lang="en-US" i="1" dirty="0" smtClean="0"/>
          </a:p>
          <a:p>
            <a:r>
              <a:rPr lang="en-US" i="1" dirty="0" smtClean="0"/>
              <a:t>Essay on the Generative Principle of Political Constitutions </a:t>
            </a:r>
            <a:r>
              <a:rPr lang="en-US" dirty="0" smtClean="0"/>
              <a:t>(1809)</a:t>
            </a:r>
            <a:endParaRPr lang="en-US" i="1" dirty="0"/>
          </a:p>
        </p:txBody>
      </p:sp>
      <p:pic>
        <p:nvPicPr>
          <p:cNvPr id="5" name="Content Placeholder 4" descr="Joseph-de-maistr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47419" y="1646238"/>
            <a:ext cx="3440161" cy="452596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Joseph de </a:t>
            </a:r>
            <a:r>
              <a:rPr lang="en-US" dirty="0" err="1" smtClean="0"/>
              <a:t>Maistre</a:t>
            </a:r>
            <a:r>
              <a:rPr lang="en-US" dirty="0" smtClean="0"/>
              <a:t> (1753-1821)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ideas</a:t>
            </a:r>
          </a:p>
          <a:p>
            <a:pPr lvl="1"/>
            <a:r>
              <a:rPr lang="en-US" dirty="0" smtClean="0"/>
              <a:t>Monarchy &amp; R.C. Church divine</a:t>
            </a:r>
          </a:p>
          <a:p>
            <a:pPr lvl="1"/>
            <a:r>
              <a:rPr lang="en-US" dirty="0" smtClean="0"/>
              <a:t>Unique role of France</a:t>
            </a:r>
          </a:p>
          <a:p>
            <a:pPr lvl="1"/>
            <a:r>
              <a:rPr lang="en-US" dirty="0" smtClean="0"/>
              <a:t>Revolution a providential judgment</a:t>
            </a:r>
          </a:p>
          <a:p>
            <a:pPr lvl="1"/>
            <a:r>
              <a:rPr lang="en-US" dirty="0" smtClean="0"/>
              <a:t>Constitutions come from God</a:t>
            </a:r>
          </a:p>
          <a:p>
            <a:pPr lvl="1"/>
            <a:r>
              <a:rPr lang="en-US" dirty="0" smtClean="0"/>
              <a:t>State unjustifiable on rational grounds</a:t>
            </a:r>
          </a:p>
          <a:p>
            <a:pPr lvl="1"/>
            <a:r>
              <a:rPr lang="en-US" dirty="0" smtClean="0"/>
              <a:t>Bourbon restoration</a:t>
            </a:r>
            <a:endParaRPr lang="en-US" dirty="0"/>
          </a:p>
        </p:txBody>
      </p:sp>
      <p:pic>
        <p:nvPicPr>
          <p:cNvPr id="5" name="Content Placeholder 4" descr="Joseph-de-maistr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47419" y="1646238"/>
            <a:ext cx="3440161" cy="45259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Congress of Vienna (1814-1815)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Begun at Napoleon’s first defeat; continued through the Hundred Days</a:t>
            </a:r>
          </a:p>
          <a:p>
            <a:endParaRPr lang="en-US" dirty="0" smtClean="0"/>
          </a:p>
          <a:p>
            <a:r>
              <a:rPr lang="en-US" dirty="0" smtClean="0"/>
              <a:t>Principles of settlement</a:t>
            </a:r>
          </a:p>
          <a:p>
            <a:pPr lvl="1"/>
            <a:r>
              <a:rPr lang="en-US" dirty="0" smtClean="0"/>
              <a:t>Compensation for victors</a:t>
            </a:r>
          </a:p>
          <a:p>
            <a:pPr lvl="1"/>
            <a:r>
              <a:rPr lang="en-US" dirty="0" smtClean="0"/>
              <a:t>Legitimacy (e.g., Bourbon restoration)</a:t>
            </a:r>
          </a:p>
          <a:p>
            <a:pPr lvl="1"/>
            <a:r>
              <a:rPr lang="en-US" dirty="0" smtClean="0"/>
              <a:t>Balance of power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Klemens</a:t>
            </a:r>
            <a:r>
              <a:rPr lang="en-US" dirty="0" smtClean="0"/>
              <a:t> von Metternich (1773-1859)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Austrian foreign minister from 1809</a:t>
            </a:r>
          </a:p>
          <a:p>
            <a:endParaRPr lang="en-US" dirty="0" smtClean="0"/>
          </a:p>
          <a:p>
            <a:r>
              <a:rPr lang="en-US" dirty="0" smtClean="0"/>
              <a:t>Key figure at Congress of Vienna</a:t>
            </a:r>
          </a:p>
          <a:p>
            <a:endParaRPr lang="en-US" dirty="0" smtClean="0"/>
          </a:p>
          <a:p>
            <a:r>
              <a:rPr lang="en-US" dirty="0" smtClean="0"/>
              <a:t>Worked for stability, balance of power</a:t>
            </a:r>
          </a:p>
          <a:p>
            <a:endParaRPr lang="en-US" dirty="0" smtClean="0"/>
          </a:p>
          <a:p>
            <a:r>
              <a:rPr lang="en-US" dirty="0" smtClean="0"/>
              <a:t>“Age of Metternich”</a:t>
            </a:r>
            <a:endParaRPr lang="en-US" dirty="0"/>
          </a:p>
        </p:txBody>
      </p:sp>
      <p:pic>
        <p:nvPicPr>
          <p:cNvPr id="7" name="Content Placeholder 6" descr="Metternich.jpe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47634" y="1646238"/>
            <a:ext cx="3439731" cy="452596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Concert of Europe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Holy Alliance</a:t>
            </a:r>
          </a:p>
          <a:p>
            <a:pPr lvl="1"/>
            <a:r>
              <a:rPr lang="en-US" dirty="0" smtClean="0"/>
              <a:t>Austria, Prussia, Russia, minor powers</a:t>
            </a:r>
          </a:p>
          <a:p>
            <a:pPr lvl="1"/>
            <a:r>
              <a:rPr lang="en-US" dirty="0" smtClean="0"/>
              <a:t>Uphold monarchy and Christianity</a:t>
            </a:r>
          </a:p>
          <a:p>
            <a:endParaRPr lang="en-US" dirty="0" smtClean="0"/>
          </a:p>
          <a:p>
            <a:r>
              <a:rPr lang="en-US" dirty="0" smtClean="0"/>
              <a:t>Quadruple Alliance</a:t>
            </a:r>
          </a:p>
          <a:p>
            <a:pPr lvl="1"/>
            <a:r>
              <a:rPr lang="en-US" dirty="0" smtClean="0"/>
              <a:t>Austria, Prussia, Russia, Great Britain</a:t>
            </a:r>
          </a:p>
          <a:p>
            <a:pPr lvl="1"/>
            <a:r>
              <a:rPr lang="en-US" dirty="0" smtClean="0"/>
              <a:t>Uphold Vienna settlement, prevent revolutions</a:t>
            </a:r>
          </a:p>
          <a:p>
            <a:pPr lvl="1"/>
            <a:r>
              <a:rPr lang="en-US" dirty="0" smtClean="0"/>
              <a:t>France joins in 1818</a:t>
            </a:r>
          </a:p>
          <a:p>
            <a:pPr lvl="1"/>
            <a:r>
              <a:rPr lang="en-US" dirty="0" smtClean="0"/>
              <a:t>Counter-revolutionary measures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Conservative Domestic </a:t>
            </a:r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Aimed to restore pre-1789 conditions</a:t>
            </a:r>
          </a:p>
          <a:p>
            <a:endParaRPr lang="en-US" dirty="0" smtClean="0"/>
          </a:p>
          <a:p>
            <a:r>
              <a:rPr lang="en-US" dirty="0" smtClean="0"/>
              <a:t>Counter-revolutionary policies</a:t>
            </a:r>
          </a:p>
          <a:p>
            <a:pPr lvl="1"/>
            <a:r>
              <a:rPr lang="en-US" dirty="0" smtClean="0"/>
              <a:t>Carlsbad Decrees (1819) in German Confederation</a:t>
            </a:r>
          </a:p>
          <a:p>
            <a:pPr lvl="1"/>
            <a:r>
              <a:rPr lang="en-US" dirty="0" smtClean="0"/>
              <a:t>Decembrist Revolt (1825) in Russia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10929</TotalTime>
  <Words>351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Foundry</vt:lpstr>
      <vt:lpstr>Lecture 5: Continental Conservatism and Liberalism, 1800-1848</vt:lpstr>
      <vt:lpstr>Overview</vt:lpstr>
      <vt:lpstr>Impact of French Revolution</vt:lpstr>
      <vt:lpstr>Joseph de Maistre (1753-1821)</vt:lpstr>
      <vt:lpstr>Joseph de Maistre (1753-1821)</vt:lpstr>
      <vt:lpstr>Congress of Vienna (1814-1815)</vt:lpstr>
      <vt:lpstr>Klemens von Metternich (1773-1859)</vt:lpstr>
      <vt:lpstr>Concert of Europe</vt:lpstr>
      <vt:lpstr>Conservative Domestic Policy</vt:lpstr>
      <vt:lpstr>Liberalism and Revolution</vt:lpstr>
      <vt:lpstr>Liberalism and Nationalism</vt:lpstr>
      <vt:lpstr>Liberalism and Nationalism</vt:lpstr>
      <vt:lpstr>Summary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18</cp:revision>
  <dcterms:created xsi:type="dcterms:W3CDTF">2015-03-09T21:20:29Z</dcterms:created>
  <dcterms:modified xsi:type="dcterms:W3CDTF">2015-04-08T15:09:41Z</dcterms:modified>
</cp:coreProperties>
</file>