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4/6/2015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4: Roots (18</a:t>
            </a:r>
            <a:r>
              <a:rPr lang="en-US" baseline="30000" dirty="0" smtClean="0"/>
              <a:t>th</a:t>
            </a:r>
            <a:r>
              <a:rPr lang="en-US" dirty="0" smtClean="0"/>
              <a:t>-c. America)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Jefferson and Republicans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Attitudes toward French Revolution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Virginia and Kentucky Resolutions (1798)</a:t>
            </a:r>
          </a:p>
          <a:p>
            <a:endParaRPr lang="en-US" dirty="0" smtClean="0"/>
          </a:p>
          <a:p>
            <a:r>
              <a:rPr lang="en-US" dirty="0" smtClean="0"/>
              <a:t>“Revolution of 1800”</a:t>
            </a:r>
            <a:endParaRPr lang="en-US" dirty="0" smtClean="0"/>
          </a:p>
        </p:txBody>
      </p:sp>
      <p:pic>
        <p:nvPicPr>
          <p:cNvPr id="7" name="Content Placeholder 6" descr="Thomas-Jefferson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981200"/>
            <a:ext cx="3558133" cy="325472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Colonial </a:t>
            </a:r>
            <a:r>
              <a:rPr lang="en-US" dirty="0" err="1" smtClean="0"/>
              <a:t>Whiggism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Importance of Loyalists</a:t>
            </a:r>
          </a:p>
          <a:p>
            <a:endParaRPr lang="en-US" dirty="0" smtClean="0"/>
          </a:p>
          <a:p>
            <a:r>
              <a:rPr lang="en-US" dirty="0" smtClean="0"/>
              <a:t>“Conservatism” and “Liberalism” in the founding documents and earliest political parties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Caveat: Some U.S. history knowledge assumed</a:t>
            </a:r>
          </a:p>
          <a:p>
            <a:endParaRPr lang="en-US" dirty="0" smtClean="0"/>
          </a:p>
          <a:p>
            <a:r>
              <a:rPr lang="en-US" dirty="0" smtClean="0"/>
              <a:t>Constitutional theories, 1760s-1780s</a:t>
            </a:r>
          </a:p>
          <a:p>
            <a:endParaRPr lang="en-US" dirty="0" smtClean="0"/>
          </a:p>
          <a:p>
            <a:r>
              <a:rPr lang="en-US" dirty="0" smtClean="0"/>
              <a:t>Constitution: ratification debates</a:t>
            </a:r>
          </a:p>
          <a:p>
            <a:endParaRPr lang="en-US" dirty="0" smtClean="0"/>
          </a:p>
          <a:p>
            <a:r>
              <a:rPr lang="en-US" dirty="0" smtClean="0"/>
              <a:t>Federalist and Republican parties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Colonial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Proud of “rights of Englishmen.”</a:t>
            </a:r>
          </a:p>
          <a:p>
            <a:pPr lvl="1"/>
            <a:r>
              <a:rPr lang="en-US" dirty="0" smtClean="0"/>
              <a:t>Heirs of Glorious Revolution and earlier English constitutional tradition</a:t>
            </a:r>
          </a:p>
          <a:p>
            <a:pPr lvl="1"/>
            <a:r>
              <a:rPr lang="en-US" dirty="0" smtClean="0"/>
              <a:t>Abstract “natural rights” not as influential</a:t>
            </a:r>
          </a:p>
          <a:p>
            <a:endParaRPr lang="en-US" dirty="0" smtClean="0"/>
          </a:p>
          <a:p>
            <a:r>
              <a:rPr lang="en-US" dirty="0" smtClean="0"/>
              <a:t>Drenched in classical history/literature</a:t>
            </a:r>
          </a:p>
          <a:p>
            <a:pPr lvl="1"/>
            <a:r>
              <a:rPr lang="en-US" dirty="0" smtClean="0"/>
              <a:t>Admired Roman Republic (not democracy)</a:t>
            </a:r>
          </a:p>
          <a:p>
            <a:pPr lvl="1"/>
            <a:r>
              <a:rPr lang="en-US" dirty="0" smtClean="0"/>
              <a:t>Cicero and Cato the Younger</a:t>
            </a:r>
          </a:p>
          <a:p>
            <a:pPr lvl="1"/>
            <a:r>
              <a:rPr lang="en-US" dirty="0" smtClean="0"/>
              <a:t>Washington and Cincinnatus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Colonial Dissatisfaction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“Salutary neglect”</a:t>
            </a:r>
          </a:p>
          <a:p>
            <a:endParaRPr lang="en-US" dirty="0" smtClean="0"/>
          </a:p>
          <a:p>
            <a:r>
              <a:rPr lang="en-US" dirty="0" smtClean="0"/>
              <a:t>French and Indian War (1754-1763) and Aftermath (Gutzman: </a:t>
            </a:r>
            <a:r>
              <a:rPr lang="en-US" i="1" dirty="0" smtClean="0"/>
              <a:t>AR</a:t>
            </a:r>
            <a:r>
              <a:rPr lang="en-US" dirty="0" smtClean="0"/>
              <a:t> 3)</a:t>
            </a:r>
          </a:p>
          <a:p>
            <a:pPr lvl="1"/>
            <a:r>
              <a:rPr lang="en-US" dirty="0" smtClean="0"/>
              <a:t>Proclamation of 1763</a:t>
            </a:r>
          </a:p>
          <a:p>
            <a:pPr lvl="1"/>
            <a:r>
              <a:rPr lang="en-US" dirty="0" smtClean="0"/>
              <a:t>Statutes of taxation</a:t>
            </a:r>
          </a:p>
          <a:p>
            <a:endParaRPr lang="en-US" dirty="0" smtClean="0"/>
          </a:p>
          <a:p>
            <a:r>
              <a:rPr lang="en-US" dirty="0" smtClean="0"/>
              <a:t>Can Parliament tax the colonies?</a:t>
            </a:r>
          </a:p>
          <a:p>
            <a:pPr lvl="1"/>
            <a:r>
              <a:rPr lang="en-US" dirty="0" smtClean="0"/>
              <a:t>Tax to regulate trade</a:t>
            </a:r>
          </a:p>
          <a:p>
            <a:pPr lvl="1"/>
            <a:r>
              <a:rPr lang="en-US" dirty="0" smtClean="0"/>
              <a:t>Tax for revenue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Loyalists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conservative Americans?</a:t>
            </a:r>
          </a:p>
          <a:p>
            <a:endParaRPr lang="en-US" dirty="0" smtClean="0"/>
          </a:p>
          <a:p>
            <a:r>
              <a:rPr lang="en-US" dirty="0" smtClean="0"/>
              <a:t>Numbers and socio-cultural position</a:t>
            </a:r>
          </a:p>
          <a:p>
            <a:endParaRPr lang="en-US" dirty="0" smtClean="0"/>
          </a:p>
          <a:p>
            <a:r>
              <a:rPr lang="en-US" dirty="0" smtClean="0"/>
              <a:t>Motivations</a:t>
            </a:r>
          </a:p>
          <a:p>
            <a:pPr lvl="1"/>
            <a:r>
              <a:rPr lang="en-US" dirty="0" smtClean="0"/>
              <a:t>Rejection of Patriot constitutional theories, e.g. contract theory of society</a:t>
            </a:r>
          </a:p>
          <a:p>
            <a:pPr lvl="1"/>
            <a:r>
              <a:rPr lang="en-US" dirty="0" smtClean="0"/>
              <a:t>Royal abuses more palatable than democratic abuses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radicals (</a:t>
            </a:r>
            <a:r>
              <a:rPr lang="en-US" i="1" dirty="0" smtClean="0"/>
              <a:t>e.g.</a:t>
            </a:r>
            <a:r>
              <a:rPr lang="en-US" dirty="0" smtClean="0"/>
              <a:t>, Thomas Paine)</a:t>
            </a:r>
          </a:p>
          <a:p>
            <a:endParaRPr lang="en-US" dirty="0" smtClean="0"/>
          </a:p>
          <a:p>
            <a:r>
              <a:rPr lang="en-US" dirty="0" smtClean="0"/>
              <a:t>Leadership more conservative</a:t>
            </a:r>
          </a:p>
          <a:p>
            <a:pPr lvl="1"/>
            <a:r>
              <a:rPr lang="en-US" dirty="0" smtClean="0"/>
              <a:t>Men of property wanting to preserve social order</a:t>
            </a:r>
          </a:p>
          <a:p>
            <a:pPr lvl="1"/>
            <a:r>
              <a:rPr lang="en-US" dirty="0" smtClean="0"/>
              <a:t>Viewed George III and Parliament as innovators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Declaration of Independence: radical and conservative? (Gutzman </a:t>
            </a:r>
            <a:r>
              <a:rPr lang="en-US" i="1" dirty="0" smtClean="0"/>
              <a:t>AR</a:t>
            </a:r>
            <a:r>
              <a:rPr lang="en-US" dirty="0" smtClean="0"/>
              <a:t> 11)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Philadelphia Convention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Articles of Confederation: success or failure?</a:t>
            </a:r>
          </a:p>
          <a:p>
            <a:endParaRPr lang="en-US" dirty="0" smtClean="0"/>
          </a:p>
          <a:p>
            <a:r>
              <a:rPr lang="en-US" dirty="0" smtClean="0"/>
              <a:t>Role of </a:t>
            </a:r>
            <a:r>
              <a:rPr lang="en-US" dirty="0" err="1" smtClean="0"/>
              <a:t>Shays’s</a:t>
            </a:r>
            <a:r>
              <a:rPr lang="en-US" dirty="0" smtClean="0"/>
              <a:t> Rebellion</a:t>
            </a:r>
          </a:p>
          <a:p>
            <a:endParaRPr lang="en-US" dirty="0" smtClean="0"/>
          </a:p>
          <a:p>
            <a:r>
              <a:rPr lang="en-US" dirty="0" smtClean="0"/>
              <a:t>Restraining democracy</a:t>
            </a:r>
          </a:p>
          <a:p>
            <a:pPr lvl="1"/>
            <a:r>
              <a:rPr lang="en-US" dirty="0" smtClean="0"/>
              <a:t>Monarchical and aristocratic elements (classical models)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Ratification Debates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Federalists and Anti-federalists: who are the conservatives?</a:t>
            </a:r>
          </a:p>
          <a:p>
            <a:endParaRPr lang="en-US" dirty="0" smtClean="0"/>
          </a:p>
          <a:p>
            <a:r>
              <a:rPr lang="en-US" dirty="0" smtClean="0"/>
              <a:t>Role of the </a:t>
            </a:r>
            <a:r>
              <a:rPr lang="en-US" i="1" dirty="0" smtClean="0"/>
              <a:t>Federalist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Bill of Rights as an echo of 1688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Washington &amp; Federalist Party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Washington &amp; presidential prestige (Cincinnatus again); Whiskey Rebellion</a:t>
            </a:r>
          </a:p>
          <a:p>
            <a:endParaRPr lang="en-US" dirty="0" smtClean="0"/>
          </a:p>
          <a:p>
            <a:r>
              <a:rPr lang="en-US" dirty="0" smtClean="0"/>
              <a:t>Alexander Hamilton: conservative?</a:t>
            </a:r>
          </a:p>
          <a:p>
            <a:endParaRPr lang="en-US" dirty="0" smtClean="0"/>
          </a:p>
          <a:p>
            <a:r>
              <a:rPr lang="en-US" dirty="0" smtClean="0"/>
              <a:t>John Adams: Alien/Sedition Acts</a:t>
            </a:r>
            <a:endParaRPr lang="en-US" dirty="0" smtClean="0"/>
          </a:p>
        </p:txBody>
      </p:sp>
      <p:pic>
        <p:nvPicPr>
          <p:cNvPr id="6" name="Content Placeholder 5" descr="GeorgeWashingto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15514" y="1646238"/>
            <a:ext cx="3503971" cy="452596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10362</TotalTime>
  <Words>305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Lecture 4: Roots (18th-c. America)</vt:lpstr>
      <vt:lpstr>Overview</vt:lpstr>
      <vt:lpstr>Colonial Mind</vt:lpstr>
      <vt:lpstr>Colonial Dissatisfaction</vt:lpstr>
      <vt:lpstr>Loyalists</vt:lpstr>
      <vt:lpstr>Patriots</vt:lpstr>
      <vt:lpstr>Philadelphia Convention</vt:lpstr>
      <vt:lpstr>Ratification Debates</vt:lpstr>
      <vt:lpstr>Washington &amp; Federalist Party</vt:lpstr>
      <vt:lpstr>Jefferson and Republicans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16</cp:revision>
  <dcterms:created xsi:type="dcterms:W3CDTF">2015-03-09T21:20:29Z</dcterms:created>
  <dcterms:modified xsi:type="dcterms:W3CDTF">2015-04-06T20:58:25Z</dcterms:modified>
</cp:coreProperties>
</file>