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2: Roots of Conservatism (18</a:t>
            </a:r>
            <a:r>
              <a:rPr lang="en-US" baseline="30000" dirty="0" smtClean="0"/>
              <a:t>th</a:t>
            </a:r>
            <a:r>
              <a:rPr lang="en-US" dirty="0" smtClean="0"/>
              <a:t>-c. Britain)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Whigs and 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Civil Wars and Restoration; Court/Country division</a:t>
            </a:r>
          </a:p>
          <a:p>
            <a:endParaRPr lang="en-US" dirty="0" smtClean="0"/>
          </a:p>
          <a:p>
            <a:r>
              <a:rPr lang="en-US" dirty="0" smtClean="0"/>
              <a:t>Exclusion </a:t>
            </a:r>
            <a:r>
              <a:rPr lang="en-US" dirty="0" smtClean="0"/>
              <a:t>Controversy (1679-1681)</a:t>
            </a:r>
          </a:p>
          <a:p>
            <a:pPr lvl="1"/>
            <a:r>
              <a:rPr lang="en-US" dirty="0" smtClean="0"/>
              <a:t>Whigs: pro-Exclusion</a:t>
            </a:r>
          </a:p>
          <a:p>
            <a:pPr lvl="1"/>
            <a:r>
              <a:rPr lang="en-US" dirty="0" smtClean="0"/>
              <a:t>Tories: anti-Exclusion</a:t>
            </a:r>
          </a:p>
          <a:p>
            <a:endParaRPr lang="en-US" dirty="0" smtClean="0"/>
          </a:p>
          <a:p>
            <a:r>
              <a:rPr lang="en-US" dirty="0" smtClean="0"/>
              <a:t>Impact of Glorious Revolution (1688)</a:t>
            </a:r>
          </a:p>
          <a:p>
            <a:pPr lvl="1"/>
            <a:r>
              <a:rPr lang="en-US" dirty="0" smtClean="0"/>
              <a:t>Parliamentary sovereignty (e.g., Triennial Act)</a:t>
            </a:r>
          </a:p>
          <a:p>
            <a:pPr lvl="1"/>
            <a:r>
              <a:rPr lang="en-US" dirty="0" smtClean="0"/>
              <a:t>Bill of Rights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Bolingbroke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Henry St. John, Viscount Bolingbroke (1678-1751)</a:t>
            </a:r>
          </a:p>
          <a:p>
            <a:endParaRPr lang="en-US" dirty="0" smtClean="0"/>
          </a:p>
          <a:p>
            <a:r>
              <a:rPr lang="en-US" dirty="0" err="1" smtClean="0"/>
              <a:t>Jacobite</a:t>
            </a:r>
            <a:r>
              <a:rPr lang="en-US" dirty="0" smtClean="0"/>
              <a:t> Rebellion of 1715; return in 1723</a:t>
            </a:r>
          </a:p>
          <a:p>
            <a:endParaRPr lang="en-US" dirty="0" smtClean="0"/>
          </a:p>
          <a:p>
            <a:r>
              <a:rPr lang="en-US" dirty="0" smtClean="0"/>
              <a:t>Court/Country</a:t>
            </a:r>
            <a:r>
              <a:rPr lang="en-US" dirty="0" smtClean="0"/>
              <a:t>; essays for </a:t>
            </a:r>
            <a:r>
              <a:rPr lang="en-US" i="1" dirty="0" smtClean="0"/>
              <a:t>Craftsman</a:t>
            </a:r>
          </a:p>
          <a:p>
            <a:endParaRPr lang="en-US" i="1" dirty="0" smtClean="0"/>
          </a:p>
          <a:p>
            <a:r>
              <a:rPr lang="en-US" dirty="0" smtClean="0"/>
              <a:t>Influence: Voltaire, Adams</a:t>
            </a:r>
            <a:endParaRPr lang="en-US" dirty="0"/>
          </a:p>
        </p:txBody>
      </p:sp>
      <p:pic>
        <p:nvPicPr>
          <p:cNvPr id="5" name="Content Placeholder 4" descr="Bolingbrok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580" y="1646238"/>
            <a:ext cx="3761839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Bolingbroke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is the basic unit of society</a:t>
            </a:r>
          </a:p>
          <a:p>
            <a:endParaRPr lang="en-US" dirty="0" smtClean="0"/>
          </a:p>
          <a:p>
            <a:r>
              <a:rPr lang="en-US" dirty="0" smtClean="0"/>
              <a:t>Church of England</a:t>
            </a:r>
          </a:p>
          <a:p>
            <a:endParaRPr lang="en-US" dirty="0" smtClean="0"/>
          </a:p>
          <a:p>
            <a:r>
              <a:rPr lang="en-US" dirty="0" smtClean="0"/>
              <a:t>Realism in politics</a:t>
            </a:r>
          </a:p>
          <a:p>
            <a:endParaRPr lang="en-US" dirty="0" smtClean="0"/>
          </a:p>
          <a:p>
            <a:r>
              <a:rPr lang="en-US" dirty="0" smtClean="0"/>
              <a:t>Landed property = good; “moneyed interest” = bad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Edmund Burke (c. 1729-1797)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Whig M.P. from 1765</a:t>
            </a:r>
          </a:p>
          <a:p>
            <a:pPr lvl="1"/>
            <a:r>
              <a:rPr lang="en-US" dirty="0" smtClean="0"/>
              <a:t>Support for American colonists</a:t>
            </a:r>
          </a:p>
          <a:p>
            <a:pPr lvl="1"/>
            <a:r>
              <a:rPr lang="en-US" dirty="0" smtClean="0"/>
              <a:t>Impeachment of Warren Hastings</a:t>
            </a:r>
          </a:p>
          <a:p>
            <a:pPr lvl="1"/>
            <a:r>
              <a:rPr lang="en-US" dirty="0" smtClean="0"/>
              <a:t>Support for Ireland and Roman Catholics</a:t>
            </a:r>
          </a:p>
          <a:p>
            <a:endParaRPr lang="en-US" dirty="0" smtClean="0"/>
          </a:p>
          <a:p>
            <a:r>
              <a:rPr lang="en-US" i="1" dirty="0" smtClean="0"/>
              <a:t>Vindication of Natural Society</a:t>
            </a:r>
            <a:r>
              <a:rPr lang="en-US" dirty="0" smtClean="0"/>
              <a:t> (1756)</a:t>
            </a:r>
          </a:p>
          <a:p>
            <a:pPr lvl="1"/>
            <a:r>
              <a:rPr lang="en-US" dirty="0" smtClean="0"/>
              <a:t>Engages Bolingbroke</a:t>
            </a:r>
          </a:p>
          <a:p>
            <a:pPr lvl="1"/>
            <a:r>
              <a:rPr lang="en-US" dirty="0" smtClean="0"/>
              <a:t>Cf. Gerard Casey lecture (FP II, 22)</a:t>
            </a:r>
          </a:p>
          <a:p>
            <a:endParaRPr lang="en-US" i="1" dirty="0" smtClean="0"/>
          </a:p>
        </p:txBody>
      </p:sp>
      <p:pic>
        <p:nvPicPr>
          <p:cNvPr id="5" name="Content Placeholder 4" descr="EdmundBurk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53025" y="2180431"/>
            <a:ext cx="3028950" cy="34575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Edmund Burke (c. 1729-1797)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Reflections on the Revolution in France</a:t>
            </a:r>
            <a:r>
              <a:rPr lang="en-US" dirty="0" smtClean="0"/>
              <a:t> (1790)</a:t>
            </a:r>
          </a:p>
          <a:p>
            <a:pPr lvl="1"/>
            <a:r>
              <a:rPr lang="en-US" dirty="0" smtClean="0"/>
              <a:t>Political change must be gradual</a:t>
            </a:r>
          </a:p>
          <a:p>
            <a:pPr lvl="1"/>
            <a:r>
              <a:rPr lang="en-US" dirty="0" smtClean="0"/>
              <a:t>Society as organism</a:t>
            </a:r>
          </a:p>
          <a:p>
            <a:pPr lvl="1"/>
            <a:r>
              <a:rPr lang="en-US" dirty="0" smtClean="0"/>
              <a:t>Abstraction = bad; particular, concrete = good</a:t>
            </a:r>
          </a:p>
          <a:p>
            <a:pPr lvl="1"/>
            <a:r>
              <a:rPr lang="en-US" dirty="0" smtClean="0"/>
              <a:t>Prescription and prejudice</a:t>
            </a:r>
          </a:p>
          <a:p>
            <a:pPr lvl="1"/>
            <a:r>
              <a:rPr lang="en-US" dirty="0" smtClean="0"/>
              <a:t>Cf. Gerard Casey (FP II, 23-24)</a:t>
            </a:r>
          </a:p>
          <a:p>
            <a:endParaRPr lang="en-US" dirty="0" smtClean="0"/>
          </a:p>
          <a:p>
            <a:r>
              <a:rPr lang="en-US" dirty="0" smtClean="0"/>
              <a:t>Influenced conservatives and liberals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Pitt the Younger (1759-1806)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Youngest P.M.</a:t>
            </a:r>
          </a:p>
          <a:p>
            <a:endParaRPr lang="en-US" dirty="0" smtClean="0"/>
          </a:p>
          <a:p>
            <a:r>
              <a:rPr lang="en-US" dirty="0" smtClean="0"/>
              <a:t>Parliamentary reform</a:t>
            </a:r>
          </a:p>
          <a:p>
            <a:endParaRPr lang="en-US" dirty="0" smtClean="0"/>
          </a:p>
          <a:p>
            <a:r>
              <a:rPr lang="en-US" dirty="0" smtClean="0"/>
              <a:t>War with France</a:t>
            </a:r>
          </a:p>
          <a:p>
            <a:pPr lvl="1"/>
            <a:r>
              <a:rPr lang="en-US" dirty="0" smtClean="0"/>
              <a:t>Coalitions</a:t>
            </a:r>
          </a:p>
          <a:p>
            <a:pPr lvl="1"/>
            <a:r>
              <a:rPr lang="en-US" dirty="0" smtClean="0"/>
              <a:t>Irish Rebellion (1797)</a:t>
            </a:r>
          </a:p>
          <a:p>
            <a:pPr lvl="1"/>
            <a:r>
              <a:rPr lang="en-US" dirty="0" smtClean="0"/>
              <a:t>Act of Union (1800)</a:t>
            </a:r>
          </a:p>
        </p:txBody>
      </p:sp>
      <p:pic>
        <p:nvPicPr>
          <p:cNvPr id="5" name="Content Placeholder 4" descr="PittTheYoung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99114" y="1646238"/>
            <a:ext cx="3536771" cy="452596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Pitt the Younger (1759-1806)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Fear of revolution</a:t>
            </a:r>
          </a:p>
          <a:p>
            <a:pPr lvl="1"/>
            <a:r>
              <a:rPr lang="en-US" dirty="0" smtClean="0"/>
              <a:t>Industrial Revolution</a:t>
            </a:r>
          </a:p>
          <a:p>
            <a:endParaRPr lang="en-US" dirty="0" smtClean="0"/>
          </a:p>
          <a:p>
            <a:r>
              <a:rPr lang="en-US" dirty="0" smtClean="0"/>
              <a:t>Repression</a:t>
            </a:r>
          </a:p>
          <a:p>
            <a:pPr lvl="1"/>
            <a:r>
              <a:rPr lang="en-US" dirty="0" smtClean="0"/>
              <a:t>Sedition laws</a:t>
            </a:r>
          </a:p>
          <a:p>
            <a:pPr lvl="1"/>
            <a:r>
              <a:rPr lang="en-US" dirty="0" smtClean="0"/>
              <a:t>Suspension of </a:t>
            </a:r>
            <a:r>
              <a:rPr lang="en-US" i="1" dirty="0" smtClean="0"/>
              <a:t>habeas corpus</a:t>
            </a:r>
          </a:p>
          <a:p>
            <a:pPr lvl="1"/>
            <a:r>
              <a:rPr lang="en-US" dirty="0" smtClean="0"/>
              <a:t>Ban on trade unions</a:t>
            </a:r>
          </a:p>
        </p:txBody>
      </p:sp>
      <p:pic>
        <p:nvPicPr>
          <p:cNvPr id="5" name="Content Placeholder 4" descr="PittTheYoung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99114" y="1646238"/>
            <a:ext cx="3536771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6862</TotalTime>
  <Words>256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Foundry</vt:lpstr>
      <vt:lpstr>Lecture 2: Roots of Conservatism (18th-c. Britain)</vt:lpstr>
      <vt:lpstr>Whigs and Tories</vt:lpstr>
      <vt:lpstr>Bolingbroke</vt:lpstr>
      <vt:lpstr>Bolingbroke</vt:lpstr>
      <vt:lpstr>Edmund Burke (c. 1729-1797)</vt:lpstr>
      <vt:lpstr>Edmund Burke (c. 1729-1797)</vt:lpstr>
      <vt:lpstr>Pitt the Younger (1759-1806)</vt:lpstr>
      <vt:lpstr>Pitt the Younger (1759-1806)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9</cp:revision>
  <dcterms:created xsi:type="dcterms:W3CDTF">2015-03-09T21:20:29Z</dcterms:created>
  <dcterms:modified xsi:type="dcterms:W3CDTF">2015-04-03T19:44:54Z</dcterms:modified>
</cp:coreProperties>
</file>